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8" r:id="rId7"/>
    <p:sldId id="262" r:id="rId8"/>
    <p:sldId id="261" r:id="rId9"/>
    <p:sldId id="264" r:id="rId10"/>
    <p:sldId id="269" r:id="rId11"/>
    <p:sldId id="265" r:id="rId12"/>
    <p:sldId id="260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2501EF-A144-422D-87B0-D404C821230D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533172-CD72-4147-9244-B72E7D759FA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encivics.weebly.com/" TargetMode="External"/><Relationship Id="rId2" Type="http://schemas.openxmlformats.org/officeDocument/2006/relationships/hyperlink" Target="mailto:Maryam.owen@myoneclay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loridacivichealth.com/Snapsho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enbergclassroom.org/" TargetMode="External"/><Relationship Id="rId2" Type="http://schemas.openxmlformats.org/officeDocument/2006/relationships/hyperlink" Target="http://www.floridastudents.org/#32|6|13312|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csd-fl.schoolloop.com/civic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Open House!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Owen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Civics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be successful, students will need: </a:t>
            </a:r>
          </a:p>
          <a:p>
            <a:pPr lvl="0"/>
            <a:r>
              <a:rPr lang="en-US" dirty="0"/>
              <a:t>One 1 ½  inch binder with pockets                                       </a:t>
            </a:r>
          </a:p>
          <a:p>
            <a:pPr lvl="0"/>
            <a:r>
              <a:rPr lang="en-US" dirty="0"/>
              <a:t>5 tab dividers </a:t>
            </a:r>
          </a:p>
          <a:p>
            <a:pPr lvl="0"/>
            <a:r>
              <a:rPr lang="en-US" dirty="0"/>
              <a:t>1 folder with prongs (1</a:t>
            </a:r>
            <a:r>
              <a:rPr lang="en-US" baseline="30000" dirty="0"/>
              <a:t>st</a:t>
            </a:r>
            <a:r>
              <a:rPr lang="en-US" dirty="0"/>
              <a:t>-orange, 2</a:t>
            </a:r>
            <a:r>
              <a:rPr lang="en-US" baseline="30000" dirty="0"/>
              <a:t>nd</a:t>
            </a:r>
            <a:r>
              <a:rPr lang="en-US" dirty="0"/>
              <a:t>-red, 3</a:t>
            </a:r>
            <a:r>
              <a:rPr lang="en-US" baseline="30000" dirty="0"/>
              <a:t>rd</a:t>
            </a:r>
            <a:r>
              <a:rPr lang="en-US" dirty="0"/>
              <a:t>-green, 4</a:t>
            </a:r>
            <a:r>
              <a:rPr lang="en-US" baseline="30000" dirty="0"/>
              <a:t>th</a:t>
            </a:r>
            <a:r>
              <a:rPr lang="en-US" dirty="0"/>
              <a:t>-blue, 5</a:t>
            </a:r>
            <a:r>
              <a:rPr lang="en-US" baseline="30000" dirty="0"/>
              <a:t>th</a:t>
            </a:r>
            <a:r>
              <a:rPr lang="en-US" dirty="0"/>
              <a:t>-yellow)</a:t>
            </a:r>
          </a:p>
          <a:p>
            <a:pPr lvl="0"/>
            <a:r>
              <a:rPr lang="en-US" dirty="0"/>
              <a:t>pens/pencils (blue or black ink)                                     </a:t>
            </a:r>
          </a:p>
          <a:p>
            <a:pPr lvl="0"/>
            <a:r>
              <a:rPr lang="en-US" dirty="0"/>
              <a:t>highlighters</a:t>
            </a:r>
          </a:p>
          <a:p>
            <a:pPr lvl="0"/>
            <a:r>
              <a:rPr lang="en-US" dirty="0"/>
              <a:t>loose-leaf paper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2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Hand Sanitizer</a:t>
            </a:r>
          </a:p>
          <a:p>
            <a:r>
              <a:rPr lang="en-US" b="1" dirty="0" smtClean="0"/>
              <a:t>Disinfecting Wipes</a:t>
            </a:r>
          </a:p>
          <a:p>
            <a:r>
              <a:rPr lang="en-US" b="1" dirty="0" smtClean="0"/>
              <a:t>Tissue</a:t>
            </a:r>
          </a:p>
          <a:p>
            <a:r>
              <a:rPr lang="en-US" b="1" dirty="0" smtClean="0"/>
              <a:t>Pencils</a:t>
            </a:r>
          </a:p>
          <a:p>
            <a:r>
              <a:rPr lang="en-US" b="1" dirty="0" smtClean="0"/>
              <a:t>Candy for rewards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List </a:t>
            </a:r>
            <a:r>
              <a:rPr lang="en-US" dirty="0" smtClean="0">
                <a:sym typeface="Wingdings" panose="05000000000000000000" pitchFamily="2" charset="2"/>
              </a:rPr>
              <a:t>: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00">
            <a:off x="4565251" y="2845231"/>
            <a:ext cx="3059491" cy="3059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24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2209800"/>
            <a:ext cx="7745505" cy="3877815"/>
          </a:xfrm>
        </p:spPr>
        <p:txBody>
          <a:bodyPr/>
          <a:lstStyle/>
          <a:p>
            <a:pPr algn="ctr"/>
            <a:r>
              <a:rPr lang="en-US" b="1" dirty="0" smtClean="0"/>
              <a:t>904-213-1889</a:t>
            </a:r>
          </a:p>
          <a:p>
            <a:pPr algn="ctr"/>
            <a:r>
              <a:rPr lang="en-US" b="1" dirty="0" smtClean="0">
                <a:hlinkClick r:id="rId2"/>
              </a:rPr>
              <a:t>Maryam.owen@myoneclay.net</a:t>
            </a:r>
            <a:endParaRPr lang="en-US" b="1" dirty="0" smtClean="0"/>
          </a:p>
          <a:p>
            <a:pPr algn="ctr"/>
            <a:r>
              <a:rPr lang="en-US" b="1" dirty="0" smtClean="0">
                <a:hlinkClick r:id="rId3"/>
              </a:rPr>
              <a:t>www.owencivics.weebly.com</a:t>
            </a:r>
            <a:r>
              <a:rPr lang="en-US" b="1" dirty="0" smtClean="0"/>
              <a:t> </a:t>
            </a:r>
            <a:r>
              <a:rPr lang="en-US" b="1" dirty="0" smtClean="0"/>
              <a:t> 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contact info: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676400" y="26532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72434"/>
            <a:ext cx="188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*The best way to </a:t>
            </a:r>
            <a:r>
              <a:rPr lang="en-US" b="1" dirty="0" smtClean="0"/>
              <a:t>contact </a:t>
            </a:r>
            <a:r>
              <a:rPr lang="en-US" b="1" dirty="0"/>
              <a:t>me*</a:t>
            </a:r>
          </a:p>
        </p:txBody>
      </p:sp>
    </p:spTree>
    <p:extLst>
      <p:ext uri="{BB962C8B-B14F-4D97-AF65-F5344CB8AC3E}">
        <p14:creationId xmlns:p14="http://schemas.microsoft.com/office/powerpoint/2010/main" val="1741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floridacivichealth.com/Snapshot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Civics??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classes </a:t>
            </a:r>
            <a:r>
              <a:rPr lang="en-US" dirty="0" smtClean="0"/>
              <a:t>will soon be given a weekly current events assignment that will be due every Friday. (This won’t begin until after their Community Service Brochure is due.)</a:t>
            </a:r>
          </a:p>
          <a:p>
            <a:r>
              <a:rPr lang="en-US" dirty="0" smtClean="0"/>
              <a:t>Being informed is a major responsibility that citizens have. Students will  be asked to analyze a news story or political cartoon and answer questions based on their choice.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9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48347"/>
            <a:ext cx="8763000" cy="445725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influences, foundation, and structure of the American government</a:t>
            </a:r>
          </a:p>
          <a:p>
            <a:r>
              <a:rPr lang="en-US" b="1" dirty="0" smtClean="0"/>
              <a:t>Historical Documents</a:t>
            </a:r>
          </a:p>
          <a:p>
            <a:pPr lvl="1"/>
            <a:r>
              <a:rPr lang="en-US" b="1" dirty="0" smtClean="0"/>
              <a:t>Declaration of Independence, Constitution, Magna Carta</a:t>
            </a:r>
          </a:p>
          <a:p>
            <a:r>
              <a:rPr lang="en-US" b="1" dirty="0" smtClean="0"/>
              <a:t>Landmark Supreme Court Cases</a:t>
            </a:r>
          </a:p>
          <a:p>
            <a:pPr lvl="1"/>
            <a:r>
              <a:rPr lang="en-US" b="1" dirty="0" smtClean="0"/>
              <a:t>Brown v. Board of Educ., Plessy v. Ferguson, Tinker v. Des Moines</a:t>
            </a:r>
          </a:p>
          <a:p>
            <a:r>
              <a:rPr lang="en-US" b="1" dirty="0" smtClean="0"/>
              <a:t>Civil and Voting Rights</a:t>
            </a:r>
          </a:p>
          <a:p>
            <a:r>
              <a:rPr lang="en-US" b="1" dirty="0" smtClean="0"/>
              <a:t>The Media’s Influence on Society </a:t>
            </a:r>
          </a:p>
          <a:p>
            <a:pPr lvl="1"/>
            <a:r>
              <a:rPr lang="en-US" b="1" dirty="0" smtClean="0"/>
              <a:t>Propaganda and bias</a:t>
            </a:r>
          </a:p>
          <a:p>
            <a:r>
              <a:rPr lang="en-US" b="1" dirty="0" smtClean="0"/>
              <a:t>Community Involvement</a:t>
            </a:r>
          </a:p>
          <a:p>
            <a:pPr lvl="1"/>
            <a:r>
              <a:rPr lang="en-US" b="1" dirty="0" smtClean="0"/>
              <a:t>Community Service Project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your child learn in Civics?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8210"/>
            <a:ext cx="3276600" cy="18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it is:</a:t>
            </a:r>
          </a:p>
          <a:p>
            <a:pPr lvl="1"/>
            <a:r>
              <a:rPr lang="en-US" b="1" dirty="0" smtClean="0"/>
              <a:t>A state created test that covers </a:t>
            </a:r>
            <a:r>
              <a:rPr lang="en-US" b="1" dirty="0" smtClean="0"/>
              <a:t>the entire curriculum </a:t>
            </a:r>
            <a:r>
              <a:rPr lang="en-US" b="1" dirty="0" smtClean="0"/>
              <a:t>from the beginning of the year.</a:t>
            </a:r>
          </a:p>
          <a:p>
            <a:r>
              <a:rPr lang="en-US" b="1" dirty="0" smtClean="0"/>
              <a:t>Why it’s important:</a:t>
            </a:r>
          </a:p>
          <a:p>
            <a:pPr lvl="1"/>
            <a:r>
              <a:rPr lang="en-US" b="1" dirty="0" smtClean="0"/>
              <a:t>30% of your child’s </a:t>
            </a:r>
            <a:r>
              <a:rPr lang="en-US" b="1" i="1" dirty="0" smtClean="0"/>
              <a:t>overall </a:t>
            </a:r>
            <a:r>
              <a:rPr lang="en-US" b="1" dirty="0" smtClean="0"/>
              <a:t>civics grade</a:t>
            </a:r>
          </a:p>
          <a:p>
            <a:pPr lvl="1"/>
            <a:r>
              <a:rPr lang="en-US" b="1" dirty="0" smtClean="0"/>
              <a:t>Student’s must pass this </a:t>
            </a:r>
            <a:r>
              <a:rPr lang="en-US" b="1" i="1" dirty="0" smtClean="0"/>
              <a:t>class</a:t>
            </a:r>
            <a:r>
              <a:rPr lang="en-US" b="1" dirty="0" smtClean="0"/>
              <a:t> in order to go to high school (the test can be a deciding factor in whether or not your child passes the class)</a:t>
            </a:r>
          </a:p>
          <a:p>
            <a:r>
              <a:rPr lang="en-US" b="1" dirty="0" smtClean="0"/>
              <a:t>When:</a:t>
            </a:r>
          </a:p>
          <a:p>
            <a:pPr lvl="1"/>
            <a:r>
              <a:rPr lang="en-US" b="1" dirty="0" smtClean="0"/>
              <a:t>Near the end of the school year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Course Exam (EOC):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http://www.floridastudents.org/#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32|6|13312|0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www.annenbergclassroom.org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www.ecsd-fl.schoolloop.com/civics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Some resources </a:t>
            </a:r>
            <a:r>
              <a:rPr lang="en-US" dirty="0" smtClean="0"/>
              <a:t>to use for the EOC: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787877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2209800"/>
            <a:ext cx="88392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Your child will research a non-profit organization that is located within the local community. </a:t>
            </a:r>
          </a:p>
          <a:p>
            <a:r>
              <a:rPr lang="en-US" b="1" dirty="0" smtClean="0"/>
              <a:t>They will use their research to create a brochure that informs the community about what the organization does and ways members of the community can work to support the organization. (A rubric was provided today)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37" y="4552950"/>
            <a:ext cx="227882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Ideas 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Waste </a:t>
            </a:r>
            <a:r>
              <a:rPr lang="en-US" dirty="0"/>
              <a:t>Not Want Not</a:t>
            </a:r>
          </a:p>
          <a:p>
            <a:r>
              <a:rPr lang="en-US" dirty="0"/>
              <a:t>Clothes Closet</a:t>
            </a:r>
          </a:p>
          <a:p>
            <a:r>
              <a:rPr lang="en-US" dirty="0"/>
              <a:t>City Rescue Mission</a:t>
            </a:r>
          </a:p>
          <a:p>
            <a:r>
              <a:rPr lang="en-US" dirty="0"/>
              <a:t>Teen Court</a:t>
            </a:r>
          </a:p>
          <a:p>
            <a:r>
              <a:rPr lang="en-US" dirty="0"/>
              <a:t>Salvation Army</a:t>
            </a:r>
          </a:p>
          <a:p>
            <a:r>
              <a:rPr lang="en-US" dirty="0"/>
              <a:t>Quigley House</a:t>
            </a:r>
          </a:p>
          <a:p>
            <a:r>
              <a:rPr lang="en-US" dirty="0"/>
              <a:t>Seamark Ranch</a:t>
            </a:r>
          </a:p>
          <a:p>
            <a:r>
              <a:rPr lang="en-US" dirty="0"/>
              <a:t>Orange Park Community Theater</a:t>
            </a:r>
          </a:p>
          <a:p>
            <a:r>
              <a:rPr lang="en-US" dirty="0"/>
              <a:t>Second Harvest</a:t>
            </a:r>
          </a:p>
          <a:p>
            <a:r>
              <a:rPr lang="en-US" dirty="0"/>
              <a:t>Green Cove Springs Food Pantry</a:t>
            </a:r>
          </a:p>
          <a:p>
            <a:r>
              <a:rPr lang="en-US" dirty="0"/>
              <a:t>Boy Scouts or Girl Scouts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803904" cy="3877056"/>
          </a:xfrm>
        </p:spPr>
        <p:txBody>
          <a:bodyPr>
            <a:noAutofit/>
          </a:bodyPr>
          <a:lstStyle/>
          <a:p>
            <a:r>
              <a:rPr lang="en-US" sz="1800" dirty="0"/>
              <a:t>Goodwill </a:t>
            </a:r>
          </a:p>
          <a:p>
            <a:r>
              <a:rPr lang="en-US" sz="1800" dirty="0"/>
              <a:t>Relay for Life</a:t>
            </a:r>
          </a:p>
          <a:p>
            <a:r>
              <a:rPr lang="en-US" sz="1800" dirty="0" smtClean="0"/>
              <a:t>American </a:t>
            </a:r>
            <a:r>
              <a:rPr lang="en-US" sz="1800" dirty="0"/>
              <a:t>Cancer Society</a:t>
            </a:r>
          </a:p>
          <a:p>
            <a:r>
              <a:rPr lang="en-US" sz="1800" dirty="0"/>
              <a:t>HOPE Ranch</a:t>
            </a:r>
          </a:p>
          <a:p>
            <a:r>
              <a:rPr lang="en-US" sz="1800" dirty="0"/>
              <a:t>Ronald McDonald House</a:t>
            </a:r>
          </a:p>
          <a:p>
            <a:r>
              <a:rPr lang="en-US" sz="1800" dirty="0"/>
              <a:t>PET Project of Florida</a:t>
            </a:r>
          </a:p>
          <a:p>
            <a:r>
              <a:rPr lang="en-US" sz="1800" dirty="0"/>
              <a:t>Cans for Canines</a:t>
            </a:r>
          </a:p>
          <a:p>
            <a:r>
              <a:rPr lang="en-US" sz="1800" dirty="0"/>
              <a:t>Wounded Warrior Project</a:t>
            </a:r>
          </a:p>
          <a:p>
            <a:r>
              <a:rPr lang="en-US" sz="1800" dirty="0"/>
              <a:t>Nemours Children’s Health</a:t>
            </a:r>
          </a:p>
          <a:p>
            <a:r>
              <a:rPr lang="en-US" sz="1800" dirty="0"/>
              <a:t>Clay County Habitat for Humanity</a:t>
            </a:r>
          </a:p>
          <a:p>
            <a:r>
              <a:rPr lang="en-US" sz="1800" dirty="0"/>
              <a:t>Clay County Animal Shelter/Humane Society</a:t>
            </a:r>
          </a:p>
          <a:p>
            <a:r>
              <a:rPr lang="en-US" sz="1800" dirty="0"/>
              <a:t>St. John’s River Keepers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066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must approve of any organizations </a:t>
            </a:r>
            <a:r>
              <a:rPr lang="en-US" dirty="0" smtClean="0"/>
              <a:t>that are not </a:t>
            </a:r>
            <a:r>
              <a:rPr lang="en-US" dirty="0"/>
              <a:t>on this list.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</a:t>
            </a:r>
            <a:r>
              <a:rPr lang="en-US" b="1" dirty="0"/>
              <a:t>students who choose to pursue a hands-on-experience with an organization of their choice, they may earn 5 extra credit points per hour up to 5 hours (25 extra credit points) for volunteering. </a:t>
            </a:r>
          </a:p>
          <a:p>
            <a:r>
              <a:rPr lang="en-US" b="1" dirty="0" smtClean="0"/>
              <a:t>They </a:t>
            </a:r>
            <a:r>
              <a:rPr lang="en-US" b="1" dirty="0"/>
              <a:t>must complete a documentation form and </a:t>
            </a:r>
            <a:r>
              <a:rPr lang="en-US" b="1" dirty="0" smtClean="0"/>
              <a:t>answer the </a:t>
            </a:r>
            <a:r>
              <a:rPr lang="en-US" b="1" dirty="0"/>
              <a:t>reflection questions </a:t>
            </a:r>
            <a:r>
              <a:rPr lang="en-US" b="1" dirty="0" smtClean="0"/>
              <a:t>in </a:t>
            </a:r>
            <a:r>
              <a:rPr lang="en-US" b="1" dirty="0"/>
              <a:t>paragraph </a:t>
            </a:r>
            <a:r>
              <a:rPr lang="en-US" b="1" dirty="0" smtClean="0"/>
              <a:t>form, as well as follow the Bright Future’s Guidelines to get full credit.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Volunteering </a:t>
            </a:r>
            <a:r>
              <a:rPr lang="en-US" sz="2800" b="1" i="1" u="sng" dirty="0">
                <a:solidFill>
                  <a:srgbClr val="FF0000"/>
                </a:solidFill>
              </a:rPr>
              <a:t>is extra credit and not required. 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Credit: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101: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953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*Any alerts received after 7 p.m. are because of the server, not me!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*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04195"/>
              </p:ext>
            </p:extLst>
          </p:nvPr>
        </p:nvGraphicFramePr>
        <p:xfrm>
          <a:off x="457200" y="2057400"/>
          <a:ext cx="8534400" cy="2898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818"/>
                <a:gridCol w="3721396"/>
                <a:gridCol w="4052186"/>
              </a:tblGrid>
              <a:tr h="502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Pd: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Text this message: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To this number: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7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@g9494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81010 or (904) 637-1978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7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@9f3kf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81010 or (904) 637-1978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5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@8e2ga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81010 or (904) 637-1978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7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@k3a3cb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81010 or (904) 637-1978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65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@7ea8ea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81010 or (904) 637-1978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559933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**Please don’t reply to Remind101 texts because they sometimes get lost in the system and I never receive them. E-mailing me is always the best way to contact me.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 ask that students are:</a:t>
            </a:r>
          </a:p>
          <a:p>
            <a:pPr lvl="1"/>
            <a:r>
              <a:rPr lang="en-US" b="1" dirty="0" smtClean="0"/>
              <a:t>Prompt, Prepared, Productive, Polite, and Positive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Students will have 2 days for every </a:t>
            </a:r>
            <a:r>
              <a:rPr lang="en-US" b="1" i="1" dirty="0" smtClean="0">
                <a:sym typeface="Wingdings" panose="05000000000000000000" pitchFamily="2" charset="2"/>
              </a:rPr>
              <a:t>excused</a:t>
            </a:r>
            <a:r>
              <a:rPr lang="en-US" b="1" dirty="0" smtClean="0">
                <a:sym typeface="Wingdings" panose="05000000000000000000" pitchFamily="2" charset="2"/>
              </a:rPr>
              <a:t> absence to make up missed work.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If a student is out on a day an assignment is </a:t>
            </a:r>
            <a:r>
              <a:rPr lang="en-US" b="1" i="1" dirty="0" smtClean="0">
                <a:sym typeface="Wingdings" panose="05000000000000000000" pitchFamily="2" charset="2"/>
              </a:rPr>
              <a:t>due,</a:t>
            </a:r>
            <a:r>
              <a:rPr lang="en-US" b="1" dirty="0" smtClean="0">
                <a:sym typeface="Wingdings" panose="05000000000000000000" pitchFamily="2" charset="2"/>
              </a:rPr>
              <a:t> the assignment must be turned in the day they return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Late work will be accepted (up to 5 days) with partial credit given</a:t>
            </a:r>
          </a:p>
          <a:p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Tardies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begin Monday!! 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501">
            <a:off x="7081913" y="5356946"/>
            <a:ext cx="1476667" cy="13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7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921</TotalTime>
  <Words>721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Welcome to Open House!</vt:lpstr>
      <vt:lpstr>What will your child learn in Civics?</vt:lpstr>
      <vt:lpstr>End of Course Exam (EOC):</vt:lpstr>
      <vt:lpstr>Some resources to use for the EOC:</vt:lpstr>
      <vt:lpstr>Community Service:</vt:lpstr>
      <vt:lpstr>Organization Ideas  </vt:lpstr>
      <vt:lpstr>Extra Credit:  </vt:lpstr>
      <vt:lpstr>Remind 101:</vt:lpstr>
      <vt:lpstr>Class Expectations:</vt:lpstr>
      <vt:lpstr>Supplies</vt:lpstr>
      <vt:lpstr>Wish List :</vt:lpstr>
      <vt:lpstr>My contact info:</vt:lpstr>
      <vt:lpstr>Why Civics??</vt:lpstr>
      <vt:lpstr>Current Events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</dc:title>
  <dc:creator>Windows User</dc:creator>
  <cp:lastModifiedBy>Windows User</cp:lastModifiedBy>
  <cp:revision>26</cp:revision>
  <dcterms:created xsi:type="dcterms:W3CDTF">2015-08-27T14:18:38Z</dcterms:created>
  <dcterms:modified xsi:type="dcterms:W3CDTF">2016-08-25T22:52:27Z</dcterms:modified>
</cp:coreProperties>
</file>