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 id="274" r:id="rId16"/>
    <p:sldId id="275" r:id="rId17"/>
    <p:sldId id="276" r:id="rId18"/>
    <p:sldId id="277" r:id="rId19"/>
    <p:sldId id="270" r:id="rId20"/>
    <p:sldId id="271" r:id="rId21"/>
    <p:sldId id="272" r:id="rId22"/>
    <p:sldId id="273"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A544C285-328E-4F6F-B633-E21B1676D73E}" type="datetimeFigureOut">
              <a:rPr lang="en-US" smtClean="0"/>
              <a:t>9/27/2016</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E3CC3FD8-CF02-4C09-A43D-42E3E21C62B4}"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4C285-328E-4F6F-B633-E21B1676D73E}"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C3FD8-CF02-4C09-A43D-42E3E21C62B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44C285-328E-4F6F-B633-E21B1676D73E}"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E3CC3FD8-CF02-4C09-A43D-42E3E21C62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44C285-328E-4F6F-B633-E21B1676D73E}"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C3FD8-CF02-4C09-A43D-42E3E21C62B4}"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A544C285-328E-4F6F-B633-E21B1676D73E}" type="datetimeFigureOut">
              <a:rPr lang="en-US" smtClean="0"/>
              <a:t>9/27/2016</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E3CC3FD8-CF02-4C09-A43D-42E3E21C62B4}"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44C285-328E-4F6F-B633-E21B1676D73E}"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C3FD8-CF02-4C09-A43D-42E3E21C62B4}"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44C285-328E-4F6F-B633-E21B1676D73E}" type="datetimeFigureOut">
              <a:rPr lang="en-US" smtClean="0"/>
              <a:t>9/27/2016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CC3FD8-CF02-4C09-A43D-42E3E21C62B4}"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44C285-328E-4F6F-B633-E21B1676D73E}" type="datetimeFigureOut">
              <a:rPr lang="en-US" smtClean="0"/>
              <a:t>9/27/2016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CC3FD8-CF02-4C09-A43D-42E3E21C62B4}"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544C285-328E-4F6F-B633-E21B1676D73E}" type="datetimeFigureOut">
              <a:rPr lang="en-US" smtClean="0"/>
              <a:t>9/27/2016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CC3FD8-CF02-4C09-A43D-42E3E21C62B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4C285-328E-4F6F-B633-E21B1676D73E}"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E3CC3FD8-CF02-4C09-A43D-42E3E21C62B4}"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4C285-328E-4F6F-B633-E21B1676D73E}"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C3FD8-CF02-4C09-A43D-42E3E21C62B4}"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A544C285-328E-4F6F-B633-E21B1676D73E}" type="datetimeFigureOut">
              <a:rPr lang="en-US" smtClean="0"/>
              <a:t>9/27/2016</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E3CC3FD8-CF02-4C09-A43D-42E3E21C62B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gif"/></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title"/>
          </p:nvPr>
        </p:nvSpPr>
        <p:spPr/>
        <p:txBody>
          <a:bodyPr/>
          <a:lstStyle/>
          <a:p>
            <a:r>
              <a:rPr lang="en-US" dirty="0" smtClean="0"/>
              <a:t>The Road to the revolution</a:t>
            </a:r>
            <a:endParaRPr lang="en-US" dirty="0"/>
          </a:p>
        </p:txBody>
      </p:sp>
    </p:spTree>
    <p:extLst>
      <p:ext uri="{BB962C8B-B14F-4D97-AF65-F5344CB8AC3E}">
        <p14:creationId xmlns:p14="http://schemas.microsoft.com/office/powerpoint/2010/main" val="1255685054"/>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206" t="34498" r="25000" b="15514"/>
          <a:stretch/>
        </p:blipFill>
        <p:spPr bwMode="auto">
          <a:xfrm>
            <a:off x="1600200" y="1219200"/>
            <a:ext cx="4242062" cy="4685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22"/>
          <p:cNvSpPr txBox="1"/>
          <p:nvPr/>
        </p:nvSpPr>
        <p:spPr>
          <a:xfrm>
            <a:off x="6705600" y="1809160"/>
            <a:ext cx="1752600" cy="123884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a:effectLst/>
                <a:ea typeface="Calibri"/>
                <a:cs typeface="Times New Roman"/>
              </a:rPr>
              <a:t>______ = An Enlightenment Principle</a:t>
            </a:r>
          </a:p>
          <a:p>
            <a:pPr marL="0" marR="0">
              <a:lnSpc>
                <a:spcPct val="115000"/>
              </a:lnSpc>
              <a:spcBef>
                <a:spcPts val="0"/>
              </a:spcBef>
              <a:spcAft>
                <a:spcPts val="1000"/>
              </a:spcAft>
            </a:pPr>
            <a:r>
              <a:rPr lang="en-US" sz="1100">
                <a:effectLst/>
                <a:ea typeface="Calibri"/>
                <a:cs typeface="Times New Roman"/>
              </a:rPr>
              <a:t>             = What we had to do in order to make the freedom real </a:t>
            </a:r>
          </a:p>
        </p:txBody>
      </p:sp>
      <p:sp>
        <p:nvSpPr>
          <p:cNvPr id="4" name="Rectangle 3"/>
          <p:cNvSpPr/>
          <p:nvPr/>
        </p:nvSpPr>
        <p:spPr>
          <a:xfrm>
            <a:off x="6781800" y="2428580"/>
            <a:ext cx="431800" cy="146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a:effectLst/>
                <a:ea typeface="Calibri"/>
                <a:cs typeface="Times New Roman"/>
              </a:rPr>
              <a:t> </a:t>
            </a:r>
          </a:p>
        </p:txBody>
      </p:sp>
      <p:cxnSp>
        <p:nvCxnSpPr>
          <p:cNvPr id="5" name="Straight Connector 4"/>
          <p:cNvCxnSpPr/>
          <p:nvPr/>
        </p:nvCxnSpPr>
        <p:spPr>
          <a:xfrm>
            <a:off x="2514600" y="4191000"/>
            <a:ext cx="1371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828800" y="5029200"/>
            <a:ext cx="2286000" cy="2286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6" descr="Image result for townshend a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26651">
            <a:off x="5606300" y="3267894"/>
            <a:ext cx="3339266" cy="2016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81482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Write-Pair-Share:</a:t>
            </a:r>
            <a:endParaRPr lang="en-US" dirty="0"/>
          </a:p>
        </p:txBody>
      </p:sp>
      <p:sp>
        <p:nvSpPr>
          <p:cNvPr id="3" name="Content Placeholder 2"/>
          <p:cNvSpPr>
            <a:spLocks noGrp="1"/>
          </p:cNvSpPr>
          <p:nvPr>
            <p:ph idx="1"/>
          </p:nvPr>
        </p:nvSpPr>
        <p:spPr/>
        <p:txBody>
          <a:bodyPr/>
          <a:lstStyle/>
          <a:p>
            <a:r>
              <a:rPr lang="en-US" dirty="0"/>
              <a:t>Explain how the relationship between England and the colonies became </a:t>
            </a:r>
            <a:r>
              <a:rPr lang="en-US" dirty="0" smtClean="0"/>
              <a:t>strained. </a:t>
            </a:r>
            <a:endParaRPr lang="en-US" dirty="0"/>
          </a:p>
        </p:txBody>
      </p:sp>
    </p:spTree>
    <p:extLst>
      <p:ext uri="{BB962C8B-B14F-4D97-AF65-F5344CB8AC3E}">
        <p14:creationId xmlns:p14="http://schemas.microsoft.com/office/powerpoint/2010/main" val="3903117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a:solidFill>
                  <a:schemeClr val="tx1"/>
                </a:solidFill>
              </a:rPr>
              <a:t>The colonists’ reasons for declaring independence can be summarized into three main themes: individual rights, taxation and representation. Individual rights are rights guaranteed to a person. Colonists believed that King George III and the Parliament limited the colonists’ individual rights by the laws that they passed and their reactions to colonial grievances (complaints). Colonists believed that their rights were limited by being taxed on different goods and services while these taxes did not benefit the colonies. They also believed that their rights were limited because their interests were not represented in the Parliament and because their ability to govern themselves in the colonies was taken away.</a:t>
            </a:r>
          </a:p>
          <a:p>
            <a:endParaRPr lang="en-US" dirty="0">
              <a:solidFill>
                <a:schemeClr val="tx1"/>
              </a:solidFill>
            </a:endParaRPr>
          </a:p>
        </p:txBody>
      </p:sp>
      <p:sp>
        <p:nvSpPr>
          <p:cNvPr id="3" name="Title 2"/>
          <p:cNvSpPr>
            <a:spLocks noGrp="1"/>
          </p:cNvSpPr>
          <p:nvPr>
            <p:ph type="title"/>
          </p:nvPr>
        </p:nvSpPr>
        <p:spPr/>
        <p:txBody>
          <a:bodyPr/>
          <a:lstStyle/>
          <a:p>
            <a:endParaRPr lang="en-US"/>
          </a:p>
        </p:txBody>
      </p:sp>
      <p:sp>
        <p:nvSpPr>
          <p:cNvPr id="4" name="Oval 3"/>
          <p:cNvSpPr/>
          <p:nvPr/>
        </p:nvSpPr>
        <p:spPr>
          <a:xfrm>
            <a:off x="5181600" y="2057400"/>
            <a:ext cx="2286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462982" y="2057400"/>
            <a:ext cx="1295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49036" y="2400300"/>
            <a:ext cx="2133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7162800" y="3276600"/>
            <a:ext cx="1219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43000" y="3581400"/>
            <a:ext cx="1524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86200" y="3581400"/>
            <a:ext cx="4114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9600" y="4191000"/>
            <a:ext cx="5486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09800" y="4800600"/>
            <a:ext cx="5715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10000" y="5105400"/>
            <a:ext cx="4114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8018" y="5486400"/>
            <a:ext cx="3500582"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89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a:solidFill>
                  <a:schemeClr val="tx1"/>
                </a:solidFill>
              </a:rPr>
              <a:t>The English taxed goods and services used by the colonists as a way to pay off the debt that resulted from the French and Indian War. Colonists believed this taxing was unfair because the tax money went directly to England, instead of the money returning to the colonies. The colonists also believed the taxes were unfair because the colonies were not represented in Parliament. Colonists believed that taxation without representation was wrong. </a:t>
            </a:r>
          </a:p>
          <a:p>
            <a:endParaRPr lang="en-US" dirty="0">
              <a:solidFill>
                <a:schemeClr val="tx1"/>
              </a:solidFill>
            </a:endParaRPr>
          </a:p>
        </p:txBody>
      </p:sp>
      <p:sp>
        <p:nvSpPr>
          <p:cNvPr id="3" name="Title 2"/>
          <p:cNvSpPr>
            <a:spLocks noGrp="1"/>
          </p:cNvSpPr>
          <p:nvPr>
            <p:ph type="title"/>
          </p:nvPr>
        </p:nvSpPr>
        <p:spPr/>
        <p:txBody>
          <a:bodyPr/>
          <a:lstStyle/>
          <a:p>
            <a:endParaRPr lang="en-US"/>
          </a:p>
        </p:txBody>
      </p:sp>
      <p:sp>
        <p:nvSpPr>
          <p:cNvPr id="4" name="Oval 3"/>
          <p:cNvSpPr/>
          <p:nvPr/>
        </p:nvSpPr>
        <p:spPr>
          <a:xfrm>
            <a:off x="1981200" y="1752600"/>
            <a:ext cx="914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533400" y="2971800"/>
            <a:ext cx="81534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 y="3352800"/>
            <a:ext cx="1905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724400" y="3581400"/>
            <a:ext cx="37338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581400" y="3962400"/>
            <a:ext cx="4419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3400" y="4343400"/>
            <a:ext cx="8382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52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a:solidFill>
                  <a:schemeClr val="tx1"/>
                </a:solidFill>
              </a:rPr>
              <a:t>A lack of representation was another main concern, specifically colonists’ views and opinions being represented in Parliament and the colonists’ ability to represent themselves in colonial governments. Colonists were not represented in Parliament and therefore their interests or opinions were not considered when laws were passed and other decisions made. Over time, the colonists’ right to govern themselves was taken away when Parliament declared that the English had the highest authority to govern the colonies and when Parliament ended some colonial governments and put members of Parliament in charge.</a:t>
            </a:r>
          </a:p>
          <a:p>
            <a:endParaRPr lang="en-US" dirty="0">
              <a:solidFill>
                <a:schemeClr val="tx1"/>
              </a:solidFill>
            </a:endParaRPr>
          </a:p>
        </p:txBody>
      </p:sp>
      <p:sp>
        <p:nvSpPr>
          <p:cNvPr id="3" name="Title 2"/>
          <p:cNvSpPr>
            <a:spLocks noGrp="1"/>
          </p:cNvSpPr>
          <p:nvPr>
            <p:ph type="title"/>
          </p:nvPr>
        </p:nvSpPr>
        <p:spPr/>
        <p:txBody>
          <a:bodyPr/>
          <a:lstStyle/>
          <a:p>
            <a:endParaRPr lang="en-US"/>
          </a:p>
        </p:txBody>
      </p:sp>
      <p:sp>
        <p:nvSpPr>
          <p:cNvPr id="4" name="Oval 3"/>
          <p:cNvSpPr/>
          <p:nvPr/>
        </p:nvSpPr>
        <p:spPr>
          <a:xfrm>
            <a:off x="1600200" y="1828800"/>
            <a:ext cx="2133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514600" y="3276600"/>
            <a:ext cx="51816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 y="4800600"/>
            <a:ext cx="70866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67000" y="3657600"/>
            <a:ext cx="51816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1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b="1" dirty="0"/>
              <a:t>According to the reading, in what ways did the colonists believe their rights were being limited? </a:t>
            </a:r>
            <a:endParaRPr lang="en-US" dirty="0"/>
          </a:p>
          <a:p>
            <a:pPr lvl="1"/>
            <a:r>
              <a:rPr lang="en-US" b="1" dirty="0" smtClean="0">
                <a:solidFill>
                  <a:schemeClr val="accent3">
                    <a:lumMod val="75000"/>
                  </a:schemeClr>
                </a:solidFill>
              </a:rPr>
              <a:t>The colonists believed their rights were being limited because of the laws that were being passed and the reaction the King and Parliament had to colonial grievances. They also felt that their rights were being limited because they were being taxed and the money didn’t benefit the colonies. Their right to be represented was also taken away. </a:t>
            </a:r>
            <a:endParaRPr lang="en-US" dirty="0">
              <a:solidFill>
                <a:schemeClr val="accent3">
                  <a:lumMod val="75000"/>
                </a:schemeClr>
              </a:solidFill>
            </a:endParaRP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65569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b="1" dirty="0"/>
              <a:t>According to the reading, why was taxation a major problem for the colonists?</a:t>
            </a:r>
            <a:endParaRPr lang="en-US" dirty="0"/>
          </a:p>
          <a:p>
            <a:pPr lvl="1"/>
            <a:r>
              <a:rPr lang="en-US" dirty="0" smtClean="0">
                <a:solidFill>
                  <a:schemeClr val="accent3">
                    <a:lumMod val="75000"/>
                  </a:schemeClr>
                </a:solidFill>
              </a:rPr>
              <a:t>According to the second paragraph, taxation was a major problem for the colonists because the money was not used to benefit the colonies and they were  not represented in Parliament.</a:t>
            </a:r>
            <a:endParaRPr lang="en-US" dirty="0">
              <a:solidFill>
                <a:schemeClr val="accent3">
                  <a:lumMod val="75000"/>
                </a:schemeClr>
              </a:solidFill>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01551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b="1" dirty="0"/>
              <a:t>What effect did not having representation in Parliament have on the colonists? </a:t>
            </a:r>
            <a:endParaRPr lang="en-US" b="1" dirty="0" smtClean="0"/>
          </a:p>
          <a:p>
            <a:pPr lvl="1"/>
            <a:r>
              <a:rPr lang="en-US" b="1" dirty="0" smtClean="0">
                <a:solidFill>
                  <a:schemeClr val="accent3">
                    <a:lumMod val="75000"/>
                  </a:schemeClr>
                </a:solidFill>
              </a:rPr>
              <a:t>The colonists didn’t have anyone to represent their needs in Parliament, so when a law was passed, their interests or opinions were not considered. </a:t>
            </a:r>
            <a:endParaRPr lang="en-US" dirty="0">
              <a:solidFill>
                <a:schemeClr val="accent3">
                  <a:lumMod val="75000"/>
                </a:schemeClr>
              </a:solidFill>
            </a:endParaRP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88029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b="1" dirty="0"/>
              <a:t>How were the colonists’ right to self-government taken away by Parliament? </a:t>
            </a:r>
            <a:endParaRPr lang="en-US" b="1" dirty="0" smtClean="0"/>
          </a:p>
          <a:p>
            <a:pPr lvl="1"/>
            <a:r>
              <a:rPr lang="en-US" b="1" dirty="0" smtClean="0">
                <a:solidFill>
                  <a:schemeClr val="accent3">
                    <a:lumMod val="75000"/>
                  </a:schemeClr>
                </a:solidFill>
              </a:rPr>
              <a:t>According to the third paragraph, the colonists’ right to self-government was taken away when the Parliament decided that the English government was the highest authority over the colonies and even ended colonial governments. </a:t>
            </a:r>
            <a:endParaRPr lang="en-US" dirty="0">
              <a:solidFill>
                <a:schemeClr val="accent3">
                  <a:lumMod val="75000"/>
                </a:schemeClr>
              </a:solidFill>
            </a:endParaRPr>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82516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solidFill>
                  <a:schemeClr val="accent3">
                    <a:lumMod val="75000"/>
                  </a:schemeClr>
                </a:solidFill>
              </a:rPr>
              <a:t>Colonists would boycott British goods to show their disapproval </a:t>
            </a:r>
            <a:r>
              <a:rPr lang="en-US" dirty="0" smtClean="0">
                <a:solidFill>
                  <a:schemeClr val="accent3">
                    <a:lumMod val="75000"/>
                  </a:schemeClr>
                </a:solidFill>
              </a:rPr>
              <a:t>to try and make </a:t>
            </a:r>
            <a:r>
              <a:rPr lang="en-US" dirty="0">
                <a:solidFill>
                  <a:schemeClr val="accent3">
                    <a:lumMod val="75000"/>
                  </a:schemeClr>
                </a:solidFill>
              </a:rPr>
              <a:t>parliament repeal acts that were created. Parliament would then create a new act that caused more colonial concerns. </a:t>
            </a:r>
          </a:p>
        </p:txBody>
      </p:sp>
      <p:sp>
        <p:nvSpPr>
          <p:cNvPr id="3" name="Title 2"/>
          <p:cNvSpPr>
            <a:spLocks noGrp="1"/>
          </p:cNvSpPr>
          <p:nvPr>
            <p:ph type="title"/>
          </p:nvPr>
        </p:nvSpPr>
        <p:spPr/>
        <p:txBody>
          <a:bodyPr/>
          <a:lstStyle/>
          <a:p>
            <a:r>
              <a:rPr lang="en-US" sz="2800" dirty="0"/>
              <a:t>I can explain the connection between boycotting and parliament’s repeal of an act.</a:t>
            </a:r>
          </a:p>
        </p:txBody>
      </p:sp>
      <p:pic>
        <p:nvPicPr>
          <p:cNvPr id="1026" name="Picture 2" descr="Image result for colonists boycot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743200"/>
            <a:ext cx="1924050" cy="20478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olonists boycot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2005" y="4353636"/>
            <a:ext cx="4438650" cy="22193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olonists boycotting carto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395" y="3667268"/>
            <a:ext cx="4400550" cy="294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35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Boycott</a:t>
            </a:r>
          </a:p>
          <a:p>
            <a:pPr lvl="1"/>
            <a:r>
              <a:rPr lang="en-US" dirty="0"/>
              <a:t>refusal to buy or use goods or </a:t>
            </a:r>
            <a:r>
              <a:rPr lang="en-US" dirty="0" smtClean="0"/>
              <a:t>services</a:t>
            </a:r>
            <a:endParaRPr lang="en-US" dirty="0"/>
          </a:p>
          <a:p>
            <a:r>
              <a:rPr lang="en-US" b="1" dirty="0" smtClean="0"/>
              <a:t>Repeal</a:t>
            </a:r>
          </a:p>
          <a:p>
            <a:pPr lvl="1"/>
            <a:r>
              <a:rPr lang="en-US" dirty="0"/>
              <a:t>To cancel a law</a:t>
            </a:r>
          </a:p>
          <a:p>
            <a:r>
              <a:rPr lang="en-US" b="1" dirty="0" smtClean="0"/>
              <a:t>Goods</a:t>
            </a:r>
          </a:p>
          <a:p>
            <a:pPr lvl="1"/>
            <a:r>
              <a:rPr lang="en-US" dirty="0"/>
              <a:t>merchandise or objects for sale or trade</a:t>
            </a:r>
          </a:p>
          <a:p>
            <a:r>
              <a:rPr lang="en-US" b="1" dirty="0" smtClean="0"/>
              <a:t>Legislature</a:t>
            </a:r>
          </a:p>
          <a:p>
            <a:pPr lvl="1"/>
            <a:r>
              <a:rPr lang="en-US" dirty="0"/>
              <a:t>governing body responsible for making </a:t>
            </a:r>
            <a:r>
              <a:rPr lang="en-US" dirty="0" smtClean="0"/>
              <a:t>laws</a:t>
            </a:r>
            <a:endParaRPr lang="en-US" dirty="0"/>
          </a:p>
        </p:txBody>
      </p:sp>
      <p:sp>
        <p:nvSpPr>
          <p:cNvPr id="3" name="Title 2"/>
          <p:cNvSpPr>
            <a:spLocks noGrp="1"/>
          </p:cNvSpPr>
          <p:nvPr>
            <p:ph type="title"/>
          </p:nvPr>
        </p:nvSpPr>
        <p:spPr/>
        <p:txBody>
          <a:bodyPr/>
          <a:lstStyle/>
          <a:p>
            <a:r>
              <a:rPr lang="en-US" dirty="0" smtClean="0"/>
              <a:t>I can define:</a:t>
            </a:r>
            <a:endParaRPr lang="en-US" dirty="0"/>
          </a:p>
        </p:txBody>
      </p:sp>
      <p:pic>
        <p:nvPicPr>
          <p:cNvPr id="1026" name="Picture 2" descr="Image result for boycot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752600"/>
            <a:ext cx="2057400" cy="20456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ep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267200"/>
            <a:ext cx="190500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goo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4753438"/>
            <a:ext cx="2362200" cy="16680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legisla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829987"/>
            <a:ext cx="2819400" cy="1591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9382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barn(inVertical)">
                                      <p:cBhvr>
                                        <p:cTn id="13" dur="500"/>
                                        <p:tgtEl>
                                          <p:spTgt spid="1028"/>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barn(inVertical)">
                                      <p:cBhvr>
                                        <p:cTn id="16" dur="500"/>
                                        <p:tgtEl>
                                          <p:spTgt spid="2">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barn(inVertical)">
                                      <p:cBhvr>
                                        <p:cTn id="19" dur="500"/>
                                        <p:tgtEl>
                                          <p:spTgt spid="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additive="base">
                                        <p:cTn id="2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additive="base">
                                        <p:cTn id="28"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0" presetID="22" presetClass="entr" presetSubtype="4" fill="hold" nodeType="with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wipe(down)">
                                      <p:cBhvr>
                                        <p:cTn id="32" dur="500"/>
                                        <p:tgtEl>
                                          <p:spTgt spid="103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circle(in)">
                                      <p:cBhvr>
                                        <p:cTn id="37" dur="2000"/>
                                        <p:tgtEl>
                                          <p:spTgt spid="2">
                                            <p:txEl>
                                              <p:pRg st="6" end="6"/>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circle(in)">
                                      <p:cBhvr>
                                        <p:cTn id="40" dur="2000"/>
                                        <p:tgtEl>
                                          <p:spTgt spid="2">
                                            <p:txEl>
                                              <p:pRg st="7" end="7"/>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1032"/>
                                        </p:tgtEl>
                                        <p:attrNameLst>
                                          <p:attrName>style.visibility</p:attrName>
                                        </p:attrNameLst>
                                      </p:cBhvr>
                                      <p:to>
                                        <p:strVal val="visible"/>
                                      </p:to>
                                    </p:set>
                                    <p:animEffect transition="in" filter="wipe(down)">
                                      <p:cBhvr>
                                        <p:cTn id="43"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52400" y="1719072"/>
            <a:ext cx="4876800" cy="4407408"/>
          </a:xfrm>
        </p:spPr>
        <p:txBody>
          <a:bodyPr>
            <a:noAutofit/>
          </a:bodyPr>
          <a:lstStyle/>
          <a:p>
            <a:r>
              <a:rPr lang="en-US" sz="1800" b="1" i="1" dirty="0" smtClean="0">
                <a:solidFill>
                  <a:schemeClr val="accent3">
                    <a:lumMod val="75000"/>
                  </a:schemeClr>
                </a:solidFill>
              </a:rPr>
              <a:t>Taxation </a:t>
            </a:r>
            <a:r>
              <a:rPr lang="en-US" sz="1800" b="1" i="1" dirty="0">
                <a:solidFill>
                  <a:schemeClr val="accent3">
                    <a:lumMod val="75000"/>
                  </a:schemeClr>
                </a:solidFill>
              </a:rPr>
              <a:t>– </a:t>
            </a:r>
            <a:r>
              <a:rPr lang="en-US" sz="1800" b="1" dirty="0">
                <a:solidFill>
                  <a:schemeClr val="accent3">
                    <a:lumMod val="75000"/>
                  </a:schemeClr>
                </a:solidFill>
              </a:rPr>
              <a:t>British began taxing </a:t>
            </a:r>
            <a:r>
              <a:rPr lang="en-US" sz="1800" b="1" dirty="0" smtClean="0">
                <a:solidFill>
                  <a:schemeClr val="accent3">
                    <a:lumMod val="75000"/>
                  </a:schemeClr>
                </a:solidFill>
              </a:rPr>
              <a:t>colonists </a:t>
            </a:r>
            <a:r>
              <a:rPr lang="en-US" sz="1800" b="1" dirty="0">
                <a:solidFill>
                  <a:schemeClr val="accent3">
                    <a:lumMod val="75000"/>
                  </a:schemeClr>
                </a:solidFill>
              </a:rPr>
              <a:t>on sugar, paper products and tea.  </a:t>
            </a:r>
            <a:r>
              <a:rPr lang="en-US" sz="1800" b="1" dirty="0" smtClean="0">
                <a:solidFill>
                  <a:schemeClr val="accent3">
                    <a:lumMod val="75000"/>
                  </a:schemeClr>
                </a:solidFill>
              </a:rPr>
              <a:t>The colonists felt </a:t>
            </a:r>
            <a:r>
              <a:rPr lang="en-US" sz="1800" b="1" dirty="0">
                <a:solidFill>
                  <a:schemeClr val="accent3">
                    <a:lumMod val="75000"/>
                  </a:schemeClr>
                </a:solidFill>
              </a:rPr>
              <a:t>the taxes were unfair. </a:t>
            </a:r>
            <a:endParaRPr lang="en-US" sz="1800" b="1" dirty="0" smtClean="0">
              <a:solidFill>
                <a:schemeClr val="accent3">
                  <a:lumMod val="75000"/>
                </a:schemeClr>
              </a:solidFill>
            </a:endParaRPr>
          </a:p>
          <a:p>
            <a:pPr lvl="1"/>
            <a:r>
              <a:rPr lang="en-US" sz="1600" dirty="0" smtClean="0"/>
              <a:t>Examples</a:t>
            </a:r>
            <a:r>
              <a:rPr lang="en-US" sz="1600" dirty="0"/>
              <a:t>: Stamp Act, Townshend </a:t>
            </a:r>
            <a:r>
              <a:rPr lang="en-US" sz="1600" dirty="0" smtClean="0"/>
              <a:t>Act </a:t>
            </a:r>
            <a:endParaRPr lang="en-US" sz="1600" dirty="0"/>
          </a:p>
          <a:p>
            <a:r>
              <a:rPr lang="en-US" sz="1800" b="1" i="1" dirty="0" smtClean="0">
                <a:solidFill>
                  <a:schemeClr val="accent3">
                    <a:lumMod val="75000"/>
                  </a:schemeClr>
                </a:solidFill>
              </a:rPr>
              <a:t>Representation </a:t>
            </a:r>
            <a:r>
              <a:rPr lang="en-US" sz="1800" b="1" i="1" dirty="0">
                <a:solidFill>
                  <a:schemeClr val="accent3">
                    <a:lumMod val="75000"/>
                  </a:schemeClr>
                </a:solidFill>
              </a:rPr>
              <a:t>– </a:t>
            </a:r>
            <a:r>
              <a:rPr lang="en-US" sz="1800" b="1" dirty="0">
                <a:solidFill>
                  <a:schemeClr val="accent3">
                    <a:lumMod val="75000"/>
                  </a:schemeClr>
                </a:solidFill>
              </a:rPr>
              <a:t>Colonists felt if they had no representation in parliament, </a:t>
            </a:r>
            <a:r>
              <a:rPr lang="en-US" sz="1800" b="1" dirty="0" smtClean="0">
                <a:solidFill>
                  <a:schemeClr val="accent3">
                    <a:lumMod val="75000"/>
                  </a:schemeClr>
                </a:solidFill>
              </a:rPr>
              <a:t>their interests or opinions were not being considered. </a:t>
            </a:r>
            <a:endParaRPr lang="en-US" sz="1800" b="1" dirty="0">
              <a:solidFill>
                <a:schemeClr val="accent3">
                  <a:lumMod val="75000"/>
                </a:schemeClr>
              </a:solidFill>
            </a:endParaRPr>
          </a:p>
          <a:p>
            <a:r>
              <a:rPr lang="en-US" sz="1800" b="1" i="1" dirty="0" smtClean="0">
                <a:solidFill>
                  <a:schemeClr val="accent3">
                    <a:lumMod val="75000"/>
                  </a:schemeClr>
                </a:solidFill>
              </a:rPr>
              <a:t>Individual </a:t>
            </a:r>
            <a:r>
              <a:rPr lang="en-US" sz="1800" b="1" i="1" dirty="0">
                <a:solidFill>
                  <a:schemeClr val="accent3">
                    <a:lumMod val="75000"/>
                  </a:schemeClr>
                </a:solidFill>
              </a:rPr>
              <a:t>rights – </a:t>
            </a:r>
            <a:r>
              <a:rPr lang="en-US" sz="1800" b="1" dirty="0">
                <a:solidFill>
                  <a:schemeClr val="accent3">
                    <a:lumMod val="75000"/>
                  </a:schemeClr>
                </a:solidFill>
              </a:rPr>
              <a:t>Rights were violated by restricting activities of the colonist, ending trade, taxing them unfairly, eliminating jury trials, and quartering soldiers.</a:t>
            </a:r>
          </a:p>
          <a:p>
            <a:pPr lvl="1"/>
            <a:r>
              <a:rPr lang="en-US" sz="1600" dirty="0" smtClean="0"/>
              <a:t>Examples</a:t>
            </a:r>
            <a:r>
              <a:rPr lang="en-US" sz="1600" dirty="0"/>
              <a:t>: Quartering act,  Intolerable(Coercive) Acts</a:t>
            </a:r>
          </a:p>
          <a:p>
            <a:endParaRPr lang="en-US" sz="1800" b="1" dirty="0">
              <a:solidFill>
                <a:schemeClr val="accent3">
                  <a:lumMod val="75000"/>
                </a:schemeClr>
              </a:solidFill>
            </a:endParaRPr>
          </a:p>
        </p:txBody>
      </p:sp>
      <p:sp>
        <p:nvSpPr>
          <p:cNvPr id="3" name="Title 2"/>
          <p:cNvSpPr>
            <a:spLocks noGrp="1"/>
          </p:cNvSpPr>
          <p:nvPr>
            <p:ph type="title"/>
          </p:nvPr>
        </p:nvSpPr>
        <p:spPr/>
        <p:txBody>
          <a:bodyPr/>
          <a:lstStyle/>
          <a:p>
            <a:r>
              <a:rPr lang="en-US" dirty="0"/>
              <a:t>I can explain the colonists’ 3 main concerns about British policies: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1673" y="1524000"/>
            <a:ext cx="3048000" cy="2796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191000"/>
            <a:ext cx="34290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31149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accent3">
                    <a:lumMod val="75000"/>
                  </a:schemeClr>
                </a:solidFill>
              </a:rPr>
              <a:t>“</a:t>
            </a:r>
            <a:r>
              <a:rPr lang="en-US" dirty="0">
                <a:solidFill>
                  <a:schemeClr val="accent3">
                    <a:lumMod val="75000"/>
                  </a:schemeClr>
                </a:solidFill>
              </a:rPr>
              <a:t>No Taxation without representation” :</a:t>
            </a:r>
          </a:p>
          <a:p>
            <a:r>
              <a:rPr lang="en-US" dirty="0">
                <a:solidFill>
                  <a:schemeClr val="accent3">
                    <a:lumMod val="75000"/>
                  </a:schemeClr>
                </a:solidFill>
              </a:rPr>
              <a:t>The colonists felt they were being unfairly taxed because they had no one to represent </a:t>
            </a:r>
            <a:r>
              <a:rPr lang="en-US" dirty="0" smtClean="0">
                <a:solidFill>
                  <a:schemeClr val="accent3">
                    <a:lumMod val="75000"/>
                  </a:schemeClr>
                </a:solidFill>
              </a:rPr>
              <a:t>their interests in </a:t>
            </a:r>
            <a:r>
              <a:rPr lang="en-US" dirty="0">
                <a:solidFill>
                  <a:schemeClr val="accent3">
                    <a:lumMod val="75000"/>
                  </a:schemeClr>
                </a:solidFill>
              </a:rPr>
              <a:t>parliament. </a:t>
            </a:r>
          </a:p>
        </p:txBody>
      </p:sp>
      <p:sp>
        <p:nvSpPr>
          <p:cNvPr id="3" name="Title 2"/>
          <p:cNvSpPr>
            <a:spLocks noGrp="1"/>
          </p:cNvSpPr>
          <p:nvPr>
            <p:ph type="title"/>
          </p:nvPr>
        </p:nvSpPr>
        <p:spPr/>
        <p:txBody>
          <a:bodyPr/>
          <a:lstStyle/>
          <a:p>
            <a:r>
              <a:rPr lang="en-US" dirty="0"/>
              <a:t>I can explain the meaning of the following colonial concerns: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276600"/>
            <a:ext cx="26670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0640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C-Level </a:t>
            </a:r>
            <a:r>
              <a:rPr lang="en-US" sz="2400" dirty="0" smtClean="0"/>
              <a:t>1</a:t>
            </a:r>
          </a:p>
          <a:p>
            <a:r>
              <a:rPr lang="en-US" sz="2400" dirty="0" smtClean="0"/>
              <a:t>H-Raise </a:t>
            </a:r>
            <a:r>
              <a:rPr lang="en-US" sz="2400" dirty="0"/>
              <a:t>your hand </a:t>
            </a:r>
            <a:endParaRPr lang="en-US" sz="2400" dirty="0" smtClean="0"/>
          </a:p>
          <a:p>
            <a:r>
              <a:rPr lang="en-US" sz="2400" dirty="0" smtClean="0"/>
              <a:t>A- </a:t>
            </a:r>
            <a:r>
              <a:rPr lang="en-US" sz="2400" dirty="0"/>
              <a:t>Working with your partner in order to summarize and connect the events to the three themes of colonial concern. </a:t>
            </a:r>
            <a:endParaRPr lang="en-US" sz="2400" dirty="0" smtClean="0"/>
          </a:p>
          <a:p>
            <a:r>
              <a:rPr lang="en-US" sz="2400" dirty="0" smtClean="0"/>
              <a:t>M- </a:t>
            </a:r>
            <a:r>
              <a:rPr lang="en-US" sz="2400" dirty="0"/>
              <a:t>Only with permission </a:t>
            </a:r>
            <a:endParaRPr lang="en-US" sz="2400" dirty="0" smtClean="0"/>
          </a:p>
          <a:p>
            <a:r>
              <a:rPr lang="en-US" sz="2400" dirty="0" smtClean="0"/>
              <a:t>P- </a:t>
            </a:r>
            <a:r>
              <a:rPr lang="en-US" sz="2400" dirty="0"/>
              <a:t>Working quietly at a level 1 with only your partner on this assignment only. Working on only the assignment given. </a:t>
            </a:r>
            <a:endParaRPr lang="en-US" sz="2400" dirty="0" smtClean="0"/>
          </a:p>
          <a:p>
            <a:r>
              <a:rPr lang="en-US" sz="2400" dirty="0" smtClean="0"/>
              <a:t>S-Success! </a:t>
            </a:r>
            <a:endParaRPr lang="en-US" sz="2400" dirty="0"/>
          </a:p>
        </p:txBody>
      </p:sp>
      <p:sp>
        <p:nvSpPr>
          <p:cNvPr id="3" name="Title 2"/>
          <p:cNvSpPr>
            <a:spLocks noGrp="1"/>
          </p:cNvSpPr>
          <p:nvPr>
            <p:ph type="title"/>
          </p:nvPr>
        </p:nvSpPr>
        <p:spPr/>
        <p:txBody>
          <a:bodyPr/>
          <a:lstStyle/>
          <a:p>
            <a:r>
              <a:rPr lang="en-US" dirty="0" smtClean="0"/>
              <a:t>CHAMPs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27594">
            <a:off x="6116783" y="110102"/>
            <a:ext cx="2499796" cy="2378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73232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74081754"/>
              </p:ext>
            </p:extLst>
          </p:nvPr>
        </p:nvGraphicFramePr>
        <p:xfrm>
          <a:off x="381000" y="1719262"/>
          <a:ext cx="8407401" cy="3782378"/>
        </p:xfrm>
        <a:graphic>
          <a:graphicData uri="http://schemas.openxmlformats.org/drawingml/2006/table">
            <a:tbl>
              <a:tblPr firstRow="1" bandRow="1">
                <a:tableStyleId>{5C22544A-7EE6-4342-B048-85BDC9FD1C3A}</a:tableStyleId>
              </a:tblPr>
              <a:tblGrid>
                <a:gridCol w="2802467"/>
                <a:gridCol w="2802467"/>
                <a:gridCol w="2802467"/>
              </a:tblGrid>
              <a:tr h="947738">
                <a:tc>
                  <a:txBody>
                    <a:bodyPr/>
                    <a:lstStyle/>
                    <a:p>
                      <a:r>
                        <a:rPr lang="en-US" dirty="0" smtClean="0"/>
                        <a:t>Event</a:t>
                      </a:r>
                      <a:endParaRPr lang="en-US" dirty="0"/>
                    </a:p>
                  </a:txBody>
                  <a:tcPr/>
                </a:tc>
                <a:tc>
                  <a:txBody>
                    <a:bodyPr/>
                    <a:lstStyle/>
                    <a:p>
                      <a:r>
                        <a:rPr lang="en-US" dirty="0" smtClean="0"/>
                        <a:t>Summary</a:t>
                      </a:r>
                      <a:endParaRPr lang="en-US" dirty="0"/>
                    </a:p>
                  </a:txBody>
                  <a:tcPr/>
                </a:tc>
                <a:tc>
                  <a:txBody>
                    <a:bodyPr/>
                    <a:lstStyle/>
                    <a:p>
                      <a:r>
                        <a:rPr lang="en-US" dirty="0" smtClean="0"/>
                        <a:t>Connection</a:t>
                      </a:r>
                      <a:r>
                        <a:rPr lang="en-US" baseline="0" dirty="0" smtClean="0"/>
                        <a:t> to Colonial Concerns: rights,  taxation, representation</a:t>
                      </a:r>
                      <a:endParaRPr lang="en-US" dirty="0"/>
                    </a:p>
                  </a:txBody>
                  <a:tcPr/>
                </a:tc>
              </a:tr>
              <a:tr h="559283">
                <a:tc>
                  <a:txBody>
                    <a:bodyPr/>
                    <a:lstStyle/>
                    <a:p>
                      <a:r>
                        <a:rPr lang="en-US" dirty="0" smtClean="0"/>
                        <a:t>Proclamation of 1763</a:t>
                      </a:r>
                      <a:endParaRPr lang="en-US" dirty="0"/>
                    </a:p>
                  </a:txBody>
                  <a:tcPr/>
                </a:tc>
                <a:tc>
                  <a:txBody>
                    <a:bodyPr/>
                    <a:lstStyle/>
                    <a:p>
                      <a:r>
                        <a:rPr lang="en-US" dirty="0" smtClean="0"/>
                        <a:t>The French and Indian War left England in debt,</a:t>
                      </a:r>
                      <a:r>
                        <a:rPr lang="en-US" baseline="0" dirty="0" smtClean="0"/>
                        <a:t> so they looked to the colonies for money. England banned the colonists from moving past the Appalachian Mountains, which angered them because they helped to win the land. </a:t>
                      </a:r>
                      <a:endParaRPr lang="en-US" dirty="0"/>
                    </a:p>
                  </a:txBody>
                  <a:tcPr/>
                </a:tc>
                <a:tc>
                  <a:txBody>
                    <a:bodyPr/>
                    <a:lstStyle/>
                    <a:p>
                      <a:r>
                        <a:rPr lang="en-US" dirty="0" smtClean="0"/>
                        <a:t>Right </a:t>
                      </a:r>
                    </a:p>
                    <a:p>
                      <a:r>
                        <a:rPr lang="en-US" dirty="0" smtClean="0"/>
                        <a:t>Representation </a:t>
                      </a:r>
                      <a:endParaRPr lang="en-US" dirty="0"/>
                    </a:p>
                  </a:txBody>
                  <a:tcPr/>
                </a:tc>
              </a:tr>
            </a:tbl>
          </a:graphicData>
        </a:graphic>
      </p:graphicFrame>
      <p:sp>
        <p:nvSpPr>
          <p:cNvPr id="3" name="Title 2"/>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0"/>
            <a:ext cx="2366898"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50030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1455529753"/>
              </p:ext>
            </p:extLst>
          </p:nvPr>
        </p:nvGraphicFramePr>
        <p:xfrm>
          <a:off x="381000" y="1719262"/>
          <a:ext cx="8407401" cy="3782378"/>
        </p:xfrm>
        <a:graphic>
          <a:graphicData uri="http://schemas.openxmlformats.org/drawingml/2006/table">
            <a:tbl>
              <a:tblPr firstRow="1" bandRow="1">
                <a:tableStyleId>{5C22544A-7EE6-4342-B048-85BDC9FD1C3A}</a:tableStyleId>
              </a:tblPr>
              <a:tblGrid>
                <a:gridCol w="2438400"/>
                <a:gridCol w="3166534"/>
                <a:gridCol w="2802467"/>
              </a:tblGrid>
              <a:tr h="947738">
                <a:tc>
                  <a:txBody>
                    <a:bodyPr/>
                    <a:lstStyle/>
                    <a:p>
                      <a:r>
                        <a:rPr lang="en-US" dirty="0" smtClean="0"/>
                        <a:t>Event</a:t>
                      </a:r>
                      <a:endParaRPr lang="en-US" dirty="0"/>
                    </a:p>
                  </a:txBody>
                  <a:tcPr/>
                </a:tc>
                <a:tc>
                  <a:txBody>
                    <a:bodyPr/>
                    <a:lstStyle/>
                    <a:p>
                      <a:r>
                        <a:rPr lang="en-US" dirty="0" smtClean="0"/>
                        <a:t>Summary</a:t>
                      </a:r>
                      <a:endParaRPr lang="en-US" dirty="0"/>
                    </a:p>
                  </a:txBody>
                  <a:tcPr/>
                </a:tc>
                <a:tc>
                  <a:txBody>
                    <a:bodyPr/>
                    <a:lstStyle/>
                    <a:p>
                      <a:r>
                        <a:rPr lang="en-US" dirty="0" smtClean="0"/>
                        <a:t>Connection</a:t>
                      </a:r>
                      <a:r>
                        <a:rPr lang="en-US" baseline="0" dirty="0" smtClean="0"/>
                        <a:t> to Colonial Concerns: rights,  taxation, representation</a:t>
                      </a:r>
                      <a:endParaRPr lang="en-US" dirty="0"/>
                    </a:p>
                  </a:txBody>
                  <a:tcPr/>
                </a:tc>
              </a:tr>
              <a:tr h="559283">
                <a:tc>
                  <a:txBody>
                    <a:bodyPr/>
                    <a:lstStyle/>
                    <a:p>
                      <a:r>
                        <a:rPr lang="en-US" dirty="0" smtClean="0"/>
                        <a:t>Writs of Assistance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TextBox 4"/>
          <p:cNvSpPr txBox="1"/>
          <p:nvPr/>
        </p:nvSpPr>
        <p:spPr>
          <a:xfrm>
            <a:off x="2971800" y="2743200"/>
            <a:ext cx="2971800" cy="2585323"/>
          </a:xfrm>
          <a:prstGeom prst="rect">
            <a:avLst/>
          </a:prstGeom>
          <a:noFill/>
        </p:spPr>
        <p:txBody>
          <a:bodyPr wrap="square" rtlCol="0">
            <a:spAutoFit/>
          </a:bodyPr>
          <a:lstStyle/>
          <a:p>
            <a:r>
              <a:rPr lang="en-US" dirty="0"/>
              <a:t>Writs of Assistance were search warrants that allowed British officials to search the property of colonists. James Otis believed that the Writs of Assistance violated their rights.</a:t>
            </a:r>
          </a:p>
          <a:p>
            <a:endParaRPr lang="en-US" dirty="0"/>
          </a:p>
        </p:txBody>
      </p:sp>
      <p:sp>
        <p:nvSpPr>
          <p:cNvPr id="6" name="TextBox 5"/>
          <p:cNvSpPr txBox="1"/>
          <p:nvPr/>
        </p:nvSpPr>
        <p:spPr>
          <a:xfrm>
            <a:off x="6400800" y="2895600"/>
            <a:ext cx="1905000" cy="369332"/>
          </a:xfrm>
          <a:prstGeom prst="rect">
            <a:avLst/>
          </a:prstGeom>
          <a:noFill/>
        </p:spPr>
        <p:txBody>
          <a:bodyPr wrap="square" rtlCol="0">
            <a:spAutoFit/>
          </a:bodyPr>
          <a:lstStyle/>
          <a:p>
            <a:r>
              <a:rPr lang="en-US" dirty="0" smtClean="0"/>
              <a:t>Rights</a:t>
            </a:r>
            <a:endParaRPr lang="en-US" dirty="0"/>
          </a:p>
        </p:txBody>
      </p:sp>
    </p:spTree>
    <p:extLst>
      <p:ext uri="{BB962C8B-B14F-4D97-AF65-F5344CB8AC3E}">
        <p14:creationId xmlns:p14="http://schemas.microsoft.com/office/powerpoint/2010/main" val="272213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1724400181"/>
              </p:ext>
            </p:extLst>
          </p:nvPr>
        </p:nvGraphicFramePr>
        <p:xfrm>
          <a:off x="381000" y="1719262"/>
          <a:ext cx="8407401" cy="3782378"/>
        </p:xfrm>
        <a:graphic>
          <a:graphicData uri="http://schemas.openxmlformats.org/drawingml/2006/table">
            <a:tbl>
              <a:tblPr firstRow="1" bandRow="1">
                <a:tableStyleId>{5C22544A-7EE6-4342-B048-85BDC9FD1C3A}</a:tableStyleId>
              </a:tblPr>
              <a:tblGrid>
                <a:gridCol w="2802467"/>
                <a:gridCol w="2802467"/>
                <a:gridCol w="2802467"/>
              </a:tblGrid>
              <a:tr h="947738">
                <a:tc>
                  <a:txBody>
                    <a:bodyPr/>
                    <a:lstStyle/>
                    <a:p>
                      <a:r>
                        <a:rPr lang="en-US" dirty="0" smtClean="0"/>
                        <a:t>Event</a:t>
                      </a:r>
                      <a:endParaRPr lang="en-US" dirty="0"/>
                    </a:p>
                  </a:txBody>
                  <a:tcPr/>
                </a:tc>
                <a:tc>
                  <a:txBody>
                    <a:bodyPr/>
                    <a:lstStyle/>
                    <a:p>
                      <a:r>
                        <a:rPr lang="en-US" dirty="0" smtClean="0"/>
                        <a:t>Summary</a:t>
                      </a:r>
                      <a:endParaRPr lang="en-US" dirty="0"/>
                    </a:p>
                  </a:txBody>
                  <a:tcPr/>
                </a:tc>
                <a:tc>
                  <a:txBody>
                    <a:bodyPr/>
                    <a:lstStyle/>
                    <a:p>
                      <a:r>
                        <a:rPr lang="en-US" dirty="0" smtClean="0"/>
                        <a:t>Connection</a:t>
                      </a:r>
                      <a:r>
                        <a:rPr lang="en-US" baseline="0" dirty="0" smtClean="0"/>
                        <a:t> to Colonial Concerns: rights,  taxation, representation</a:t>
                      </a:r>
                      <a:endParaRPr lang="en-US" dirty="0"/>
                    </a:p>
                  </a:txBody>
                  <a:tcPr/>
                </a:tc>
              </a:tr>
              <a:tr h="559283">
                <a:tc>
                  <a:txBody>
                    <a:bodyPr/>
                    <a:lstStyle/>
                    <a:p>
                      <a:r>
                        <a:rPr lang="en-US" dirty="0" smtClean="0"/>
                        <a:t>Sugar Act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TextBox 4"/>
          <p:cNvSpPr txBox="1"/>
          <p:nvPr/>
        </p:nvSpPr>
        <p:spPr>
          <a:xfrm>
            <a:off x="3276600" y="2743200"/>
            <a:ext cx="2819400" cy="2862322"/>
          </a:xfrm>
          <a:prstGeom prst="rect">
            <a:avLst/>
          </a:prstGeom>
          <a:noFill/>
        </p:spPr>
        <p:txBody>
          <a:bodyPr wrap="square" rtlCol="0">
            <a:spAutoFit/>
          </a:bodyPr>
          <a:lstStyle/>
          <a:p>
            <a:r>
              <a:rPr lang="en-US" dirty="0"/>
              <a:t>In order to pay off their war debts, the British Parliament passed the Sugar Act which added a tax to items such as sugar, wine, and coffee. The colonists were unhappy and boycotted the tax and the Parliament repealed it.</a:t>
            </a:r>
          </a:p>
          <a:p>
            <a:endParaRPr lang="en-US" dirty="0"/>
          </a:p>
        </p:txBody>
      </p:sp>
      <p:sp>
        <p:nvSpPr>
          <p:cNvPr id="6" name="TextBox 5"/>
          <p:cNvSpPr txBox="1"/>
          <p:nvPr/>
        </p:nvSpPr>
        <p:spPr>
          <a:xfrm>
            <a:off x="6248400" y="2971800"/>
            <a:ext cx="2057400" cy="923330"/>
          </a:xfrm>
          <a:prstGeom prst="rect">
            <a:avLst/>
          </a:prstGeom>
          <a:noFill/>
        </p:spPr>
        <p:txBody>
          <a:bodyPr wrap="square" rtlCol="0">
            <a:spAutoFit/>
          </a:bodyPr>
          <a:lstStyle/>
          <a:p>
            <a:r>
              <a:rPr lang="en-US" dirty="0" smtClean="0"/>
              <a:t>Rights</a:t>
            </a:r>
          </a:p>
          <a:p>
            <a:r>
              <a:rPr lang="en-US" dirty="0" smtClean="0"/>
              <a:t>Representation</a:t>
            </a:r>
          </a:p>
          <a:p>
            <a:r>
              <a:rPr lang="en-US" dirty="0" smtClean="0"/>
              <a:t>Taxations</a:t>
            </a:r>
            <a:endParaRPr lang="en-US" dirty="0"/>
          </a:p>
        </p:txBody>
      </p:sp>
      <p:pic>
        <p:nvPicPr>
          <p:cNvPr id="3074" name="Picture 2" descr="Image result for sugar 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3438083"/>
            <a:ext cx="2857500" cy="161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02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700722598"/>
              </p:ext>
            </p:extLst>
          </p:nvPr>
        </p:nvGraphicFramePr>
        <p:xfrm>
          <a:off x="228600" y="1066800"/>
          <a:ext cx="8407401" cy="5153978"/>
        </p:xfrm>
        <a:graphic>
          <a:graphicData uri="http://schemas.openxmlformats.org/drawingml/2006/table">
            <a:tbl>
              <a:tblPr firstRow="1" bandRow="1">
                <a:tableStyleId>{5C22544A-7EE6-4342-B048-85BDC9FD1C3A}</a:tableStyleId>
              </a:tblPr>
              <a:tblGrid>
                <a:gridCol w="1524000"/>
                <a:gridCol w="4080934"/>
                <a:gridCol w="2802467"/>
              </a:tblGrid>
              <a:tr h="947738">
                <a:tc>
                  <a:txBody>
                    <a:bodyPr/>
                    <a:lstStyle/>
                    <a:p>
                      <a:r>
                        <a:rPr lang="en-US" dirty="0" smtClean="0"/>
                        <a:t>Event</a:t>
                      </a:r>
                      <a:endParaRPr lang="en-US" dirty="0"/>
                    </a:p>
                  </a:txBody>
                  <a:tcPr/>
                </a:tc>
                <a:tc>
                  <a:txBody>
                    <a:bodyPr/>
                    <a:lstStyle/>
                    <a:p>
                      <a:r>
                        <a:rPr lang="en-US" dirty="0" smtClean="0"/>
                        <a:t>Summary</a:t>
                      </a:r>
                      <a:endParaRPr lang="en-US" dirty="0"/>
                    </a:p>
                  </a:txBody>
                  <a:tcPr/>
                </a:tc>
                <a:tc>
                  <a:txBody>
                    <a:bodyPr/>
                    <a:lstStyle/>
                    <a:p>
                      <a:r>
                        <a:rPr lang="en-US" dirty="0" smtClean="0"/>
                        <a:t>Connection</a:t>
                      </a:r>
                      <a:r>
                        <a:rPr lang="en-US" baseline="0" dirty="0" smtClean="0"/>
                        <a:t> to Colonial Concerns: rights,  taxation, representation</a:t>
                      </a:r>
                      <a:endParaRPr lang="en-US" dirty="0"/>
                    </a:p>
                  </a:txBody>
                  <a:tcPr/>
                </a:tc>
              </a:tr>
              <a:tr h="559283">
                <a:tc>
                  <a:txBody>
                    <a:bodyPr/>
                    <a:lstStyle/>
                    <a:p>
                      <a:r>
                        <a:rPr lang="en-US" dirty="0" smtClean="0"/>
                        <a:t>Stamp Act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TextBox 4"/>
          <p:cNvSpPr txBox="1"/>
          <p:nvPr/>
        </p:nvSpPr>
        <p:spPr>
          <a:xfrm>
            <a:off x="1752600" y="2057400"/>
            <a:ext cx="4343400" cy="2862322"/>
          </a:xfrm>
          <a:prstGeom prst="rect">
            <a:avLst/>
          </a:prstGeom>
          <a:noFill/>
        </p:spPr>
        <p:txBody>
          <a:bodyPr wrap="square" rtlCol="0">
            <a:spAutoFit/>
          </a:bodyPr>
          <a:lstStyle/>
          <a:p>
            <a:r>
              <a:rPr lang="en-US" dirty="0"/>
              <a:t>Parliament passed the Stamp Act which taxed all printed material. The colonists were mad that the money went straight to England and some colonists formed the Sons of Liberty group which boycotted English goods and sometimes used violence against the tax collectors. The colonists petitioned the King and Parliament asking that the tax be repealed because it violated their rights. </a:t>
            </a:r>
          </a:p>
        </p:txBody>
      </p:sp>
      <p:sp>
        <p:nvSpPr>
          <p:cNvPr id="8" name="TextBox 7"/>
          <p:cNvSpPr txBox="1"/>
          <p:nvPr/>
        </p:nvSpPr>
        <p:spPr>
          <a:xfrm>
            <a:off x="6172200" y="2209800"/>
            <a:ext cx="1905000" cy="923330"/>
          </a:xfrm>
          <a:prstGeom prst="rect">
            <a:avLst/>
          </a:prstGeom>
          <a:noFill/>
        </p:spPr>
        <p:txBody>
          <a:bodyPr wrap="square" rtlCol="0">
            <a:spAutoFit/>
          </a:bodyPr>
          <a:lstStyle/>
          <a:p>
            <a:r>
              <a:rPr lang="en-US" dirty="0" smtClean="0"/>
              <a:t>Rights</a:t>
            </a:r>
          </a:p>
          <a:p>
            <a:r>
              <a:rPr lang="en-US" dirty="0" smtClean="0"/>
              <a:t>Representation</a:t>
            </a:r>
          </a:p>
          <a:p>
            <a:r>
              <a:rPr lang="en-US" dirty="0" smtClean="0"/>
              <a:t>Taxation</a:t>
            </a:r>
            <a:endParaRPr lang="en-US" dirty="0"/>
          </a:p>
        </p:txBody>
      </p:sp>
      <p:pic>
        <p:nvPicPr>
          <p:cNvPr id="1026" name="Picture 2" descr="Image result for stamp act 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975953"/>
            <a:ext cx="1676400" cy="1834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10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2683404360"/>
              </p:ext>
            </p:extLst>
          </p:nvPr>
        </p:nvGraphicFramePr>
        <p:xfrm>
          <a:off x="381000" y="1719262"/>
          <a:ext cx="8407401" cy="3782378"/>
        </p:xfrm>
        <a:graphic>
          <a:graphicData uri="http://schemas.openxmlformats.org/drawingml/2006/table">
            <a:tbl>
              <a:tblPr firstRow="1" bandRow="1">
                <a:tableStyleId>{5C22544A-7EE6-4342-B048-85BDC9FD1C3A}</a:tableStyleId>
              </a:tblPr>
              <a:tblGrid>
                <a:gridCol w="2438400"/>
                <a:gridCol w="3166534"/>
                <a:gridCol w="2802467"/>
              </a:tblGrid>
              <a:tr h="947738">
                <a:tc>
                  <a:txBody>
                    <a:bodyPr/>
                    <a:lstStyle/>
                    <a:p>
                      <a:r>
                        <a:rPr lang="en-US" dirty="0" smtClean="0"/>
                        <a:t>Event</a:t>
                      </a:r>
                      <a:endParaRPr lang="en-US" dirty="0"/>
                    </a:p>
                  </a:txBody>
                  <a:tcPr/>
                </a:tc>
                <a:tc>
                  <a:txBody>
                    <a:bodyPr/>
                    <a:lstStyle/>
                    <a:p>
                      <a:r>
                        <a:rPr lang="en-US" dirty="0" smtClean="0"/>
                        <a:t>Summary</a:t>
                      </a:r>
                      <a:endParaRPr lang="en-US" dirty="0"/>
                    </a:p>
                  </a:txBody>
                  <a:tcPr/>
                </a:tc>
                <a:tc>
                  <a:txBody>
                    <a:bodyPr/>
                    <a:lstStyle/>
                    <a:p>
                      <a:r>
                        <a:rPr lang="en-US" dirty="0" smtClean="0"/>
                        <a:t>Connection</a:t>
                      </a:r>
                      <a:r>
                        <a:rPr lang="en-US" baseline="0" dirty="0" smtClean="0"/>
                        <a:t> to Colonial Concerns: rights,  taxation, representation</a:t>
                      </a:r>
                      <a:endParaRPr lang="en-US" dirty="0"/>
                    </a:p>
                  </a:txBody>
                  <a:tcPr/>
                </a:tc>
              </a:tr>
              <a:tr h="559283">
                <a:tc>
                  <a:txBody>
                    <a:bodyPr/>
                    <a:lstStyle/>
                    <a:p>
                      <a:r>
                        <a:rPr lang="en-US" dirty="0" smtClean="0"/>
                        <a:t>Quartering Act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TextBox 4"/>
          <p:cNvSpPr txBox="1"/>
          <p:nvPr/>
        </p:nvSpPr>
        <p:spPr>
          <a:xfrm>
            <a:off x="2971800" y="2743200"/>
            <a:ext cx="2819400" cy="2308324"/>
          </a:xfrm>
          <a:prstGeom prst="rect">
            <a:avLst/>
          </a:prstGeom>
          <a:noFill/>
        </p:spPr>
        <p:txBody>
          <a:bodyPr wrap="square" rtlCol="0">
            <a:spAutoFit/>
          </a:bodyPr>
          <a:lstStyle/>
          <a:p>
            <a:r>
              <a:rPr lang="en-US" dirty="0"/>
              <a:t>The Quartering Act required colonists to house British soldiers in their homes. The colonists were suspicious and unhappy about the act because their approval was not asked. </a:t>
            </a:r>
            <a:endParaRPr lang="en-US" dirty="0"/>
          </a:p>
        </p:txBody>
      </p:sp>
      <p:sp>
        <p:nvSpPr>
          <p:cNvPr id="6" name="TextBox 5"/>
          <p:cNvSpPr txBox="1"/>
          <p:nvPr/>
        </p:nvSpPr>
        <p:spPr>
          <a:xfrm>
            <a:off x="6248400" y="2819400"/>
            <a:ext cx="2667000" cy="646331"/>
          </a:xfrm>
          <a:prstGeom prst="rect">
            <a:avLst/>
          </a:prstGeom>
          <a:noFill/>
        </p:spPr>
        <p:txBody>
          <a:bodyPr wrap="square" rtlCol="0">
            <a:spAutoFit/>
          </a:bodyPr>
          <a:lstStyle/>
          <a:p>
            <a:r>
              <a:rPr lang="en-US" dirty="0" smtClean="0"/>
              <a:t>Rights</a:t>
            </a:r>
          </a:p>
          <a:p>
            <a:r>
              <a:rPr lang="en-US" dirty="0" smtClean="0"/>
              <a:t>Representation</a:t>
            </a:r>
            <a:endParaRPr lang="en-US" dirty="0"/>
          </a:p>
        </p:txBody>
      </p:sp>
      <p:pic>
        <p:nvPicPr>
          <p:cNvPr id="4098" name="Picture 2" descr="Image result for quartering 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654523"/>
            <a:ext cx="1676400" cy="137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53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2395275777"/>
              </p:ext>
            </p:extLst>
          </p:nvPr>
        </p:nvGraphicFramePr>
        <p:xfrm>
          <a:off x="381000" y="1719262"/>
          <a:ext cx="8407401" cy="4056698"/>
        </p:xfrm>
        <a:graphic>
          <a:graphicData uri="http://schemas.openxmlformats.org/drawingml/2006/table">
            <a:tbl>
              <a:tblPr firstRow="1" bandRow="1">
                <a:tableStyleId>{5C22544A-7EE6-4342-B048-85BDC9FD1C3A}</a:tableStyleId>
              </a:tblPr>
              <a:tblGrid>
                <a:gridCol w="2802467"/>
                <a:gridCol w="2802467"/>
                <a:gridCol w="2802467"/>
              </a:tblGrid>
              <a:tr h="947738">
                <a:tc>
                  <a:txBody>
                    <a:bodyPr/>
                    <a:lstStyle/>
                    <a:p>
                      <a:r>
                        <a:rPr lang="en-US" dirty="0" smtClean="0"/>
                        <a:t>Event</a:t>
                      </a:r>
                      <a:endParaRPr lang="en-US" dirty="0"/>
                    </a:p>
                  </a:txBody>
                  <a:tcPr/>
                </a:tc>
                <a:tc>
                  <a:txBody>
                    <a:bodyPr/>
                    <a:lstStyle/>
                    <a:p>
                      <a:r>
                        <a:rPr lang="en-US" dirty="0" smtClean="0"/>
                        <a:t>Summary</a:t>
                      </a:r>
                      <a:endParaRPr lang="en-US" dirty="0"/>
                    </a:p>
                  </a:txBody>
                  <a:tcPr/>
                </a:tc>
                <a:tc>
                  <a:txBody>
                    <a:bodyPr/>
                    <a:lstStyle/>
                    <a:p>
                      <a:r>
                        <a:rPr lang="en-US" dirty="0" smtClean="0"/>
                        <a:t>Connection</a:t>
                      </a:r>
                      <a:r>
                        <a:rPr lang="en-US" baseline="0" dirty="0" smtClean="0"/>
                        <a:t> to Colonial Concerns: rights,  taxation, representation</a:t>
                      </a:r>
                      <a:endParaRPr lang="en-US" dirty="0"/>
                    </a:p>
                  </a:txBody>
                  <a:tcPr/>
                </a:tc>
              </a:tr>
              <a:tr h="559283">
                <a:tc>
                  <a:txBody>
                    <a:bodyPr/>
                    <a:lstStyle/>
                    <a:p>
                      <a:r>
                        <a:rPr lang="en-US" dirty="0" smtClean="0"/>
                        <a:t>Townshend Acts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TextBox 4"/>
          <p:cNvSpPr txBox="1"/>
          <p:nvPr/>
        </p:nvSpPr>
        <p:spPr>
          <a:xfrm>
            <a:off x="3200400" y="2743200"/>
            <a:ext cx="3124200" cy="2862322"/>
          </a:xfrm>
          <a:prstGeom prst="rect">
            <a:avLst/>
          </a:prstGeom>
          <a:noFill/>
        </p:spPr>
        <p:txBody>
          <a:bodyPr wrap="square" rtlCol="0">
            <a:spAutoFit/>
          </a:bodyPr>
          <a:lstStyle/>
          <a:p>
            <a:r>
              <a:rPr lang="en-US" dirty="0"/>
              <a:t>The Townshend Acts put a tax on many goods the colonists bought from England. These taxes would increase the price of the goods the colonists had to buy. Sam Adams wrote a letter voicing the colonists’ concerns about unfair taxation without representation. </a:t>
            </a:r>
            <a:endParaRPr lang="en-US" dirty="0"/>
          </a:p>
        </p:txBody>
      </p:sp>
      <p:sp>
        <p:nvSpPr>
          <p:cNvPr id="6" name="TextBox 5"/>
          <p:cNvSpPr txBox="1"/>
          <p:nvPr/>
        </p:nvSpPr>
        <p:spPr>
          <a:xfrm>
            <a:off x="6553200" y="2895600"/>
            <a:ext cx="1981200" cy="923330"/>
          </a:xfrm>
          <a:prstGeom prst="rect">
            <a:avLst/>
          </a:prstGeom>
          <a:noFill/>
        </p:spPr>
        <p:txBody>
          <a:bodyPr wrap="square" rtlCol="0">
            <a:spAutoFit/>
          </a:bodyPr>
          <a:lstStyle/>
          <a:p>
            <a:r>
              <a:rPr lang="en-US" dirty="0" smtClean="0"/>
              <a:t>Rights</a:t>
            </a:r>
          </a:p>
          <a:p>
            <a:r>
              <a:rPr lang="en-US" dirty="0" smtClean="0"/>
              <a:t>Representation</a:t>
            </a:r>
          </a:p>
          <a:p>
            <a:r>
              <a:rPr lang="en-US" dirty="0" smtClean="0"/>
              <a:t>Taxation</a:t>
            </a:r>
            <a:endParaRPr lang="en-US" dirty="0"/>
          </a:p>
        </p:txBody>
      </p:sp>
      <p:pic>
        <p:nvPicPr>
          <p:cNvPr id="5122" name="Picture 2" descr="Image result for townshend ac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048000"/>
            <a:ext cx="2743200" cy="2013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24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1854852288"/>
              </p:ext>
            </p:extLst>
          </p:nvPr>
        </p:nvGraphicFramePr>
        <p:xfrm>
          <a:off x="381000" y="1719262"/>
          <a:ext cx="8407401" cy="4605338"/>
        </p:xfrm>
        <a:graphic>
          <a:graphicData uri="http://schemas.openxmlformats.org/drawingml/2006/table">
            <a:tbl>
              <a:tblPr firstRow="1" bandRow="1">
                <a:tableStyleId>{5C22544A-7EE6-4342-B048-85BDC9FD1C3A}</a:tableStyleId>
              </a:tblPr>
              <a:tblGrid>
                <a:gridCol w="2057400"/>
                <a:gridCol w="3547534"/>
                <a:gridCol w="2802467"/>
              </a:tblGrid>
              <a:tr h="947738">
                <a:tc>
                  <a:txBody>
                    <a:bodyPr/>
                    <a:lstStyle/>
                    <a:p>
                      <a:r>
                        <a:rPr lang="en-US" dirty="0" smtClean="0"/>
                        <a:t>Event</a:t>
                      </a:r>
                      <a:endParaRPr lang="en-US" dirty="0"/>
                    </a:p>
                  </a:txBody>
                  <a:tcPr/>
                </a:tc>
                <a:tc>
                  <a:txBody>
                    <a:bodyPr/>
                    <a:lstStyle/>
                    <a:p>
                      <a:r>
                        <a:rPr lang="en-US" dirty="0" smtClean="0"/>
                        <a:t>Summary</a:t>
                      </a:r>
                      <a:endParaRPr lang="en-US" dirty="0"/>
                    </a:p>
                  </a:txBody>
                  <a:tcPr/>
                </a:tc>
                <a:tc>
                  <a:txBody>
                    <a:bodyPr/>
                    <a:lstStyle/>
                    <a:p>
                      <a:r>
                        <a:rPr lang="en-US" dirty="0" smtClean="0"/>
                        <a:t>Connection</a:t>
                      </a:r>
                      <a:r>
                        <a:rPr lang="en-US" baseline="0" dirty="0" smtClean="0"/>
                        <a:t> to Colonial Concerns: rights,  taxation, representation</a:t>
                      </a:r>
                      <a:endParaRPr lang="en-US" dirty="0"/>
                    </a:p>
                  </a:txBody>
                  <a:tcPr/>
                </a:tc>
              </a:tr>
              <a:tr h="559283">
                <a:tc>
                  <a:txBody>
                    <a:bodyPr/>
                    <a:lstStyle/>
                    <a:p>
                      <a:r>
                        <a:rPr lang="en-US" dirty="0" smtClean="0"/>
                        <a:t>Tea Act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3" name="TextBox 2"/>
          <p:cNvSpPr txBox="1"/>
          <p:nvPr/>
        </p:nvSpPr>
        <p:spPr>
          <a:xfrm>
            <a:off x="2590800" y="2743200"/>
            <a:ext cx="3352800" cy="2585323"/>
          </a:xfrm>
          <a:prstGeom prst="rect">
            <a:avLst/>
          </a:prstGeom>
          <a:noFill/>
        </p:spPr>
        <p:txBody>
          <a:bodyPr wrap="square" rtlCol="0">
            <a:spAutoFit/>
          </a:bodyPr>
          <a:lstStyle/>
          <a:p>
            <a:r>
              <a:rPr lang="en-US" dirty="0"/>
              <a:t>Parliament only allowed the British East India Company to import tea into the colonies. This meant the colonists could only buy tea from this company. In response, the colonists dumped hundreds of chests of tea into Boston Harbor in what’s known as the Boston Tea Party. </a:t>
            </a:r>
            <a:endParaRPr lang="en-US" dirty="0"/>
          </a:p>
        </p:txBody>
      </p:sp>
      <p:sp>
        <p:nvSpPr>
          <p:cNvPr id="4" name="TextBox 3"/>
          <p:cNvSpPr txBox="1"/>
          <p:nvPr/>
        </p:nvSpPr>
        <p:spPr>
          <a:xfrm>
            <a:off x="6149109" y="2819400"/>
            <a:ext cx="1828800" cy="646331"/>
          </a:xfrm>
          <a:prstGeom prst="rect">
            <a:avLst/>
          </a:prstGeom>
          <a:noFill/>
        </p:spPr>
        <p:txBody>
          <a:bodyPr wrap="square" rtlCol="0">
            <a:spAutoFit/>
          </a:bodyPr>
          <a:lstStyle/>
          <a:p>
            <a:r>
              <a:rPr lang="en-US" dirty="0" smtClean="0"/>
              <a:t>Rights</a:t>
            </a:r>
          </a:p>
          <a:p>
            <a:r>
              <a:rPr lang="en-US" dirty="0" smtClean="0"/>
              <a:t>Representation</a:t>
            </a:r>
          </a:p>
        </p:txBody>
      </p:sp>
      <p:pic>
        <p:nvPicPr>
          <p:cNvPr id="6146" name="Picture 2" descr="Image result for boston tea par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0670" y="3962400"/>
            <a:ext cx="2819400" cy="1608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37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Parliament</a:t>
            </a:r>
          </a:p>
          <a:p>
            <a:pPr lvl="1"/>
            <a:r>
              <a:rPr lang="en-US" dirty="0"/>
              <a:t>the name of the English legislature</a:t>
            </a:r>
          </a:p>
          <a:p>
            <a:r>
              <a:rPr lang="en-US" b="1" dirty="0"/>
              <a:t>Representation</a:t>
            </a:r>
          </a:p>
          <a:p>
            <a:pPr lvl="1"/>
            <a:r>
              <a:rPr lang="en-US" dirty="0"/>
              <a:t>a person or group acting on behalf of another person or group</a:t>
            </a:r>
          </a:p>
          <a:p>
            <a:r>
              <a:rPr lang="en-US" b="1" dirty="0"/>
              <a:t>Grievances</a:t>
            </a:r>
            <a:endParaRPr lang="en-US" dirty="0"/>
          </a:p>
          <a:p>
            <a:pPr lvl="1"/>
            <a:r>
              <a:rPr lang="en-US" dirty="0"/>
              <a:t>complaint about a concern</a:t>
            </a:r>
          </a:p>
          <a:p>
            <a:r>
              <a:rPr lang="en-US" b="1" dirty="0"/>
              <a:t>Taxation</a:t>
            </a:r>
          </a:p>
          <a:p>
            <a:pPr lvl="1"/>
            <a:r>
              <a:rPr lang="en-US" dirty="0"/>
              <a:t>Money government collects from citizens to pay for public services (roads, schools, debts)</a:t>
            </a:r>
          </a:p>
          <a:p>
            <a:endParaRPr lang="en-US" dirty="0"/>
          </a:p>
        </p:txBody>
      </p:sp>
      <p:pic>
        <p:nvPicPr>
          <p:cNvPr id="3074" name="Picture 2" descr="Image result for parlia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6950" y="4673779"/>
            <a:ext cx="2971800" cy="186232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representation vo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690111"/>
            <a:ext cx="1981200" cy="182966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grievanc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562600"/>
            <a:ext cx="3831829" cy="82110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tax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1676400"/>
            <a:ext cx="2019300" cy="1135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2163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wipe(down)">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ircle(in)">
                                      <p:cBhvr>
                                        <p:cTn id="25" dur="2000"/>
                                        <p:tgtEl>
                                          <p:spTgt spid="3">
                                            <p:txEl>
                                              <p:pRg st="3" end="3"/>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076"/>
                                        </p:tgtEl>
                                        <p:attrNameLst>
                                          <p:attrName>style.visibility</p:attrName>
                                        </p:attrNameLst>
                                      </p:cBhvr>
                                      <p:to>
                                        <p:strVal val="visible"/>
                                      </p:to>
                                    </p:set>
                                    <p:animEffect transition="in" filter="wipe(down)">
                                      <p:cBhvr>
                                        <p:cTn id="28" dur="500"/>
                                        <p:tgtEl>
                                          <p:spTgt spid="307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down)">
                                      <p:cBhvr>
                                        <p:cTn id="36" dur="500"/>
                                        <p:tgtEl>
                                          <p:spTgt spid="3">
                                            <p:txEl>
                                              <p:pRg st="5" end="5"/>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3078"/>
                                        </p:tgtEl>
                                        <p:attrNameLst>
                                          <p:attrName>style.visibility</p:attrName>
                                        </p:attrNameLst>
                                      </p:cBhvr>
                                      <p:to>
                                        <p:strVal val="visible"/>
                                      </p:to>
                                    </p:set>
                                    <p:animEffect transition="in" filter="barn(inVertical)">
                                      <p:cBhvr>
                                        <p:cTn id="39" dur="500"/>
                                        <p:tgtEl>
                                          <p:spTgt spid="307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500"/>
                                        <p:tgtEl>
                                          <p:spTgt spid="3">
                                            <p:txEl>
                                              <p:pRg st="6" end="6"/>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par>
                                <p:cTn id="48" presetID="2" presetClass="entr" presetSubtype="4" fill="hold" nodeType="withEffect">
                                  <p:stCondLst>
                                    <p:cond delay="0"/>
                                  </p:stCondLst>
                                  <p:childTnLst>
                                    <p:set>
                                      <p:cBhvr>
                                        <p:cTn id="49" dur="1" fill="hold">
                                          <p:stCondLst>
                                            <p:cond delay="0"/>
                                          </p:stCondLst>
                                        </p:cTn>
                                        <p:tgtEl>
                                          <p:spTgt spid="3080"/>
                                        </p:tgtEl>
                                        <p:attrNameLst>
                                          <p:attrName>style.visibility</p:attrName>
                                        </p:attrNameLst>
                                      </p:cBhvr>
                                      <p:to>
                                        <p:strVal val="visible"/>
                                      </p:to>
                                    </p:set>
                                    <p:anim calcmode="lin" valueType="num">
                                      <p:cBhvr additive="base">
                                        <p:cTn id="50" dur="500" fill="hold"/>
                                        <p:tgtEl>
                                          <p:spTgt spid="3080"/>
                                        </p:tgtEl>
                                        <p:attrNameLst>
                                          <p:attrName>ppt_x</p:attrName>
                                        </p:attrNameLst>
                                      </p:cBhvr>
                                      <p:tavLst>
                                        <p:tav tm="0">
                                          <p:val>
                                            <p:strVal val="#ppt_x"/>
                                          </p:val>
                                        </p:tav>
                                        <p:tav tm="100000">
                                          <p:val>
                                            <p:strVal val="#ppt_x"/>
                                          </p:val>
                                        </p:tav>
                                      </p:tavLst>
                                    </p:anim>
                                    <p:anim calcmode="lin" valueType="num">
                                      <p:cBhvr additive="base">
                                        <p:cTn id="51"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101084674"/>
              </p:ext>
            </p:extLst>
          </p:nvPr>
        </p:nvGraphicFramePr>
        <p:xfrm>
          <a:off x="228600" y="228600"/>
          <a:ext cx="8407401" cy="4879658"/>
        </p:xfrm>
        <a:graphic>
          <a:graphicData uri="http://schemas.openxmlformats.org/drawingml/2006/table">
            <a:tbl>
              <a:tblPr firstRow="1" bandRow="1">
                <a:tableStyleId>{5C22544A-7EE6-4342-B048-85BDC9FD1C3A}</a:tableStyleId>
              </a:tblPr>
              <a:tblGrid>
                <a:gridCol w="1981200"/>
                <a:gridCol w="3623734"/>
                <a:gridCol w="2802467"/>
              </a:tblGrid>
              <a:tr h="947738">
                <a:tc>
                  <a:txBody>
                    <a:bodyPr/>
                    <a:lstStyle/>
                    <a:p>
                      <a:r>
                        <a:rPr lang="en-US" dirty="0" smtClean="0"/>
                        <a:t>Event</a:t>
                      </a:r>
                      <a:endParaRPr lang="en-US" dirty="0"/>
                    </a:p>
                  </a:txBody>
                  <a:tcPr/>
                </a:tc>
                <a:tc>
                  <a:txBody>
                    <a:bodyPr/>
                    <a:lstStyle/>
                    <a:p>
                      <a:r>
                        <a:rPr lang="en-US" dirty="0" smtClean="0"/>
                        <a:t>Summary</a:t>
                      </a:r>
                      <a:endParaRPr lang="en-US" dirty="0"/>
                    </a:p>
                  </a:txBody>
                  <a:tcPr/>
                </a:tc>
                <a:tc>
                  <a:txBody>
                    <a:bodyPr/>
                    <a:lstStyle/>
                    <a:p>
                      <a:r>
                        <a:rPr lang="en-US" dirty="0" smtClean="0"/>
                        <a:t>Connection</a:t>
                      </a:r>
                      <a:r>
                        <a:rPr lang="en-US" baseline="0" dirty="0" smtClean="0"/>
                        <a:t> to Colonial Concerns: rights,  taxation, representation</a:t>
                      </a:r>
                      <a:endParaRPr lang="en-US" dirty="0"/>
                    </a:p>
                  </a:txBody>
                  <a:tcPr/>
                </a:tc>
              </a:tr>
              <a:tr h="559283">
                <a:tc>
                  <a:txBody>
                    <a:bodyPr/>
                    <a:lstStyle/>
                    <a:p>
                      <a:r>
                        <a:rPr lang="en-US" dirty="0" smtClean="0"/>
                        <a:t>Intolerable</a:t>
                      </a:r>
                      <a:r>
                        <a:rPr lang="en-US" baseline="0" dirty="0" smtClean="0"/>
                        <a:t> Act</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txBody>
                  <a:tcPr/>
                </a:tc>
                <a:tc>
                  <a:txBody>
                    <a:bodyPr/>
                    <a:lstStyle/>
                    <a:p>
                      <a:endParaRPr lang="en-US" dirty="0"/>
                    </a:p>
                  </a:txBody>
                  <a:tcPr/>
                </a:tc>
                <a:tc>
                  <a:txBody>
                    <a:bodyPr/>
                    <a:lstStyle/>
                    <a:p>
                      <a:endParaRPr lang="en-US" dirty="0"/>
                    </a:p>
                  </a:txBody>
                  <a:tcPr/>
                </a:tc>
              </a:tr>
            </a:tbl>
          </a:graphicData>
        </a:graphic>
      </p:graphicFrame>
      <p:sp>
        <p:nvSpPr>
          <p:cNvPr id="3" name="TextBox 2"/>
          <p:cNvSpPr txBox="1"/>
          <p:nvPr/>
        </p:nvSpPr>
        <p:spPr>
          <a:xfrm>
            <a:off x="1905000" y="1143000"/>
            <a:ext cx="4114800" cy="3970318"/>
          </a:xfrm>
          <a:prstGeom prst="rect">
            <a:avLst/>
          </a:prstGeom>
          <a:noFill/>
        </p:spPr>
        <p:txBody>
          <a:bodyPr wrap="square" rtlCol="0">
            <a:spAutoFit/>
          </a:bodyPr>
          <a:lstStyle/>
          <a:p>
            <a:r>
              <a:rPr lang="en-US" dirty="0"/>
              <a:t>The British passed a series of laws in response to the Tea Party which the colonists called the Intolerable Acts. These laws shut down the port of Boston until the tea was paid for, put Massachusetts under military rule, allowed royal officials to go to trial in England, ended the colonial governments, and reinstated the Quartering Act</a:t>
            </a:r>
            <a:r>
              <a:rPr lang="en-US" dirty="0" smtClean="0"/>
              <a:t>. It also gave colonial land to Canada. </a:t>
            </a:r>
            <a:r>
              <a:rPr lang="en-US" dirty="0"/>
              <a:t>In response, the colonists met at the First Continental Congress where they agreed to boycott England and began to form militias. </a:t>
            </a:r>
            <a:endParaRPr lang="en-US" dirty="0"/>
          </a:p>
        </p:txBody>
      </p:sp>
      <p:sp>
        <p:nvSpPr>
          <p:cNvPr id="4" name="TextBox 3"/>
          <p:cNvSpPr txBox="1"/>
          <p:nvPr/>
        </p:nvSpPr>
        <p:spPr>
          <a:xfrm>
            <a:off x="6019800" y="1348616"/>
            <a:ext cx="1981200" cy="646331"/>
          </a:xfrm>
          <a:prstGeom prst="rect">
            <a:avLst/>
          </a:prstGeom>
          <a:noFill/>
        </p:spPr>
        <p:txBody>
          <a:bodyPr wrap="square" rtlCol="0">
            <a:spAutoFit/>
          </a:bodyPr>
          <a:lstStyle/>
          <a:p>
            <a:r>
              <a:rPr lang="en-US" dirty="0" smtClean="0"/>
              <a:t>Rights</a:t>
            </a:r>
          </a:p>
          <a:p>
            <a:r>
              <a:rPr lang="en-US" dirty="0" smtClean="0"/>
              <a:t>Representation</a:t>
            </a:r>
            <a:endParaRPr lang="en-US" dirty="0"/>
          </a:p>
        </p:txBody>
      </p:sp>
      <p:pic>
        <p:nvPicPr>
          <p:cNvPr id="7170" name="Picture 2" descr="Image result for intolerable ac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2133600"/>
            <a:ext cx="30988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029200"/>
            <a:ext cx="2681447"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590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2976561688"/>
              </p:ext>
            </p:extLst>
          </p:nvPr>
        </p:nvGraphicFramePr>
        <p:xfrm>
          <a:off x="381000" y="1719262"/>
          <a:ext cx="8407401" cy="4879658"/>
        </p:xfrm>
        <a:graphic>
          <a:graphicData uri="http://schemas.openxmlformats.org/drawingml/2006/table">
            <a:tbl>
              <a:tblPr firstRow="1" bandRow="1">
                <a:tableStyleId>{5C22544A-7EE6-4342-B048-85BDC9FD1C3A}</a:tableStyleId>
              </a:tblPr>
              <a:tblGrid>
                <a:gridCol w="2438400"/>
                <a:gridCol w="3166534"/>
                <a:gridCol w="2802467"/>
              </a:tblGrid>
              <a:tr h="947738">
                <a:tc>
                  <a:txBody>
                    <a:bodyPr/>
                    <a:lstStyle/>
                    <a:p>
                      <a:r>
                        <a:rPr lang="en-US" dirty="0" smtClean="0"/>
                        <a:t>Event</a:t>
                      </a:r>
                      <a:endParaRPr lang="en-US" dirty="0"/>
                    </a:p>
                  </a:txBody>
                  <a:tcPr/>
                </a:tc>
                <a:tc>
                  <a:txBody>
                    <a:bodyPr/>
                    <a:lstStyle/>
                    <a:p>
                      <a:r>
                        <a:rPr lang="en-US" dirty="0" smtClean="0"/>
                        <a:t>Summary</a:t>
                      </a:r>
                      <a:endParaRPr lang="en-US" dirty="0"/>
                    </a:p>
                  </a:txBody>
                  <a:tcPr/>
                </a:tc>
                <a:tc>
                  <a:txBody>
                    <a:bodyPr/>
                    <a:lstStyle/>
                    <a:p>
                      <a:r>
                        <a:rPr lang="en-US" dirty="0" smtClean="0"/>
                        <a:t>Connection</a:t>
                      </a:r>
                      <a:r>
                        <a:rPr lang="en-US" baseline="0" dirty="0" smtClean="0"/>
                        <a:t> to Colonial Concerns: rights,  taxation, representation</a:t>
                      </a:r>
                      <a:endParaRPr lang="en-US" dirty="0"/>
                    </a:p>
                  </a:txBody>
                  <a:tcPr/>
                </a:tc>
              </a:tr>
              <a:tr h="559283">
                <a:tc>
                  <a:txBody>
                    <a:bodyPr/>
                    <a:lstStyle/>
                    <a:p>
                      <a:r>
                        <a:rPr lang="en-US" dirty="0" smtClean="0"/>
                        <a:t>Lexington and Concord</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3" name="TextBox 2"/>
          <p:cNvSpPr txBox="1"/>
          <p:nvPr/>
        </p:nvSpPr>
        <p:spPr>
          <a:xfrm>
            <a:off x="2819400" y="2590800"/>
            <a:ext cx="3200400" cy="3970318"/>
          </a:xfrm>
          <a:prstGeom prst="rect">
            <a:avLst/>
          </a:prstGeom>
          <a:noFill/>
        </p:spPr>
        <p:txBody>
          <a:bodyPr wrap="square" rtlCol="0">
            <a:spAutoFit/>
          </a:bodyPr>
          <a:lstStyle/>
          <a:p>
            <a:r>
              <a:rPr lang="en-US" dirty="0"/>
              <a:t>Lexington and Concord became the first battles of the Revolutionary War. After the battles, the colonists met again in the Second Continental Congress and sent the King the Olive Branch Petition where they asked him to reach an agreement with the colonists in order to stop the fighting. The king refused to even read the petition and instead sent troops to end the rebellion.</a:t>
            </a:r>
          </a:p>
        </p:txBody>
      </p:sp>
      <p:sp>
        <p:nvSpPr>
          <p:cNvPr id="5" name="TextBox 4"/>
          <p:cNvSpPr txBox="1"/>
          <p:nvPr/>
        </p:nvSpPr>
        <p:spPr>
          <a:xfrm>
            <a:off x="6172200" y="2819400"/>
            <a:ext cx="2057400" cy="646331"/>
          </a:xfrm>
          <a:prstGeom prst="rect">
            <a:avLst/>
          </a:prstGeom>
          <a:noFill/>
        </p:spPr>
        <p:txBody>
          <a:bodyPr wrap="square" rtlCol="0">
            <a:spAutoFit/>
          </a:bodyPr>
          <a:lstStyle/>
          <a:p>
            <a:r>
              <a:rPr lang="en-US" dirty="0" smtClean="0"/>
              <a:t>Rights</a:t>
            </a:r>
          </a:p>
          <a:p>
            <a:endParaRPr lang="en-US" dirty="0"/>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962400"/>
            <a:ext cx="249555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219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and Effect</a:t>
            </a:r>
            <a:endParaRPr lang="en-US" dirty="0"/>
          </a:p>
        </p:txBody>
      </p:sp>
      <p:sp>
        <p:nvSpPr>
          <p:cNvPr id="3" name="Content Placeholder 2"/>
          <p:cNvSpPr>
            <a:spLocks noGrp="1"/>
          </p:cNvSpPr>
          <p:nvPr>
            <p:ph sz="half" idx="1"/>
          </p:nvPr>
        </p:nvSpPr>
        <p:spPr/>
        <p:txBody>
          <a:bodyPr>
            <a:normAutofit fontScale="55000" lnSpcReduction="20000"/>
          </a:bodyPr>
          <a:lstStyle/>
          <a:p>
            <a:endParaRPr lang="en-US" b="1" dirty="0"/>
          </a:p>
          <a:p>
            <a:r>
              <a:rPr lang="en-US" b="1" dirty="0"/>
              <a:t>A. They were angry about the Stamp Act taxes. </a:t>
            </a:r>
          </a:p>
          <a:p>
            <a:r>
              <a:rPr lang="en-US" b="1" dirty="0"/>
              <a:t>B. The British government was too far away to deal with daily problems. </a:t>
            </a:r>
          </a:p>
          <a:p>
            <a:r>
              <a:rPr lang="en-US" b="1" dirty="0"/>
              <a:t>C. They were tired of the way the British were treating them. </a:t>
            </a:r>
          </a:p>
          <a:p>
            <a:r>
              <a:rPr lang="en-US" b="1" dirty="0"/>
              <a:t>D. He shared power with Parliament. </a:t>
            </a:r>
          </a:p>
          <a:p>
            <a:r>
              <a:rPr lang="en-US" b="1" dirty="0"/>
              <a:t>E. The colonists won the Revolutionary War. </a:t>
            </a:r>
          </a:p>
          <a:p>
            <a:r>
              <a:rPr lang="en-US" b="1" dirty="0"/>
              <a:t>F. They knew the colonists could not make those products themselves. </a:t>
            </a:r>
          </a:p>
          <a:p>
            <a:r>
              <a:rPr lang="en-US" b="1" dirty="0"/>
              <a:t>G. In England, the Parliament represented people in government. </a:t>
            </a:r>
          </a:p>
          <a:p>
            <a:r>
              <a:rPr lang="en-US" b="1" dirty="0"/>
              <a:t>H. It was in debt after fighting expensive wars. </a:t>
            </a:r>
          </a:p>
          <a:p>
            <a:endParaRPr lang="en-US" b="1" dirty="0"/>
          </a:p>
        </p:txBody>
      </p:sp>
      <p:sp>
        <p:nvSpPr>
          <p:cNvPr id="4" name="Content Placeholder 3"/>
          <p:cNvSpPr>
            <a:spLocks noGrp="1"/>
          </p:cNvSpPr>
          <p:nvPr>
            <p:ph sz="half" idx="2"/>
          </p:nvPr>
        </p:nvSpPr>
        <p:spPr>
          <a:xfrm>
            <a:off x="4648200" y="1719072"/>
            <a:ext cx="4343400" cy="4407408"/>
          </a:xfrm>
        </p:spPr>
        <p:txBody>
          <a:bodyPr>
            <a:noAutofit/>
          </a:bodyPr>
          <a:lstStyle/>
          <a:p>
            <a:endParaRPr lang="en-US" sz="1200" b="1" dirty="0"/>
          </a:p>
          <a:p>
            <a:r>
              <a:rPr lang="en-US" sz="1200" b="1" dirty="0"/>
              <a:t>____ 14. In the 1600s, the king could not just do what he wanted. </a:t>
            </a:r>
            <a:endParaRPr lang="en-US" sz="1200" b="1" dirty="0" smtClean="0"/>
          </a:p>
          <a:p>
            <a:pPr marL="45720" indent="0">
              <a:buNone/>
            </a:pPr>
            <a:endParaRPr lang="en-US" sz="1200" b="1" dirty="0"/>
          </a:p>
          <a:p>
            <a:r>
              <a:rPr lang="en-US" sz="1200" b="1" dirty="0"/>
              <a:t>____ 15. The first colonists started their own governments. </a:t>
            </a:r>
            <a:endParaRPr lang="en-US" sz="1200" b="1" dirty="0" smtClean="0"/>
          </a:p>
          <a:p>
            <a:pPr marL="45720" indent="0">
              <a:buNone/>
            </a:pPr>
            <a:endParaRPr lang="en-US" sz="1200" b="1" dirty="0"/>
          </a:p>
          <a:p>
            <a:r>
              <a:rPr lang="en-US" sz="1200" b="1" dirty="0"/>
              <a:t>____ 16. Colonists were used to having a say in government. </a:t>
            </a:r>
            <a:endParaRPr lang="en-US" sz="1200" b="1" dirty="0" smtClean="0"/>
          </a:p>
          <a:p>
            <a:pPr marL="45720" indent="0">
              <a:buNone/>
            </a:pPr>
            <a:endParaRPr lang="en-US" sz="1200" b="1" dirty="0"/>
          </a:p>
          <a:p>
            <a:r>
              <a:rPr lang="en-US" sz="1200" b="1" dirty="0"/>
              <a:t>____ 17. Britain needed a way to make money. </a:t>
            </a:r>
            <a:endParaRPr lang="en-US" sz="1200" b="1" dirty="0" smtClean="0"/>
          </a:p>
          <a:p>
            <a:pPr marL="45720" indent="0">
              <a:buNone/>
            </a:pPr>
            <a:endParaRPr lang="en-US" sz="1200" b="1" dirty="0"/>
          </a:p>
          <a:p>
            <a:r>
              <a:rPr lang="en-US" sz="1200" b="1" dirty="0"/>
              <a:t>____ 18. The colonists boycotted British goods. </a:t>
            </a:r>
            <a:endParaRPr lang="en-US" sz="1200" b="1" dirty="0" smtClean="0"/>
          </a:p>
          <a:p>
            <a:pPr marL="45720" indent="0">
              <a:buNone/>
            </a:pPr>
            <a:endParaRPr lang="en-US" sz="1200" b="1" dirty="0"/>
          </a:p>
          <a:p>
            <a:r>
              <a:rPr lang="en-US" sz="1200" b="1" dirty="0"/>
              <a:t>____ 19. The British taxed paint, glass, and lead. </a:t>
            </a:r>
            <a:endParaRPr lang="en-US" sz="1200" b="1" dirty="0" smtClean="0"/>
          </a:p>
          <a:p>
            <a:pPr marL="45720" indent="0">
              <a:buNone/>
            </a:pPr>
            <a:endParaRPr lang="en-US" sz="1200" b="1" dirty="0"/>
          </a:p>
          <a:p>
            <a:r>
              <a:rPr lang="en-US" sz="1200" b="1" dirty="0"/>
              <a:t>____ 20. The colonists declared independence. </a:t>
            </a:r>
            <a:endParaRPr lang="en-US" sz="1200" b="1" dirty="0" smtClean="0"/>
          </a:p>
          <a:p>
            <a:pPr marL="45720" indent="0">
              <a:buNone/>
            </a:pPr>
            <a:endParaRPr lang="en-US" sz="1200" b="1" dirty="0"/>
          </a:p>
          <a:p>
            <a:r>
              <a:rPr lang="en-US" sz="1200" b="1" dirty="0"/>
              <a:t>____ 21. Britain lost control of the colonies. </a:t>
            </a:r>
            <a:endParaRPr lang="en-US" sz="1200" b="1" dirty="0"/>
          </a:p>
        </p:txBody>
      </p:sp>
      <p:sp>
        <p:nvSpPr>
          <p:cNvPr id="5" name="TextBox 4"/>
          <p:cNvSpPr txBox="1"/>
          <p:nvPr/>
        </p:nvSpPr>
        <p:spPr>
          <a:xfrm>
            <a:off x="5045364" y="1812636"/>
            <a:ext cx="381000" cy="369332"/>
          </a:xfrm>
          <a:prstGeom prst="rect">
            <a:avLst/>
          </a:prstGeom>
          <a:noFill/>
        </p:spPr>
        <p:txBody>
          <a:bodyPr wrap="square" rtlCol="0">
            <a:spAutoFit/>
          </a:bodyPr>
          <a:lstStyle/>
          <a:p>
            <a:r>
              <a:rPr lang="en-US" dirty="0" smtClean="0"/>
              <a:t>D</a:t>
            </a:r>
            <a:endParaRPr lang="en-US" dirty="0"/>
          </a:p>
        </p:txBody>
      </p:sp>
      <p:sp>
        <p:nvSpPr>
          <p:cNvPr id="6" name="TextBox 5"/>
          <p:cNvSpPr txBox="1"/>
          <p:nvPr/>
        </p:nvSpPr>
        <p:spPr>
          <a:xfrm>
            <a:off x="5045364" y="2368881"/>
            <a:ext cx="381000" cy="369332"/>
          </a:xfrm>
          <a:prstGeom prst="rect">
            <a:avLst/>
          </a:prstGeom>
          <a:noFill/>
        </p:spPr>
        <p:txBody>
          <a:bodyPr wrap="square" rtlCol="0">
            <a:spAutoFit/>
          </a:bodyPr>
          <a:lstStyle/>
          <a:p>
            <a:r>
              <a:rPr lang="en-US" dirty="0" smtClean="0"/>
              <a:t>B</a:t>
            </a:r>
            <a:endParaRPr lang="en-US" dirty="0"/>
          </a:p>
        </p:txBody>
      </p:sp>
      <p:sp>
        <p:nvSpPr>
          <p:cNvPr id="7" name="TextBox 6"/>
          <p:cNvSpPr txBox="1"/>
          <p:nvPr/>
        </p:nvSpPr>
        <p:spPr>
          <a:xfrm>
            <a:off x="5045364" y="2971800"/>
            <a:ext cx="381000" cy="369332"/>
          </a:xfrm>
          <a:prstGeom prst="rect">
            <a:avLst/>
          </a:prstGeom>
          <a:noFill/>
        </p:spPr>
        <p:txBody>
          <a:bodyPr wrap="square" rtlCol="0">
            <a:spAutoFit/>
          </a:bodyPr>
          <a:lstStyle/>
          <a:p>
            <a:r>
              <a:rPr lang="en-US" dirty="0"/>
              <a:t>G</a:t>
            </a:r>
            <a:endParaRPr lang="en-US" dirty="0"/>
          </a:p>
        </p:txBody>
      </p:sp>
      <p:sp>
        <p:nvSpPr>
          <p:cNvPr id="8" name="TextBox 7"/>
          <p:cNvSpPr txBox="1"/>
          <p:nvPr/>
        </p:nvSpPr>
        <p:spPr>
          <a:xfrm>
            <a:off x="5007264" y="3581400"/>
            <a:ext cx="381000" cy="369332"/>
          </a:xfrm>
          <a:prstGeom prst="rect">
            <a:avLst/>
          </a:prstGeom>
          <a:noFill/>
        </p:spPr>
        <p:txBody>
          <a:bodyPr wrap="square" rtlCol="0">
            <a:spAutoFit/>
          </a:bodyPr>
          <a:lstStyle/>
          <a:p>
            <a:r>
              <a:rPr lang="en-US" dirty="0" smtClean="0"/>
              <a:t>H</a:t>
            </a:r>
            <a:endParaRPr lang="en-US" dirty="0"/>
          </a:p>
        </p:txBody>
      </p:sp>
      <p:sp>
        <p:nvSpPr>
          <p:cNvPr id="9" name="TextBox 8"/>
          <p:cNvSpPr txBox="1"/>
          <p:nvPr/>
        </p:nvSpPr>
        <p:spPr>
          <a:xfrm>
            <a:off x="5007264" y="4038600"/>
            <a:ext cx="381000" cy="369332"/>
          </a:xfrm>
          <a:prstGeom prst="rect">
            <a:avLst/>
          </a:prstGeom>
          <a:noFill/>
        </p:spPr>
        <p:txBody>
          <a:bodyPr wrap="square" rtlCol="0">
            <a:spAutoFit/>
          </a:bodyPr>
          <a:lstStyle/>
          <a:p>
            <a:r>
              <a:rPr lang="en-US" dirty="0" smtClean="0"/>
              <a:t>A</a:t>
            </a:r>
            <a:endParaRPr lang="en-US" dirty="0"/>
          </a:p>
        </p:txBody>
      </p:sp>
      <p:sp>
        <p:nvSpPr>
          <p:cNvPr id="10" name="TextBox 9"/>
          <p:cNvSpPr txBox="1"/>
          <p:nvPr/>
        </p:nvSpPr>
        <p:spPr>
          <a:xfrm>
            <a:off x="5002646" y="4648200"/>
            <a:ext cx="381000" cy="369332"/>
          </a:xfrm>
          <a:prstGeom prst="rect">
            <a:avLst/>
          </a:prstGeom>
          <a:noFill/>
        </p:spPr>
        <p:txBody>
          <a:bodyPr wrap="square" rtlCol="0">
            <a:spAutoFit/>
          </a:bodyPr>
          <a:lstStyle/>
          <a:p>
            <a:r>
              <a:rPr lang="en-US" dirty="0" smtClean="0"/>
              <a:t>F</a:t>
            </a:r>
            <a:endParaRPr lang="en-US" dirty="0"/>
          </a:p>
        </p:txBody>
      </p:sp>
      <p:sp>
        <p:nvSpPr>
          <p:cNvPr id="11" name="TextBox 10"/>
          <p:cNvSpPr txBox="1"/>
          <p:nvPr/>
        </p:nvSpPr>
        <p:spPr>
          <a:xfrm>
            <a:off x="5002646" y="5334000"/>
            <a:ext cx="381000" cy="369332"/>
          </a:xfrm>
          <a:prstGeom prst="rect">
            <a:avLst/>
          </a:prstGeom>
          <a:noFill/>
        </p:spPr>
        <p:txBody>
          <a:bodyPr wrap="square" rtlCol="0">
            <a:spAutoFit/>
          </a:bodyPr>
          <a:lstStyle/>
          <a:p>
            <a:r>
              <a:rPr lang="en-US" dirty="0" smtClean="0"/>
              <a:t>C</a:t>
            </a:r>
            <a:endParaRPr lang="en-US" dirty="0"/>
          </a:p>
        </p:txBody>
      </p:sp>
      <p:sp>
        <p:nvSpPr>
          <p:cNvPr id="12" name="TextBox 11"/>
          <p:cNvSpPr txBox="1"/>
          <p:nvPr/>
        </p:nvSpPr>
        <p:spPr>
          <a:xfrm>
            <a:off x="5013037" y="5943600"/>
            <a:ext cx="381000" cy="369332"/>
          </a:xfrm>
          <a:prstGeom prst="rect">
            <a:avLst/>
          </a:prstGeom>
          <a:noFill/>
        </p:spPr>
        <p:txBody>
          <a:bodyPr wrap="square" rtlCol="0">
            <a:spAutoFit/>
          </a:bodyPr>
          <a:lstStyle/>
          <a:p>
            <a:r>
              <a:rPr lang="en-US" dirty="0" smtClean="0"/>
              <a:t>E</a:t>
            </a:r>
            <a:endParaRPr lang="en-US" dirty="0"/>
          </a:p>
        </p:txBody>
      </p:sp>
      <p:sp>
        <p:nvSpPr>
          <p:cNvPr id="16" name="TextBox 15"/>
          <p:cNvSpPr txBox="1"/>
          <p:nvPr/>
        </p:nvSpPr>
        <p:spPr>
          <a:xfrm>
            <a:off x="533400" y="1600200"/>
            <a:ext cx="3581400" cy="369332"/>
          </a:xfrm>
          <a:prstGeom prst="rect">
            <a:avLst/>
          </a:prstGeom>
          <a:noFill/>
        </p:spPr>
        <p:txBody>
          <a:bodyPr wrap="square" rtlCol="0">
            <a:spAutoFit/>
          </a:bodyPr>
          <a:lstStyle/>
          <a:p>
            <a:r>
              <a:rPr lang="en-US" dirty="0" smtClean="0"/>
              <a:t>Because…</a:t>
            </a:r>
            <a:endParaRPr lang="en-US" dirty="0"/>
          </a:p>
        </p:txBody>
      </p:sp>
      <p:sp>
        <p:nvSpPr>
          <p:cNvPr id="17" name="TextBox 16"/>
          <p:cNvSpPr txBox="1"/>
          <p:nvPr/>
        </p:nvSpPr>
        <p:spPr>
          <a:xfrm>
            <a:off x="5045364" y="1514825"/>
            <a:ext cx="3581400" cy="369332"/>
          </a:xfrm>
          <a:prstGeom prst="rect">
            <a:avLst/>
          </a:prstGeom>
          <a:noFill/>
        </p:spPr>
        <p:txBody>
          <a:bodyPr wrap="square" rtlCol="0">
            <a:spAutoFit/>
          </a:bodyPr>
          <a:lstStyle/>
          <a:p>
            <a:r>
              <a:rPr lang="en-US" dirty="0" smtClean="0"/>
              <a:t>Effects…</a:t>
            </a:r>
            <a:endParaRPr lang="en-US" dirty="0"/>
          </a:p>
        </p:txBody>
      </p:sp>
    </p:spTree>
    <p:extLst>
      <p:ext uri="{BB962C8B-B14F-4D97-AF65-F5344CB8AC3E}">
        <p14:creationId xmlns:p14="http://schemas.microsoft.com/office/powerpoint/2010/main" val="77062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86" t="26452" r="25000" b="50716"/>
          <a:stretch/>
        </p:blipFill>
        <p:spPr bwMode="auto">
          <a:xfrm>
            <a:off x="381000" y="1524000"/>
            <a:ext cx="8182466" cy="2139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1981200" y="2971800"/>
            <a:ext cx="34290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905000" y="3200400"/>
            <a:ext cx="23622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75936" y="3429000"/>
            <a:ext cx="1629064"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4"/>
          <p:cNvSpPr txBox="1"/>
          <p:nvPr/>
        </p:nvSpPr>
        <p:spPr>
          <a:xfrm>
            <a:off x="3200400" y="609600"/>
            <a:ext cx="3657600" cy="3429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dirty="0">
                <a:effectLst/>
                <a:ea typeface="Calibri"/>
                <a:cs typeface="Times New Roman"/>
              </a:rPr>
              <a:t>               = Anything that supports limited government. </a:t>
            </a:r>
          </a:p>
        </p:txBody>
      </p:sp>
      <p:sp>
        <p:nvSpPr>
          <p:cNvPr id="9" name="Oval 8"/>
          <p:cNvSpPr/>
          <p:nvPr/>
        </p:nvSpPr>
        <p:spPr>
          <a:xfrm>
            <a:off x="3265733" y="685800"/>
            <a:ext cx="431800" cy="1841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24063659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13" t="17802" r="25000" b="50000"/>
          <a:stretch/>
        </p:blipFill>
        <p:spPr bwMode="auto">
          <a:xfrm>
            <a:off x="381000" y="1524000"/>
            <a:ext cx="8276734" cy="3017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8"/>
          <p:cNvSpPr txBox="1"/>
          <p:nvPr/>
        </p:nvSpPr>
        <p:spPr>
          <a:xfrm>
            <a:off x="3505200" y="609600"/>
            <a:ext cx="1631950" cy="6667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dirty="0">
                <a:effectLst/>
                <a:ea typeface="Calibri"/>
                <a:cs typeface="Times New Roman"/>
              </a:rPr>
              <a:t>                     =  Anything that explains how the colonies were governed. </a:t>
            </a:r>
          </a:p>
        </p:txBody>
      </p:sp>
      <p:cxnSp>
        <p:nvCxnSpPr>
          <p:cNvPr id="6" name="Straight Connector 5"/>
          <p:cNvCxnSpPr/>
          <p:nvPr/>
        </p:nvCxnSpPr>
        <p:spPr>
          <a:xfrm>
            <a:off x="10680700" y="8559800"/>
            <a:ext cx="635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657600" y="838200"/>
            <a:ext cx="66357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10200" y="3200400"/>
            <a:ext cx="1524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505200" y="3429000"/>
            <a:ext cx="2819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467600" y="3657600"/>
            <a:ext cx="1066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105400" y="3839852"/>
            <a:ext cx="3124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682875" y="4724400"/>
            <a:ext cx="3276600" cy="646331"/>
          </a:xfrm>
          <a:prstGeom prst="rect">
            <a:avLst/>
          </a:prstGeom>
          <a:noFill/>
        </p:spPr>
        <p:txBody>
          <a:bodyPr wrap="square" rtlCol="0">
            <a:spAutoFit/>
          </a:bodyPr>
          <a:lstStyle/>
          <a:p>
            <a:r>
              <a:rPr lang="en-US" dirty="0" smtClean="0"/>
              <a:t>What form of government did the Virginia Colony have?</a:t>
            </a:r>
            <a:endParaRPr lang="en-US" dirty="0"/>
          </a:p>
        </p:txBody>
      </p:sp>
      <p:sp>
        <p:nvSpPr>
          <p:cNvPr id="19" name="TextBox 18"/>
          <p:cNvSpPr txBox="1"/>
          <p:nvPr/>
        </p:nvSpPr>
        <p:spPr>
          <a:xfrm>
            <a:off x="4309391" y="5624766"/>
            <a:ext cx="3276600" cy="646331"/>
          </a:xfrm>
          <a:prstGeom prst="rect">
            <a:avLst/>
          </a:prstGeom>
          <a:noFill/>
        </p:spPr>
        <p:txBody>
          <a:bodyPr wrap="square" rtlCol="0">
            <a:spAutoFit/>
          </a:bodyPr>
          <a:lstStyle/>
          <a:p>
            <a:r>
              <a:rPr lang="en-US" dirty="0" smtClean="0"/>
              <a:t>What form of government did the Plymouth Colony have?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753" y="4380056"/>
            <a:ext cx="2427769" cy="1589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46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577" t="51146" r="25773" b="23560"/>
          <a:stretch/>
        </p:blipFill>
        <p:spPr bwMode="auto">
          <a:xfrm>
            <a:off x="381000" y="1524000"/>
            <a:ext cx="8125906" cy="2370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10"/>
          <p:cNvSpPr txBox="1"/>
          <p:nvPr/>
        </p:nvSpPr>
        <p:spPr>
          <a:xfrm>
            <a:off x="3276600" y="304800"/>
            <a:ext cx="3352800" cy="5334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a:effectLst/>
                <a:ea typeface="Calibri"/>
                <a:cs typeface="Times New Roman"/>
              </a:rPr>
              <a:t>                  = Examples of how the colonists were independent and didn’t need the king or parliament. </a:t>
            </a:r>
          </a:p>
        </p:txBody>
      </p:sp>
      <p:sp>
        <p:nvSpPr>
          <p:cNvPr id="4" name="Oval 3"/>
          <p:cNvSpPr/>
          <p:nvPr/>
        </p:nvSpPr>
        <p:spPr>
          <a:xfrm>
            <a:off x="3429000" y="381000"/>
            <a:ext cx="457200" cy="215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Oval 1"/>
          <p:cNvSpPr/>
          <p:nvPr/>
        </p:nvSpPr>
        <p:spPr>
          <a:xfrm>
            <a:off x="2590800" y="2496913"/>
            <a:ext cx="30480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286000" y="2801713"/>
            <a:ext cx="3429000" cy="210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971800" y="3011817"/>
            <a:ext cx="3429000" cy="210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646055" y="3244608"/>
            <a:ext cx="2297545" cy="210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91391" y="3454712"/>
            <a:ext cx="4403436" cy="2335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81001" y="3684595"/>
            <a:ext cx="1295400" cy="210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7077" y="3894699"/>
            <a:ext cx="3525723" cy="2753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22257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55" t="16696" r="24227" b="48705"/>
          <a:stretch/>
        </p:blipFill>
        <p:spPr bwMode="auto">
          <a:xfrm>
            <a:off x="304800" y="1600200"/>
            <a:ext cx="8305014" cy="3242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Box 13"/>
          <p:cNvSpPr txBox="1"/>
          <p:nvPr/>
        </p:nvSpPr>
        <p:spPr>
          <a:xfrm>
            <a:off x="3048000" y="678873"/>
            <a:ext cx="3810000" cy="6096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a:effectLst/>
                <a:ea typeface="Calibri"/>
                <a:cs typeface="Times New Roman"/>
              </a:rPr>
              <a:t>_______ = Any unfair practices by the English government. </a:t>
            </a:r>
          </a:p>
        </p:txBody>
      </p:sp>
      <p:cxnSp>
        <p:nvCxnSpPr>
          <p:cNvPr id="5" name="Straight Connector 4"/>
          <p:cNvCxnSpPr/>
          <p:nvPr/>
        </p:nvCxnSpPr>
        <p:spPr>
          <a:xfrm>
            <a:off x="1828800" y="3491345"/>
            <a:ext cx="2438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81000" y="3886200"/>
            <a:ext cx="457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133600" y="4572000"/>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1000" y="4738255"/>
            <a:ext cx="3429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800600" y="5105400"/>
            <a:ext cx="3505200" cy="923330"/>
          </a:xfrm>
          <a:prstGeom prst="rect">
            <a:avLst/>
          </a:prstGeom>
          <a:noFill/>
        </p:spPr>
        <p:txBody>
          <a:bodyPr wrap="square" rtlCol="0">
            <a:spAutoFit/>
          </a:bodyPr>
          <a:lstStyle/>
          <a:p>
            <a:r>
              <a:rPr lang="en-US" dirty="0" smtClean="0"/>
              <a:t>Think back to your response from yesterday’s FOCUS work. Can you see any connections yet? </a:t>
            </a:r>
            <a:endParaRPr lang="en-US" dirty="0"/>
          </a:p>
        </p:txBody>
      </p:sp>
    </p:spTree>
    <p:extLst>
      <p:ext uri="{BB962C8B-B14F-4D97-AF65-F5344CB8AC3E}">
        <p14:creationId xmlns:p14="http://schemas.microsoft.com/office/powerpoint/2010/main" val="30455539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42"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732" t="19709" r="25000" b="51722"/>
          <a:stretch/>
        </p:blipFill>
        <p:spPr bwMode="auto">
          <a:xfrm>
            <a:off x="606130" y="2514600"/>
            <a:ext cx="8201320" cy="2677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14"/>
          <p:cNvSpPr txBox="1"/>
          <p:nvPr/>
        </p:nvSpPr>
        <p:spPr>
          <a:xfrm>
            <a:off x="6705600" y="152400"/>
            <a:ext cx="2076450" cy="25908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dirty="0">
                <a:effectLst/>
                <a:ea typeface="Calibri"/>
                <a:cs typeface="Times New Roman"/>
              </a:rPr>
              <a:t>                  Anything that explains why the British needed money.</a:t>
            </a:r>
          </a:p>
          <a:p>
            <a:pPr marL="0" marR="0">
              <a:lnSpc>
                <a:spcPct val="115000"/>
              </a:lnSpc>
              <a:spcBef>
                <a:spcPts val="0"/>
              </a:spcBef>
              <a:spcAft>
                <a:spcPts val="1000"/>
              </a:spcAft>
            </a:pPr>
            <a:r>
              <a:rPr lang="en-US" sz="1100" dirty="0">
                <a:effectLst/>
                <a:ea typeface="Calibri"/>
                <a:cs typeface="Times New Roman"/>
              </a:rPr>
              <a:t>________ = How the British decided to find the money to pay off their debts. </a:t>
            </a:r>
          </a:p>
          <a:p>
            <a:pPr marL="0" marR="0">
              <a:lnSpc>
                <a:spcPct val="115000"/>
              </a:lnSpc>
              <a:spcBef>
                <a:spcPts val="0"/>
              </a:spcBef>
              <a:spcAft>
                <a:spcPts val="1000"/>
              </a:spcAft>
            </a:pPr>
            <a:r>
              <a:rPr lang="en-US" sz="1100" dirty="0">
                <a:effectLst/>
                <a:ea typeface="Calibri"/>
                <a:cs typeface="Times New Roman"/>
              </a:rPr>
              <a:t>                      = The colonists’ reaction to the British decision.</a:t>
            </a:r>
          </a:p>
          <a:p>
            <a:pPr marL="0" marR="0">
              <a:lnSpc>
                <a:spcPct val="115000"/>
              </a:lnSpc>
              <a:spcBef>
                <a:spcPts val="0"/>
              </a:spcBef>
              <a:spcAft>
                <a:spcPts val="1000"/>
              </a:spcAft>
            </a:pPr>
            <a:r>
              <a:rPr lang="en-US" sz="1100" dirty="0">
                <a:effectLst/>
                <a:ea typeface="Calibri"/>
                <a:cs typeface="Times New Roman"/>
              </a:rPr>
              <a:t>        Next to the British response</a:t>
            </a:r>
          </a:p>
        </p:txBody>
      </p:sp>
      <p:sp>
        <p:nvSpPr>
          <p:cNvPr id="4" name="Oval 3"/>
          <p:cNvSpPr/>
          <p:nvPr/>
        </p:nvSpPr>
        <p:spPr>
          <a:xfrm>
            <a:off x="6858000" y="228600"/>
            <a:ext cx="469900" cy="1841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ectangle 4"/>
          <p:cNvSpPr/>
          <p:nvPr/>
        </p:nvSpPr>
        <p:spPr>
          <a:xfrm>
            <a:off x="6762750" y="1600200"/>
            <a:ext cx="660400" cy="17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5-Point Star 5"/>
          <p:cNvSpPr/>
          <p:nvPr/>
        </p:nvSpPr>
        <p:spPr>
          <a:xfrm>
            <a:off x="6781223" y="2057400"/>
            <a:ext cx="209550" cy="171450"/>
          </a:xfrm>
          <a:prstGeom prst="star5">
            <a:avLst>
              <a:gd name="adj" fmla="val 22448"/>
              <a:gd name="hf" fmla="val 105146"/>
              <a:gd name="vf" fmla="val 110557"/>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Oval 1"/>
          <p:cNvSpPr/>
          <p:nvPr/>
        </p:nvSpPr>
        <p:spPr>
          <a:xfrm>
            <a:off x="3276600" y="3429000"/>
            <a:ext cx="1295400" cy="3048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410200" y="3408218"/>
            <a:ext cx="3276600" cy="3048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7239000" y="3853397"/>
            <a:ext cx="1447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76600" y="4343400"/>
            <a:ext cx="5410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352800" y="4572000"/>
            <a:ext cx="5105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324600" y="4572000"/>
            <a:ext cx="19812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8677275" y="4800600"/>
            <a:ext cx="209550" cy="171450"/>
          </a:xfrm>
          <a:prstGeom prst="star5">
            <a:avLst>
              <a:gd name="adj" fmla="val 22448"/>
              <a:gd name="hf" fmla="val 105146"/>
              <a:gd name="vf" fmla="val 110557"/>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076" name="Picture 4" descr="Image result for stamp a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2257"/>
            <a:ext cx="2133600" cy="233471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378200" y="283953"/>
            <a:ext cx="2743200" cy="203132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dirty="0" smtClean="0"/>
              <a:t>The colonists created their own version of the stamp as an act of rebellion. They refused to pay for the stamp and instead used this one as an act of opposition. </a:t>
            </a:r>
            <a:endParaRPr lang="en-US" dirty="0"/>
          </a:p>
        </p:txBody>
      </p:sp>
    </p:spTree>
    <p:extLst>
      <p:ext uri="{BB962C8B-B14F-4D97-AF65-F5344CB8AC3E}">
        <p14:creationId xmlns:p14="http://schemas.microsoft.com/office/powerpoint/2010/main" val="97773961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076"/>
                                        </p:tgtEl>
                                        <p:attrNameLst>
                                          <p:attrName>style.visibility</p:attrName>
                                        </p:attrNameLst>
                                      </p:cBhvr>
                                      <p:to>
                                        <p:strVal val="visible"/>
                                      </p:to>
                                    </p:set>
                                    <p:animEffect transition="in" filter="fade">
                                      <p:cBhvr>
                                        <p:cTn id="41" dur="1000"/>
                                        <p:tgtEl>
                                          <p:spTgt spid="3076"/>
                                        </p:tgtEl>
                                      </p:cBhvr>
                                    </p:animEffect>
                                    <p:anim calcmode="lin" valueType="num">
                                      <p:cBhvr>
                                        <p:cTn id="42" dur="1000" fill="hold"/>
                                        <p:tgtEl>
                                          <p:spTgt spid="3076"/>
                                        </p:tgtEl>
                                        <p:attrNameLst>
                                          <p:attrName>ppt_x</p:attrName>
                                        </p:attrNameLst>
                                      </p:cBhvr>
                                      <p:tavLst>
                                        <p:tav tm="0">
                                          <p:val>
                                            <p:strVal val="#ppt_x"/>
                                          </p:val>
                                        </p:tav>
                                        <p:tav tm="100000">
                                          <p:val>
                                            <p:strVal val="#ppt_x"/>
                                          </p:val>
                                        </p:tav>
                                      </p:tavLst>
                                    </p:anim>
                                    <p:anim calcmode="lin" valueType="num">
                                      <p:cBhvr>
                                        <p:cTn id="43" dur="1000" fill="hold"/>
                                        <p:tgtEl>
                                          <p:spTgt spid="307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4" grpId="0" animBg="1"/>
      <p:bldP spid="17"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964" t="35906" r="61275" b="16261"/>
          <a:stretch/>
        </p:blipFill>
        <p:spPr bwMode="auto">
          <a:xfrm>
            <a:off x="665101" y="1600200"/>
            <a:ext cx="3750297" cy="4483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19"/>
          <p:cNvSpPr txBox="1"/>
          <p:nvPr/>
        </p:nvSpPr>
        <p:spPr>
          <a:xfrm>
            <a:off x="3048000" y="151534"/>
            <a:ext cx="2438400" cy="16764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100" dirty="0">
                <a:effectLst/>
                <a:ea typeface="Calibri"/>
                <a:cs typeface="Times New Roman"/>
              </a:rPr>
              <a:t>            Which Act took the power of self-government away</a:t>
            </a:r>
          </a:p>
          <a:p>
            <a:pPr marL="0" marR="0">
              <a:lnSpc>
                <a:spcPct val="115000"/>
              </a:lnSpc>
              <a:spcBef>
                <a:spcPts val="0"/>
              </a:spcBef>
              <a:spcAft>
                <a:spcPts val="1000"/>
              </a:spcAft>
            </a:pPr>
            <a:r>
              <a:rPr lang="en-US" sz="1100" dirty="0">
                <a:effectLst/>
                <a:ea typeface="Calibri"/>
                <a:cs typeface="Times New Roman"/>
              </a:rPr>
              <a:t>           Which Act limited the right to due process </a:t>
            </a:r>
          </a:p>
          <a:p>
            <a:pPr marL="0" marR="0">
              <a:lnSpc>
                <a:spcPct val="115000"/>
              </a:lnSpc>
              <a:spcBef>
                <a:spcPts val="0"/>
              </a:spcBef>
              <a:spcAft>
                <a:spcPts val="1000"/>
              </a:spcAft>
            </a:pPr>
            <a:r>
              <a:rPr lang="en-US" sz="1100" dirty="0">
                <a:effectLst/>
                <a:ea typeface="Calibri"/>
                <a:cs typeface="Times New Roman"/>
              </a:rPr>
              <a:t>______ Which Act was an invasion of privacy in their home</a:t>
            </a:r>
          </a:p>
          <a:p>
            <a:pPr marL="0" marR="0">
              <a:lnSpc>
                <a:spcPct val="115000"/>
              </a:lnSpc>
              <a:spcBef>
                <a:spcPts val="0"/>
              </a:spcBef>
              <a:spcAft>
                <a:spcPts val="1000"/>
              </a:spcAft>
            </a:pPr>
            <a:r>
              <a:rPr lang="en-US" sz="1100" dirty="0">
                <a:effectLst/>
                <a:ea typeface="Calibri"/>
                <a:cs typeface="Times New Roman"/>
              </a:rPr>
              <a:t> </a:t>
            </a:r>
          </a:p>
        </p:txBody>
      </p:sp>
      <p:sp>
        <p:nvSpPr>
          <p:cNvPr id="4" name="Oval 3"/>
          <p:cNvSpPr/>
          <p:nvPr/>
        </p:nvSpPr>
        <p:spPr>
          <a:xfrm>
            <a:off x="3158920" y="151534"/>
            <a:ext cx="381000" cy="2476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ectangle 4"/>
          <p:cNvSpPr/>
          <p:nvPr/>
        </p:nvSpPr>
        <p:spPr>
          <a:xfrm>
            <a:off x="3141024" y="685800"/>
            <a:ext cx="311150" cy="1968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Oval 1"/>
          <p:cNvSpPr/>
          <p:nvPr/>
        </p:nvSpPr>
        <p:spPr>
          <a:xfrm>
            <a:off x="1600200" y="2112962"/>
            <a:ext cx="1371600" cy="2825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14600" y="3048000"/>
            <a:ext cx="1875149" cy="228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09091" y="3962400"/>
            <a:ext cx="2080658" cy="22859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5800" y="4190999"/>
            <a:ext cx="3581400" cy="16650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1447800" y="4800600"/>
            <a:ext cx="137160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799" y="2971800"/>
            <a:ext cx="4601931" cy="1974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739807"/>
            <a:ext cx="2344570" cy="1720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569831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100"/>
                                        </p:tgtEl>
                                        <p:attrNameLst>
                                          <p:attrName>style.visibility</p:attrName>
                                        </p:attrNameLst>
                                      </p:cBhvr>
                                      <p:to>
                                        <p:strVal val="visible"/>
                                      </p:to>
                                    </p:set>
                                    <p:anim calcmode="lin" valueType="num">
                                      <p:cBhvr additive="base">
                                        <p:cTn id="34" dur="500" fill="hold"/>
                                        <p:tgtEl>
                                          <p:spTgt spid="4100"/>
                                        </p:tgtEl>
                                        <p:attrNameLst>
                                          <p:attrName>ppt_x</p:attrName>
                                        </p:attrNameLst>
                                      </p:cBhvr>
                                      <p:tavLst>
                                        <p:tav tm="0">
                                          <p:val>
                                            <p:strVal val="#ppt_x"/>
                                          </p:val>
                                        </p:tav>
                                        <p:tav tm="100000">
                                          <p:val>
                                            <p:strVal val="#ppt_x"/>
                                          </p:val>
                                        </p:tav>
                                      </p:tavLst>
                                    </p:anim>
                                    <p:anim calcmode="lin" valueType="num">
                                      <p:cBhvr additive="base">
                                        <p:cTn id="35"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099"/>
                                        </p:tgtEl>
                                        <p:attrNameLst>
                                          <p:attrName>style.visibility</p:attrName>
                                        </p:attrNameLst>
                                      </p:cBhvr>
                                      <p:to>
                                        <p:strVal val="visible"/>
                                      </p:to>
                                    </p:set>
                                    <p:animEffect transition="in" filter="barn(inVertical)">
                                      <p:cBhvr>
                                        <p:cTn id="40"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1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2537</TotalTime>
  <Words>1860</Words>
  <Application>Microsoft Office PowerPoint</Application>
  <PresentationFormat>On-screen Show (4:3)</PresentationFormat>
  <Paragraphs>241</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Grid</vt:lpstr>
      <vt:lpstr>The Road to the revolution</vt:lpstr>
      <vt:lpstr>I can define: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Write-Pair-Share: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can explain the connection between boycotting and parliament’s repeal of an act.</vt:lpstr>
      <vt:lpstr>I can explain the colonists’ 3 main concerns about British policies:</vt:lpstr>
      <vt:lpstr>I can explain the meaning of the following colonial concerns:</vt:lpstr>
      <vt:lpstr>CHAMPs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Cause and Effect</vt:lpstr>
    </vt:vector>
  </TitlesOfParts>
  <Company>School District of Clay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Road to the revolution</dc:title>
  <dc:creator>Windows User</dc:creator>
  <cp:lastModifiedBy>Windows User</cp:lastModifiedBy>
  <cp:revision>34</cp:revision>
  <dcterms:created xsi:type="dcterms:W3CDTF">2016-09-21T12:00:53Z</dcterms:created>
  <dcterms:modified xsi:type="dcterms:W3CDTF">2016-09-27T21:14:51Z</dcterms:modified>
</cp:coreProperties>
</file>