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3" r:id="rId3"/>
    <p:sldId id="270" r:id="rId4"/>
    <p:sldId id="271" r:id="rId5"/>
    <p:sldId id="277" r:id="rId6"/>
    <p:sldId id="272" r:id="rId7"/>
    <p:sldId id="278" r:id="rId8"/>
    <p:sldId id="273" r:id="rId9"/>
    <p:sldId id="279" r:id="rId10"/>
    <p:sldId id="274" r:id="rId11"/>
    <p:sldId id="280" r:id="rId12"/>
    <p:sldId id="275" r:id="rId13"/>
    <p:sldId id="281" r:id="rId14"/>
    <p:sldId id="276" r:id="rId15"/>
    <p:sldId id="282" r:id="rId16"/>
    <p:sldId id="267" r:id="rId17"/>
    <p:sldId id="266" r:id="rId18"/>
    <p:sldId id="268" r:id="rId19"/>
    <p:sldId id="257" r:id="rId20"/>
    <p:sldId id="258" r:id="rId21"/>
    <p:sldId id="259" r:id="rId22"/>
    <p:sldId id="260" r:id="rId23"/>
    <p:sldId id="285" r:id="rId24"/>
    <p:sldId id="286" r:id="rId25"/>
    <p:sldId id="287" r:id="rId26"/>
    <p:sldId id="288" r:id="rId27"/>
    <p:sldId id="289" r:id="rId28"/>
    <p:sldId id="269" r:id="rId29"/>
    <p:sldId id="284" r:id="rId30"/>
    <p:sldId id="261" r:id="rId31"/>
    <p:sldId id="262" r:id="rId32"/>
    <p:sldId id="263" r:id="rId33"/>
    <p:sldId id="293" r:id="rId34"/>
    <p:sldId id="290" r:id="rId35"/>
    <p:sldId id="291" r:id="rId36"/>
    <p:sldId id="294" r:id="rId37"/>
    <p:sldId id="292" r:id="rId38"/>
    <p:sldId id="264" r:id="rId39"/>
    <p:sldId id="265"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6294F-EBFB-4A16-ACB1-0736184B0F74}" type="doc">
      <dgm:prSet loTypeId="urn:microsoft.com/office/officeart/2005/8/layout/venn1" loCatId="relationship" qsTypeId="urn:microsoft.com/office/officeart/2005/8/quickstyle/simple1" qsCatId="simple" csTypeId="urn:microsoft.com/office/officeart/2005/8/colors/accent1_2" csCatId="accent1" phldr="1"/>
      <dgm:spPr/>
    </dgm:pt>
    <dgm:pt modelId="{B2D2CD7D-BBEA-40CC-9686-C908C1E85B3D}">
      <dgm:prSet phldrT="[Text]"/>
      <dgm:spPr/>
      <dgm:t>
        <a:bodyPr/>
        <a:lstStyle/>
        <a:p>
          <a:r>
            <a:rPr lang="en-US" dirty="0" smtClean="0"/>
            <a:t>Social Contact</a:t>
          </a:r>
          <a:endParaRPr lang="en-US" dirty="0"/>
        </a:p>
      </dgm:t>
    </dgm:pt>
    <dgm:pt modelId="{EF93F864-1DCF-488C-B274-761CF81CDB6B}" type="parTrans" cxnId="{19538F11-020C-4F4B-B381-89503ACA9E54}">
      <dgm:prSet/>
      <dgm:spPr/>
      <dgm:t>
        <a:bodyPr/>
        <a:lstStyle/>
        <a:p>
          <a:endParaRPr lang="en-US"/>
        </a:p>
      </dgm:t>
    </dgm:pt>
    <dgm:pt modelId="{38561C49-41AF-46DB-827F-7A55594744BE}" type="sibTrans" cxnId="{19538F11-020C-4F4B-B381-89503ACA9E54}">
      <dgm:prSet/>
      <dgm:spPr/>
      <dgm:t>
        <a:bodyPr/>
        <a:lstStyle/>
        <a:p>
          <a:endParaRPr lang="en-US"/>
        </a:p>
      </dgm:t>
    </dgm:pt>
    <dgm:pt modelId="{1ED20DC4-0571-472B-9F4C-39EF07A3F7A7}">
      <dgm:prSet phldrT="[Text]"/>
      <dgm:spPr/>
      <dgm:t>
        <a:bodyPr/>
        <a:lstStyle/>
        <a:p>
          <a:r>
            <a:rPr lang="en-US" dirty="0" smtClean="0"/>
            <a:t>State of Nature</a:t>
          </a:r>
          <a:endParaRPr lang="en-US" dirty="0"/>
        </a:p>
      </dgm:t>
    </dgm:pt>
    <dgm:pt modelId="{F5E7C457-6B02-4725-BEBB-DCA3324CB611}" type="parTrans" cxnId="{59B7859E-5F9D-43DA-AA20-FB7465B01123}">
      <dgm:prSet/>
      <dgm:spPr/>
      <dgm:t>
        <a:bodyPr/>
        <a:lstStyle/>
        <a:p>
          <a:endParaRPr lang="en-US"/>
        </a:p>
      </dgm:t>
    </dgm:pt>
    <dgm:pt modelId="{FDE6EB4E-4E80-4E0B-8BB3-451DE197FCE6}" type="sibTrans" cxnId="{59B7859E-5F9D-43DA-AA20-FB7465B01123}">
      <dgm:prSet/>
      <dgm:spPr/>
      <dgm:t>
        <a:bodyPr/>
        <a:lstStyle/>
        <a:p>
          <a:endParaRPr lang="en-US"/>
        </a:p>
      </dgm:t>
    </dgm:pt>
    <dgm:pt modelId="{54B37DE4-C2F1-4454-A467-CE86D86A7B06}" type="pres">
      <dgm:prSet presAssocID="{F166294F-EBFB-4A16-ACB1-0736184B0F74}" presName="compositeShape" presStyleCnt="0">
        <dgm:presLayoutVars>
          <dgm:chMax val="7"/>
          <dgm:dir/>
          <dgm:resizeHandles val="exact"/>
        </dgm:presLayoutVars>
      </dgm:prSet>
      <dgm:spPr/>
    </dgm:pt>
    <dgm:pt modelId="{55E59638-3529-4030-8AFB-31E6B790BFFB}" type="pres">
      <dgm:prSet presAssocID="{B2D2CD7D-BBEA-40CC-9686-C908C1E85B3D}" presName="circ1" presStyleLbl="vennNode1" presStyleIdx="0" presStyleCnt="2"/>
      <dgm:spPr/>
      <dgm:t>
        <a:bodyPr/>
        <a:lstStyle/>
        <a:p>
          <a:endParaRPr lang="en-US"/>
        </a:p>
      </dgm:t>
    </dgm:pt>
    <dgm:pt modelId="{B63D4E3A-4736-4145-AA1B-D7D4C1B9B937}" type="pres">
      <dgm:prSet presAssocID="{B2D2CD7D-BBEA-40CC-9686-C908C1E85B3D}" presName="circ1Tx" presStyleLbl="revTx" presStyleIdx="0" presStyleCnt="0">
        <dgm:presLayoutVars>
          <dgm:chMax val="0"/>
          <dgm:chPref val="0"/>
          <dgm:bulletEnabled val="1"/>
        </dgm:presLayoutVars>
      </dgm:prSet>
      <dgm:spPr/>
      <dgm:t>
        <a:bodyPr/>
        <a:lstStyle/>
        <a:p>
          <a:endParaRPr lang="en-US"/>
        </a:p>
      </dgm:t>
    </dgm:pt>
    <dgm:pt modelId="{8EDB8DBA-32D1-4B4F-8BB2-438D6D8F6177}" type="pres">
      <dgm:prSet presAssocID="{1ED20DC4-0571-472B-9F4C-39EF07A3F7A7}" presName="circ2" presStyleLbl="vennNode1" presStyleIdx="1" presStyleCnt="2"/>
      <dgm:spPr/>
      <dgm:t>
        <a:bodyPr/>
        <a:lstStyle/>
        <a:p>
          <a:endParaRPr lang="en-US"/>
        </a:p>
      </dgm:t>
    </dgm:pt>
    <dgm:pt modelId="{817D1262-15F0-433D-92C7-1D5263ED2C5C}" type="pres">
      <dgm:prSet presAssocID="{1ED20DC4-0571-472B-9F4C-39EF07A3F7A7}" presName="circ2Tx" presStyleLbl="revTx" presStyleIdx="0" presStyleCnt="0">
        <dgm:presLayoutVars>
          <dgm:chMax val="0"/>
          <dgm:chPref val="0"/>
          <dgm:bulletEnabled val="1"/>
        </dgm:presLayoutVars>
      </dgm:prSet>
      <dgm:spPr/>
      <dgm:t>
        <a:bodyPr/>
        <a:lstStyle/>
        <a:p>
          <a:endParaRPr lang="en-US"/>
        </a:p>
      </dgm:t>
    </dgm:pt>
  </dgm:ptLst>
  <dgm:cxnLst>
    <dgm:cxn modelId="{B976C945-5774-4DDE-BECF-00D84CA1BE5E}" type="presOf" srcId="{F166294F-EBFB-4A16-ACB1-0736184B0F74}" destId="{54B37DE4-C2F1-4454-A467-CE86D86A7B06}" srcOrd="0" destOrd="0" presId="urn:microsoft.com/office/officeart/2005/8/layout/venn1"/>
    <dgm:cxn modelId="{5ED4F899-598F-47A2-9B55-877C9A0AEA4E}" type="presOf" srcId="{B2D2CD7D-BBEA-40CC-9686-C908C1E85B3D}" destId="{55E59638-3529-4030-8AFB-31E6B790BFFB}" srcOrd="0" destOrd="0" presId="urn:microsoft.com/office/officeart/2005/8/layout/venn1"/>
    <dgm:cxn modelId="{36BA9B46-6A4D-4C11-AF2A-ECD091F23FA0}" type="presOf" srcId="{B2D2CD7D-BBEA-40CC-9686-C908C1E85B3D}" destId="{B63D4E3A-4736-4145-AA1B-D7D4C1B9B937}" srcOrd="1" destOrd="0" presId="urn:microsoft.com/office/officeart/2005/8/layout/venn1"/>
    <dgm:cxn modelId="{A6AFE547-08A8-4232-839D-E99AE49D3A90}" type="presOf" srcId="{1ED20DC4-0571-472B-9F4C-39EF07A3F7A7}" destId="{8EDB8DBA-32D1-4B4F-8BB2-438D6D8F6177}" srcOrd="0" destOrd="0" presId="urn:microsoft.com/office/officeart/2005/8/layout/venn1"/>
    <dgm:cxn modelId="{59B7859E-5F9D-43DA-AA20-FB7465B01123}" srcId="{F166294F-EBFB-4A16-ACB1-0736184B0F74}" destId="{1ED20DC4-0571-472B-9F4C-39EF07A3F7A7}" srcOrd="1" destOrd="0" parTransId="{F5E7C457-6B02-4725-BEBB-DCA3324CB611}" sibTransId="{FDE6EB4E-4E80-4E0B-8BB3-451DE197FCE6}"/>
    <dgm:cxn modelId="{19538F11-020C-4F4B-B381-89503ACA9E54}" srcId="{F166294F-EBFB-4A16-ACB1-0736184B0F74}" destId="{B2D2CD7D-BBEA-40CC-9686-C908C1E85B3D}" srcOrd="0" destOrd="0" parTransId="{EF93F864-1DCF-488C-B274-761CF81CDB6B}" sibTransId="{38561C49-41AF-46DB-827F-7A55594744BE}"/>
    <dgm:cxn modelId="{7E3AE580-4D65-4826-A245-A394942B0E33}" type="presOf" srcId="{1ED20DC4-0571-472B-9F4C-39EF07A3F7A7}" destId="{817D1262-15F0-433D-92C7-1D5263ED2C5C}" srcOrd="1" destOrd="0" presId="urn:microsoft.com/office/officeart/2005/8/layout/venn1"/>
    <dgm:cxn modelId="{8610879E-85A4-47D2-BDD6-67AD179CFF35}" type="presParOf" srcId="{54B37DE4-C2F1-4454-A467-CE86D86A7B06}" destId="{55E59638-3529-4030-8AFB-31E6B790BFFB}" srcOrd="0" destOrd="0" presId="urn:microsoft.com/office/officeart/2005/8/layout/venn1"/>
    <dgm:cxn modelId="{E443FF3B-E53D-4420-97DB-DBF1146EBCF6}" type="presParOf" srcId="{54B37DE4-C2F1-4454-A467-CE86D86A7B06}" destId="{B63D4E3A-4736-4145-AA1B-D7D4C1B9B937}" srcOrd="1" destOrd="0" presId="urn:microsoft.com/office/officeart/2005/8/layout/venn1"/>
    <dgm:cxn modelId="{E6935D89-B554-42C8-9C85-7AFB289AE58D}" type="presParOf" srcId="{54B37DE4-C2F1-4454-A467-CE86D86A7B06}" destId="{8EDB8DBA-32D1-4B4F-8BB2-438D6D8F6177}" srcOrd="2" destOrd="0" presId="urn:microsoft.com/office/officeart/2005/8/layout/venn1"/>
    <dgm:cxn modelId="{703269E4-1EA4-443F-BC93-4798F1484106}" type="presParOf" srcId="{54B37DE4-C2F1-4454-A467-CE86D86A7B06}" destId="{817D1262-15F0-433D-92C7-1D5263ED2C5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59638-3529-4030-8AFB-31E6B790BFFB}">
      <dsp:nvSpPr>
        <dsp:cNvPr id="0" name=""/>
        <dsp:cNvSpPr/>
      </dsp:nvSpPr>
      <dsp:spPr>
        <a:xfrm>
          <a:off x="200246" y="346972"/>
          <a:ext cx="4939420" cy="49394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r>
            <a:rPr lang="en-US" sz="5400" kern="1200" dirty="0" smtClean="0"/>
            <a:t>Social Contact</a:t>
          </a:r>
          <a:endParaRPr lang="en-US" sz="5400" kern="1200" dirty="0"/>
        </a:p>
      </dsp:txBody>
      <dsp:txXfrm>
        <a:off x="889985" y="929436"/>
        <a:ext cx="2847954" cy="3774492"/>
      </dsp:txXfrm>
    </dsp:sp>
    <dsp:sp modelId="{8EDB8DBA-32D1-4B4F-8BB2-438D6D8F6177}">
      <dsp:nvSpPr>
        <dsp:cNvPr id="0" name=""/>
        <dsp:cNvSpPr/>
      </dsp:nvSpPr>
      <dsp:spPr>
        <a:xfrm>
          <a:off x="3760189" y="346972"/>
          <a:ext cx="4939420" cy="49394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r>
            <a:rPr lang="en-US" sz="5400" kern="1200" dirty="0" smtClean="0"/>
            <a:t>State of Nature</a:t>
          </a:r>
          <a:endParaRPr lang="en-US" sz="5400" kern="1200" dirty="0"/>
        </a:p>
      </dsp:txBody>
      <dsp:txXfrm>
        <a:off x="5161917" y="929436"/>
        <a:ext cx="2847954" cy="377449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9/19/2016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9/19/2016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9/19/2016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9/19/2016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9/19/2016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9/19/2016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9/19/2016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Layout" Target="../slideLayouts/slideLayout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Enlightenment </a:t>
            </a:r>
            <a:endParaRPr lang="en-US" dirty="0"/>
          </a:p>
        </p:txBody>
      </p:sp>
      <p:sp>
        <p:nvSpPr>
          <p:cNvPr id="3" name="Subtitle 2"/>
          <p:cNvSpPr>
            <a:spLocks noGrp="1"/>
          </p:cNvSpPr>
          <p:nvPr>
            <p:ph type="subTitle" idx="1"/>
          </p:nvPr>
        </p:nvSpPr>
        <p:spPr/>
        <p:txBody>
          <a:bodyPr/>
          <a:lstStyle/>
          <a:p>
            <a:r>
              <a:rPr lang="en-US" dirty="0" smtClean="0"/>
              <a:t>Colonial Influences</a:t>
            </a:r>
            <a:endParaRPr lang="en-US" dirty="0"/>
          </a:p>
        </p:txBody>
      </p:sp>
      <p:pic>
        <p:nvPicPr>
          <p:cNvPr id="4" name="Picture 3"/>
          <p:cNvPicPr>
            <a:picLocks noChangeAspect="1"/>
          </p:cNvPicPr>
          <p:nvPr/>
        </p:nvPicPr>
        <p:blipFill>
          <a:blip r:embed="rId2"/>
          <a:stretch>
            <a:fillRect/>
          </a:stretch>
        </p:blipFill>
        <p:spPr>
          <a:xfrm rot="11793179">
            <a:off x="8671201" y="795570"/>
            <a:ext cx="2016199" cy="2011970"/>
          </a:xfrm>
          <a:prstGeom prst="rect">
            <a:avLst/>
          </a:prstGeom>
        </p:spPr>
      </p:pic>
    </p:spTree>
    <p:extLst>
      <p:ext uri="{BB962C8B-B14F-4D97-AF65-F5344CB8AC3E}">
        <p14:creationId xmlns:p14="http://schemas.microsoft.com/office/powerpoint/2010/main" val="3770557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Separate... </a:t>
            </a:r>
            <a:endParaRPr lang="en-US" dirty="0"/>
          </a:p>
          <a:p>
            <a:r>
              <a:rPr lang="en-US" b="1" dirty="0"/>
              <a:t>Montesquieu</a:t>
            </a:r>
            <a:r>
              <a:rPr lang="en-US" dirty="0"/>
              <a:t> studied the laws, customs, and governments of European countries to see how they created and enforced laws. He admired the government of England. The English government had three parts: a king to enforce laws, Parliament to create laws, and courts to interpret laws. The government was divided into parts, or branches and each part had its own purpose and unique responsibilities. Today, our government is divided into three branches, the legislative (law-making), executive (law enforcer), and judicial (law interpreter). Montesquieu called this the </a:t>
            </a:r>
            <a:r>
              <a:rPr lang="en-US" b="1" dirty="0"/>
              <a:t>separation of powers.</a:t>
            </a:r>
            <a:endParaRPr lang="en-US" dirty="0"/>
          </a:p>
          <a:p>
            <a:endParaRPr lang="en-US" dirty="0"/>
          </a:p>
        </p:txBody>
      </p:sp>
    </p:spTree>
    <p:extLst>
      <p:ext uri="{BB962C8B-B14F-4D97-AF65-F5344CB8AC3E}">
        <p14:creationId xmlns:p14="http://schemas.microsoft.com/office/powerpoint/2010/main" val="3208727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9556574"/>
              </p:ext>
            </p:extLst>
          </p:nvPr>
        </p:nvGraphicFramePr>
        <p:xfrm>
          <a:off x="1348154" y="1453662"/>
          <a:ext cx="9284677" cy="4918819"/>
        </p:xfrm>
        <a:graphic>
          <a:graphicData uri="http://schemas.openxmlformats.org/drawingml/2006/table">
            <a:tbl>
              <a:tblPr firstRow="1" firstCol="1" bandRow="1">
                <a:tableStyleId>{B301B821-A1FF-4177-AEE7-76D212191A09}</a:tableStyleId>
              </a:tblPr>
              <a:tblGrid>
                <a:gridCol w="3842773"/>
                <a:gridCol w="2346732"/>
                <a:gridCol w="3095172"/>
              </a:tblGrid>
              <a:tr h="1919221">
                <a:tc>
                  <a:txBody>
                    <a:bodyPr/>
                    <a:lstStyle/>
                    <a:p>
                      <a:pPr marL="0" marR="0">
                        <a:lnSpc>
                          <a:spcPct val="107000"/>
                        </a:lnSpc>
                        <a:spcBef>
                          <a:spcPts val="0"/>
                        </a:spcBef>
                        <a:spcAft>
                          <a:spcPts val="0"/>
                        </a:spcAft>
                      </a:pPr>
                      <a:r>
                        <a:rPr lang="en-US" sz="2400" dirty="0">
                          <a:effectLst/>
                        </a:rPr>
                        <a:t>Explain the Separation of Powers in Your Own Words:</a:t>
                      </a:r>
                      <a:endParaRPr lang="en-US" sz="2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a:effectLst/>
                        </a:rPr>
                        <a:t>Which Enlightenment Thinker believed in Separation of Powers?</a:t>
                      </a:r>
                      <a:endParaRPr lang="en-US" sz="24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a:effectLst/>
                        </a:rPr>
                        <a:t>Explain how our government’s powers are separated:</a:t>
                      </a:r>
                      <a:endParaRPr lang="en-US" sz="2400">
                        <a:effectLst/>
                        <a:latin typeface="Calibri"/>
                        <a:ea typeface="Calibri"/>
                        <a:cs typeface="Times New Roman"/>
                      </a:endParaRPr>
                    </a:p>
                  </a:txBody>
                  <a:tcPr marL="68580" marR="68580" marT="0" marB="0"/>
                </a:tc>
              </a:tr>
              <a:tr h="2570716">
                <a:tc>
                  <a:txBody>
                    <a:bodyPr/>
                    <a:lstStyle/>
                    <a:p>
                      <a:pPr marL="0" marR="0">
                        <a:lnSpc>
                          <a:spcPct val="107000"/>
                        </a:lnSpc>
                        <a:spcBef>
                          <a:spcPts val="0"/>
                        </a:spcBef>
                        <a:spcAft>
                          <a:spcPts val="0"/>
                        </a:spcAft>
                      </a:pPr>
                      <a:r>
                        <a:rPr lang="en-US" sz="2400" dirty="0">
                          <a:effectLst/>
                        </a:rPr>
                        <a:t> </a:t>
                      </a:r>
                    </a:p>
                    <a:p>
                      <a:pPr marL="0" marR="0">
                        <a:lnSpc>
                          <a:spcPct val="107000"/>
                        </a:lnSpc>
                        <a:spcBef>
                          <a:spcPts val="0"/>
                        </a:spcBef>
                        <a:spcAft>
                          <a:spcPts val="0"/>
                        </a:spcAft>
                      </a:pPr>
                      <a:r>
                        <a:rPr lang="en-US" sz="2400" dirty="0">
                          <a:effectLst/>
                        </a:rPr>
                        <a:t> </a:t>
                      </a:r>
                      <a:endParaRPr lang="en-US" sz="2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2400" dirty="0">
                        <a:effectLst/>
                      </a:endParaRPr>
                    </a:p>
                    <a:p>
                      <a:pPr marL="0" marR="0">
                        <a:lnSpc>
                          <a:spcPct val="107000"/>
                        </a:lnSpc>
                        <a:spcBef>
                          <a:spcPts val="0"/>
                        </a:spcBef>
                        <a:spcAft>
                          <a:spcPts val="0"/>
                        </a:spcAft>
                      </a:pPr>
                      <a:r>
                        <a:rPr lang="en-US" sz="2400" dirty="0">
                          <a:effectLst/>
                        </a:rPr>
                        <a:t> </a:t>
                      </a:r>
                    </a:p>
                    <a:p>
                      <a:pPr marL="0" marR="0">
                        <a:lnSpc>
                          <a:spcPct val="107000"/>
                        </a:lnSpc>
                        <a:spcBef>
                          <a:spcPts val="0"/>
                        </a:spcBef>
                        <a:spcAft>
                          <a:spcPts val="0"/>
                        </a:spcAft>
                      </a:pPr>
                      <a:r>
                        <a:rPr lang="en-US" sz="2400" dirty="0">
                          <a:effectLst/>
                        </a:rPr>
                        <a:t> </a:t>
                      </a:r>
                      <a:endParaRPr lang="en-US" sz="2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2400"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1535722" y="3974123"/>
            <a:ext cx="3048001" cy="1851148"/>
          </a:xfrm>
          <a:prstGeom prst="rect">
            <a:avLst/>
          </a:prstGeom>
          <a:noFill/>
        </p:spPr>
        <p:txBody>
          <a:bodyPr wrap="square" rtlCol="0">
            <a:spAutoFit/>
          </a:bodyPr>
          <a:lstStyle/>
          <a:p>
            <a:pPr>
              <a:lnSpc>
                <a:spcPct val="107000"/>
              </a:lnSpc>
            </a:pPr>
            <a:r>
              <a:rPr lang="en-US" b="1" dirty="0">
                <a:solidFill>
                  <a:schemeClr val="accent6"/>
                </a:solidFill>
              </a:rPr>
              <a:t>The government is divided into parts and each part has its own job or purpose. </a:t>
            </a:r>
          </a:p>
          <a:p>
            <a:pPr>
              <a:lnSpc>
                <a:spcPct val="107000"/>
              </a:lnSpc>
            </a:pPr>
            <a:r>
              <a:rPr lang="en-US" b="1" dirty="0">
                <a:solidFill>
                  <a:schemeClr val="accent6"/>
                </a:solidFill>
              </a:rPr>
              <a:t> </a:t>
            </a:r>
          </a:p>
          <a:p>
            <a:endParaRPr lang="en-US" b="1" dirty="0">
              <a:solidFill>
                <a:schemeClr val="accent6"/>
              </a:solidFill>
            </a:endParaRPr>
          </a:p>
        </p:txBody>
      </p:sp>
      <p:sp>
        <p:nvSpPr>
          <p:cNvPr id="6" name="TextBox 5"/>
          <p:cNvSpPr txBox="1"/>
          <p:nvPr/>
        </p:nvSpPr>
        <p:spPr>
          <a:xfrm>
            <a:off x="5275384" y="4172867"/>
            <a:ext cx="2215662" cy="400110"/>
          </a:xfrm>
          <a:prstGeom prst="rect">
            <a:avLst/>
          </a:prstGeom>
          <a:noFill/>
        </p:spPr>
        <p:txBody>
          <a:bodyPr wrap="square" rtlCol="0">
            <a:spAutoFit/>
          </a:bodyPr>
          <a:lstStyle/>
          <a:p>
            <a:r>
              <a:rPr lang="en-US" sz="2000" b="1" dirty="0" smtClean="0">
                <a:solidFill>
                  <a:schemeClr val="accent6"/>
                </a:solidFill>
              </a:rPr>
              <a:t>Montesquieu</a:t>
            </a:r>
            <a:endParaRPr lang="en-US" sz="2000" b="1" dirty="0">
              <a:solidFill>
                <a:schemeClr val="accent6"/>
              </a:solidFill>
            </a:endParaRPr>
          </a:p>
        </p:txBody>
      </p:sp>
      <p:sp>
        <p:nvSpPr>
          <p:cNvPr id="7" name="TextBox 6"/>
          <p:cNvSpPr txBox="1"/>
          <p:nvPr/>
        </p:nvSpPr>
        <p:spPr>
          <a:xfrm>
            <a:off x="7690338" y="4084089"/>
            <a:ext cx="2473570" cy="1631216"/>
          </a:xfrm>
          <a:prstGeom prst="rect">
            <a:avLst/>
          </a:prstGeom>
          <a:noFill/>
        </p:spPr>
        <p:txBody>
          <a:bodyPr wrap="square" rtlCol="0">
            <a:spAutoFit/>
          </a:bodyPr>
          <a:lstStyle/>
          <a:p>
            <a:r>
              <a:rPr lang="en-US" sz="2000" b="1" dirty="0">
                <a:solidFill>
                  <a:schemeClr val="accent6"/>
                </a:solidFill>
              </a:rPr>
              <a:t>The three branches: Legislative, Executive, Judicial</a:t>
            </a:r>
            <a:endParaRPr lang="en-US" sz="2000" b="1" dirty="0">
              <a:solidFill>
                <a:schemeClr val="accent6"/>
              </a:solidFill>
              <a:latin typeface="Calibri"/>
              <a:ea typeface="Calibri"/>
              <a:cs typeface="Times New Roman"/>
            </a:endParaRPr>
          </a:p>
          <a:p>
            <a:endParaRPr lang="en-US" sz="2000" b="1" dirty="0">
              <a:solidFill>
                <a:schemeClr val="accent6"/>
              </a:solidFill>
            </a:endParaRPr>
          </a:p>
        </p:txBody>
      </p:sp>
    </p:spTree>
    <p:extLst>
      <p:ext uri="{BB962C8B-B14F-4D97-AF65-F5344CB8AC3E}">
        <p14:creationId xmlns:p14="http://schemas.microsoft.com/office/powerpoint/2010/main" val="41643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t>
            </a:r>
            <a:r>
              <a:rPr lang="en-US" b="1" dirty="0"/>
              <a:t>…but Equal </a:t>
            </a:r>
            <a:endParaRPr lang="en-US" dirty="0"/>
          </a:p>
          <a:p>
            <a:r>
              <a:rPr lang="en-US" dirty="0"/>
              <a:t>Dividing the powers of government was just the first step. Each part of the government needed to be balanced with the other parts. Montesquieu thought that each of the parts, or branches, of government should be equal. He worried that if one branch had more power than the others, people would suffer and lose their freedoms. To avoid this, he suggested that each branch have the ability to limit the power of the other two branches. For example, in the U.S, if Congress tried to pass a bill that the President didn’t like, he could veto, or refuse to sign the bill into law, but if Congress had enough votes, they could override the President’s veto, passing the law anyway. Today, we call this the system of </a:t>
            </a:r>
            <a:r>
              <a:rPr lang="en-US" b="1" dirty="0"/>
              <a:t>checks and balances</a:t>
            </a:r>
            <a:r>
              <a:rPr lang="en-US" dirty="0"/>
              <a:t>. </a:t>
            </a:r>
          </a:p>
          <a:p>
            <a:endParaRPr lang="en-US" dirty="0"/>
          </a:p>
        </p:txBody>
      </p:sp>
    </p:spTree>
    <p:extLst>
      <p:ext uri="{BB962C8B-B14F-4D97-AF65-F5344CB8AC3E}">
        <p14:creationId xmlns:p14="http://schemas.microsoft.com/office/powerpoint/2010/main" val="3504893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7001254"/>
              </p:ext>
            </p:extLst>
          </p:nvPr>
        </p:nvGraphicFramePr>
        <p:xfrm>
          <a:off x="844062" y="2028092"/>
          <a:ext cx="10234245" cy="3841897"/>
        </p:xfrm>
        <a:graphic>
          <a:graphicData uri="http://schemas.openxmlformats.org/drawingml/2006/table">
            <a:tbl>
              <a:tblPr firstRow="1" firstCol="1" bandRow="1">
                <a:tableStyleId>{B301B821-A1FF-4177-AEE7-76D212191A09}</a:tableStyleId>
              </a:tblPr>
              <a:tblGrid>
                <a:gridCol w="4235784"/>
                <a:gridCol w="2586738"/>
                <a:gridCol w="3411723"/>
              </a:tblGrid>
              <a:tr h="1317428">
                <a:tc>
                  <a:txBody>
                    <a:bodyPr/>
                    <a:lstStyle/>
                    <a:p>
                      <a:pPr marL="0" marR="0">
                        <a:lnSpc>
                          <a:spcPct val="107000"/>
                        </a:lnSpc>
                        <a:spcBef>
                          <a:spcPts val="0"/>
                        </a:spcBef>
                        <a:spcAft>
                          <a:spcPts val="0"/>
                        </a:spcAft>
                      </a:pPr>
                      <a:r>
                        <a:rPr lang="en-US" sz="2000" dirty="0">
                          <a:effectLst/>
                        </a:rPr>
                        <a:t>Explain Checks and Balances in Your Own Words:</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a:effectLst/>
                        </a:rPr>
                        <a:t>Which Enlightenment Thinker believed in Checks and Balances?</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a:effectLst/>
                        </a:rPr>
                        <a:t>List an example of how one branch of government can check the power of another:</a:t>
                      </a:r>
                      <a:endParaRPr lang="en-US" sz="2000">
                        <a:effectLst/>
                        <a:latin typeface="Calibri"/>
                        <a:ea typeface="Calibri"/>
                        <a:cs typeface="Times New Roman"/>
                      </a:endParaRPr>
                    </a:p>
                  </a:txBody>
                  <a:tcPr marL="68580" marR="68580" marT="0" marB="0"/>
                </a:tc>
              </a:tr>
              <a:tr h="2211217">
                <a:tc>
                  <a:txBody>
                    <a:bodyPr/>
                    <a:lstStyle/>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2000"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890952" y="3799624"/>
            <a:ext cx="3259015" cy="958596"/>
          </a:xfrm>
          <a:prstGeom prst="rect">
            <a:avLst/>
          </a:prstGeom>
          <a:noFill/>
        </p:spPr>
        <p:txBody>
          <a:bodyPr wrap="square" rtlCol="0">
            <a:spAutoFit/>
          </a:bodyPr>
          <a:lstStyle/>
          <a:p>
            <a:pPr>
              <a:lnSpc>
                <a:spcPct val="107000"/>
              </a:lnSpc>
            </a:pPr>
            <a:r>
              <a:rPr lang="en-US" b="1" dirty="0">
                <a:solidFill>
                  <a:schemeClr val="accent6"/>
                </a:solidFill>
              </a:rPr>
              <a:t>A system our government has for limiting the power of the branches.</a:t>
            </a:r>
          </a:p>
        </p:txBody>
      </p:sp>
      <p:sp>
        <p:nvSpPr>
          <p:cNvPr id="6" name="TextBox 5"/>
          <p:cNvSpPr txBox="1"/>
          <p:nvPr/>
        </p:nvSpPr>
        <p:spPr>
          <a:xfrm>
            <a:off x="4630617" y="3890226"/>
            <a:ext cx="2215662" cy="388696"/>
          </a:xfrm>
          <a:prstGeom prst="rect">
            <a:avLst/>
          </a:prstGeom>
          <a:noFill/>
        </p:spPr>
        <p:txBody>
          <a:bodyPr wrap="square" rtlCol="0">
            <a:spAutoFit/>
          </a:bodyPr>
          <a:lstStyle/>
          <a:p>
            <a:pPr>
              <a:lnSpc>
                <a:spcPct val="107000"/>
              </a:lnSpc>
            </a:pPr>
            <a:r>
              <a:rPr lang="en-US" b="1" dirty="0">
                <a:solidFill>
                  <a:schemeClr val="accent6"/>
                </a:solidFill>
              </a:rPr>
              <a:t>Montesquieu</a:t>
            </a:r>
            <a:endParaRPr lang="en-US" b="1" dirty="0">
              <a:solidFill>
                <a:schemeClr val="accent6"/>
              </a:solidFill>
              <a:latin typeface="Calibri"/>
              <a:ea typeface="Calibri"/>
              <a:cs typeface="Times New Roman"/>
            </a:endParaRPr>
          </a:p>
        </p:txBody>
      </p:sp>
      <p:sp>
        <p:nvSpPr>
          <p:cNvPr id="7" name="TextBox 6"/>
          <p:cNvSpPr txBox="1"/>
          <p:nvPr/>
        </p:nvSpPr>
        <p:spPr>
          <a:xfrm>
            <a:off x="7877908" y="3799624"/>
            <a:ext cx="3259015" cy="1392689"/>
          </a:xfrm>
          <a:prstGeom prst="rect">
            <a:avLst/>
          </a:prstGeom>
          <a:noFill/>
        </p:spPr>
        <p:txBody>
          <a:bodyPr wrap="square" rtlCol="0">
            <a:spAutoFit/>
          </a:bodyPr>
          <a:lstStyle/>
          <a:p>
            <a:pPr>
              <a:lnSpc>
                <a:spcPct val="107000"/>
              </a:lnSpc>
            </a:pPr>
            <a:r>
              <a:rPr lang="en-US" sz="2000" b="1" dirty="0">
                <a:solidFill>
                  <a:schemeClr val="accent6"/>
                </a:solidFill>
              </a:rPr>
              <a:t>The president can veto a bill passed by Congress so that it doesn’t become a law. </a:t>
            </a:r>
            <a:endParaRPr lang="en-US" sz="2000" b="1" dirty="0">
              <a:solidFill>
                <a:schemeClr val="accent6"/>
              </a:solidFill>
              <a:latin typeface="Calibri"/>
              <a:ea typeface="Calibri"/>
              <a:cs typeface="Times New Roman"/>
            </a:endParaRPr>
          </a:p>
        </p:txBody>
      </p:sp>
    </p:spTree>
    <p:extLst>
      <p:ext uri="{BB962C8B-B14F-4D97-AF65-F5344CB8AC3E}">
        <p14:creationId xmlns:p14="http://schemas.microsoft.com/office/powerpoint/2010/main" val="271693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Influence on America </a:t>
            </a:r>
            <a:endParaRPr lang="en-US" dirty="0"/>
          </a:p>
          <a:p>
            <a:r>
              <a:rPr lang="en-US" dirty="0"/>
              <a:t>The brightest Enlightenment thinkers, with names like Rousseau, Montesquieu, and Locke, became very famous. They influenced leaders in Europe, and became popular with Americans who wanted independence. John Locke’s ideas of natural rights and consent of the governed helped to inspire Americans to break ties with England and had a large influence the Declaration of Independence.</a:t>
            </a:r>
          </a:p>
          <a:p>
            <a:r>
              <a:rPr lang="en-US" dirty="0"/>
              <a:t>When our Founding Fathers created a government for the new United States, they embraced many Enlightenment ideas. James Madison, the “Father of the Constitution,” liked Montesquieu’s idea that each branch of government should have a clear responsibility and that each branch should be able to limit the power of another so much that he included them in the U.S. Constitution. As a result, the U.S. Constitution clearly explains what each branch is supposed to do: </a:t>
            </a:r>
            <a:r>
              <a:rPr lang="en-US" b="1" dirty="0"/>
              <a:t>Congress </a:t>
            </a:r>
            <a:r>
              <a:rPr lang="en-US" dirty="0"/>
              <a:t>makes laws, the </a:t>
            </a:r>
            <a:r>
              <a:rPr lang="en-US" b="1" dirty="0"/>
              <a:t>President </a:t>
            </a:r>
            <a:r>
              <a:rPr lang="en-US" dirty="0"/>
              <a:t>enforces laws, and the </a:t>
            </a:r>
            <a:r>
              <a:rPr lang="en-US" b="1" dirty="0"/>
              <a:t>Courts </a:t>
            </a:r>
            <a:r>
              <a:rPr lang="en-US" dirty="0"/>
              <a:t>interpret laws. Each branch has the power to check, or limit, the other branches. This keeps all branches of government balanced and equal.</a:t>
            </a:r>
          </a:p>
          <a:p>
            <a:endParaRPr lang="en-US" dirty="0"/>
          </a:p>
        </p:txBody>
      </p:sp>
    </p:spTree>
    <p:extLst>
      <p:ext uri="{BB962C8B-B14F-4D97-AF65-F5344CB8AC3E}">
        <p14:creationId xmlns:p14="http://schemas.microsoft.com/office/powerpoint/2010/main" val="1248616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0391978"/>
              </p:ext>
            </p:extLst>
          </p:nvPr>
        </p:nvGraphicFramePr>
        <p:xfrm>
          <a:off x="1043354" y="1477107"/>
          <a:ext cx="10175631" cy="4581210"/>
        </p:xfrm>
        <a:graphic>
          <a:graphicData uri="http://schemas.openxmlformats.org/drawingml/2006/table">
            <a:tbl>
              <a:tblPr firstRow="1" firstCol="1" bandRow="1">
                <a:tableStyleId>{5C22544A-7EE6-4342-B048-85BDC9FD1C3A}</a:tableStyleId>
              </a:tblPr>
              <a:tblGrid>
                <a:gridCol w="3219497"/>
                <a:gridCol w="6956134"/>
              </a:tblGrid>
              <a:tr h="892199">
                <a:tc>
                  <a:txBody>
                    <a:bodyPr/>
                    <a:lstStyle/>
                    <a:p>
                      <a:pPr marL="0" marR="0">
                        <a:lnSpc>
                          <a:spcPct val="107000"/>
                        </a:lnSpc>
                        <a:spcBef>
                          <a:spcPts val="0"/>
                        </a:spcBef>
                        <a:spcAft>
                          <a:spcPts val="0"/>
                        </a:spcAft>
                      </a:pPr>
                      <a:r>
                        <a:rPr lang="en-US" sz="2800" dirty="0">
                          <a:effectLst/>
                        </a:rPr>
                        <a:t>Enlightenment Thinker:</a:t>
                      </a:r>
                      <a:endParaRPr lang="en-US" sz="28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800" dirty="0">
                          <a:effectLst/>
                        </a:rPr>
                        <a:t>Which American Document Did he Influence?</a:t>
                      </a:r>
                      <a:endParaRPr lang="en-US" sz="2800" dirty="0">
                        <a:effectLst/>
                        <a:latin typeface="Calibri"/>
                        <a:ea typeface="Calibri"/>
                        <a:cs typeface="Times New Roman"/>
                      </a:endParaRPr>
                    </a:p>
                  </a:txBody>
                  <a:tcPr marL="68580" marR="68580" marT="0" marB="0"/>
                </a:tc>
              </a:tr>
              <a:tr h="1834040">
                <a:tc>
                  <a:txBody>
                    <a:bodyPr/>
                    <a:lstStyle/>
                    <a:p>
                      <a:pPr marL="0" marR="0">
                        <a:lnSpc>
                          <a:spcPct val="107000"/>
                        </a:lnSpc>
                        <a:spcBef>
                          <a:spcPts val="0"/>
                        </a:spcBef>
                        <a:spcAft>
                          <a:spcPts val="0"/>
                        </a:spcAft>
                      </a:pPr>
                      <a:r>
                        <a:rPr lang="en-US" sz="2800">
                          <a:effectLst/>
                        </a:rPr>
                        <a:t>John Locke</a:t>
                      </a:r>
                      <a:endParaRPr lang="en-US" sz="28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800" dirty="0">
                          <a:effectLst/>
                        </a:rPr>
                        <a:t> </a:t>
                      </a:r>
                    </a:p>
                  </a:txBody>
                  <a:tcPr marL="68580" marR="68580" marT="0" marB="0"/>
                </a:tc>
              </a:tr>
              <a:tr h="1834040">
                <a:tc>
                  <a:txBody>
                    <a:bodyPr/>
                    <a:lstStyle/>
                    <a:p>
                      <a:pPr marL="0" marR="0">
                        <a:lnSpc>
                          <a:spcPct val="107000"/>
                        </a:lnSpc>
                        <a:spcBef>
                          <a:spcPts val="0"/>
                        </a:spcBef>
                        <a:spcAft>
                          <a:spcPts val="0"/>
                        </a:spcAft>
                      </a:pPr>
                      <a:r>
                        <a:rPr lang="en-US" sz="2800">
                          <a:effectLst/>
                        </a:rPr>
                        <a:t>Montesquieu</a:t>
                      </a:r>
                      <a:endParaRPr lang="en-US" sz="28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800" dirty="0">
                          <a:effectLst/>
                        </a:rPr>
                        <a:t> </a:t>
                      </a:r>
                    </a:p>
                  </a:txBody>
                  <a:tcPr marL="68580" marR="68580" marT="0" marB="0"/>
                </a:tc>
              </a:tr>
            </a:tbl>
          </a:graphicData>
        </a:graphic>
      </p:graphicFrame>
      <p:sp>
        <p:nvSpPr>
          <p:cNvPr id="5" name="TextBox 4"/>
          <p:cNvSpPr txBox="1"/>
          <p:nvPr/>
        </p:nvSpPr>
        <p:spPr>
          <a:xfrm>
            <a:off x="4372708" y="2997406"/>
            <a:ext cx="5462954" cy="523220"/>
          </a:xfrm>
          <a:prstGeom prst="rect">
            <a:avLst/>
          </a:prstGeom>
          <a:noFill/>
        </p:spPr>
        <p:txBody>
          <a:bodyPr wrap="square" rtlCol="0">
            <a:spAutoFit/>
          </a:bodyPr>
          <a:lstStyle/>
          <a:p>
            <a:r>
              <a:rPr lang="en-US" sz="2800" b="1" dirty="0" smtClean="0">
                <a:solidFill>
                  <a:schemeClr val="accent6"/>
                </a:solidFill>
              </a:rPr>
              <a:t>Declaration of Independence </a:t>
            </a:r>
            <a:endParaRPr lang="en-US" sz="2800" b="1" dirty="0">
              <a:solidFill>
                <a:schemeClr val="accent6"/>
              </a:solidFill>
            </a:endParaRPr>
          </a:p>
        </p:txBody>
      </p:sp>
      <p:sp>
        <p:nvSpPr>
          <p:cNvPr id="6" name="TextBox 5"/>
          <p:cNvSpPr txBox="1"/>
          <p:nvPr/>
        </p:nvSpPr>
        <p:spPr>
          <a:xfrm>
            <a:off x="4372708" y="4560277"/>
            <a:ext cx="5462954" cy="584775"/>
          </a:xfrm>
          <a:prstGeom prst="rect">
            <a:avLst/>
          </a:prstGeom>
          <a:noFill/>
        </p:spPr>
        <p:txBody>
          <a:bodyPr wrap="square" rtlCol="0">
            <a:spAutoFit/>
          </a:bodyPr>
          <a:lstStyle/>
          <a:p>
            <a:r>
              <a:rPr lang="en-US" sz="3200" b="1" dirty="0" smtClean="0">
                <a:solidFill>
                  <a:schemeClr val="accent6"/>
                </a:solidFill>
              </a:rPr>
              <a:t>U.S. Constitution</a:t>
            </a:r>
            <a:endParaRPr lang="en-US" sz="3200" b="1" dirty="0">
              <a:solidFill>
                <a:schemeClr val="accent6"/>
              </a:solidFill>
            </a:endParaRPr>
          </a:p>
        </p:txBody>
      </p:sp>
    </p:spTree>
    <p:extLst>
      <p:ext uri="{BB962C8B-B14F-4D97-AF65-F5344CB8AC3E}">
        <p14:creationId xmlns:p14="http://schemas.microsoft.com/office/powerpoint/2010/main" val="182391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78" t="55163" r="24476" b="9504"/>
          <a:stretch/>
        </p:blipFill>
        <p:spPr>
          <a:xfrm>
            <a:off x="633073" y="2402006"/>
            <a:ext cx="10216898" cy="2852382"/>
          </a:xfrm>
          <a:prstGeom prst="rect">
            <a:avLst/>
          </a:prstGeom>
        </p:spPr>
      </p:pic>
      <p:sp>
        <p:nvSpPr>
          <p:cNvPr id="3" name="TextBox 2"/>
          <p:cNvSpPr txBox="1"/>
          <p:nvPr/>
        </p:nvSpPr>
        <p:spPr>
          <a:xfrm>
            <a:off x="982639" y="518614"/>
            <a:ext cx="9867332" cy="138499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effectLst>
                  <a:outerShdw blurRad="38100" dist="38100" dir="2700000" algn="tl">
                    <a:srgbClr val="000000">
                      <a:alpha val="43137"/>
                    </a:srgbClr>
                  </a:outerShdw>
                </a:effectLst>
              </a:rPr>
              <a:t>Think-Pair-Share</a:t>
            </a:r>
          </a:p>
          <a:p>
            <a:r>
              <a:rPr lang="en-US" sz="2800" b="1" dirty="0" smtClean="0">
                <a:effectLst>
                  <a:outerShdw blurRad="38100" dist="38100" dir="2700000" algn="tl">
                    <a:srgbClr val="000000">
                      <a:alpha val="43137"/>
                    </a:srgbClr>
                  </a:outerShdw>
                </a:effectLst>
              </a:rPr>
              <a:t>Agree or Disagree: </a:t>
            </a:r>
            <a:r>
              <a:rPr lang="en-US" sz="2800" dirty="0" smtClean="0">
                <a:effectLst>
                  <a:outerShdw blurRad="38100" dist="38100" dir="2700000" algn="tl">
                    <a:srgbClr val="000000">
                      <a:alpha val="43137"/>
                    </a:srgbClr>
                  </a:outerShdw>
                </a:effectLst>
              </a:rPr>
              <a:t>Read each statement and determine if Locke would agree or disagree. </a:t>
            </a:r>
            <a:endParaRPr lang="en-US" sz="2800" dirty="0">
              <a:effectLst>
                <a:outerShdw blurRad="38100" dist="38100" dir="2700000" algn="tl">
                  <a:srgbClr val="000000">
                    <a:alpha val="43137"/>
                  </a:srgbClr>
                </a:outerShdw>
              </a:effectLst>
            </a:endParaRPr>
          </a:p>
        </p:txBody>
      </p:sp>
      <p:sp>
        <p:nvSpPr>
          <p:cNvPr id="4" name="Oval 3"/>
          <p:cNvSpPr/>
          <p:nvPr/>
        </p:nvSpPr>
        <p:spPr>
          <a:xfrm>
            <a:off x="1105469" y="3596185"/>
            <a:ext cx="873457" cy="464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10502" y="4012442"/>
            <a:ext cx="873457" cy="464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557983" y="3937379"/>
            <a:ext cx="873457" cy="464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62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7973" t="23971" r="22693" b="11670"/>
          <a:stretch/>
        </p:blipFill>
        <p:spPr>
          <a:xfrm>
            <a:off x="641443" y="750627"/>
            <a:ext cx="10795379" cy="5340527"/>
          </a:xfrm>
          <a:prstGeom prst="rect">
            <a:avLst/>
          </a:prstGeom>
        </p:spPr>
      </p:pic>
      <p:sp>
        <p:nvSpPr>
          <p:cNvPr id="2" name="TextBox 1"/>
          <p:cNvSpPr txBox="1"/>
          <p:nvPr/>
        </p:nvSpPr>
        <p:spPr>
          <a:xfrm>
            <a:off x="945370" y="1979826"/>
            <a:ext cx="2947916" cy="1200329"/>
          </a:xfrm>
          <a:prstGeom prst="rect">
            <a:avLst/>
          </a:prstGeom>
          <a:noFill/>
        </p:spPr>
        <p:txBody>
          <a:bodyPr wrap="square" rtlCol="0">
            <a:spAutoFit/>
          </a:bodyPr>
          <a:lstStyle/>
          <a:p>
            <a:r>
              <a:rPr lang="en-US" dirty="0" smtClean="0">
                <a:solidFill>
                  <a:srgbClr val="FF0000"/>
                </a:solidFill>
              </a:rPr>
              <a:t>Life, Liberty, and Property are all examples of natural rights. </a:t>
            </a:r>
            <a:endParaRPr lang="en-US" dirty="0">
              <a:solidFill>
                <a:srgbClr val="FF0000"/>
              </a:solidFill>
            </a:endParaRPr>
          </a:p>
        </p:txBody>
      </p:sp>
      <p:sp>
        <p:nvSpPr>
          <p:cNvPr id="4" name="TextBox 3"/>
          <p:cNvSpPr txBox="1"/>
          <p:nvPr/>
        </p:nvSpPr>
        <p:spPr>
          <a:xfrm>
            <a:off x="4471390" y="1943562"/>
            <a:ext cx="2947916" cy="1477328"/>
          </a:xfrm>
          <a:prstGeom prst="rect">
            <a:avLst/>
          </a:prstGeom>
          <a:noFill/>
        </p:spPr>
        <p:txBody>
          <a:bodyPr wrap="square" rtlCol="0">
            <a:spAutoFit/>
          </a:bodyPr>
          <a:lstStyle/>
          <a:p>
            <a:r>
              <a:rPr lang="en-US" dirty="0" smtClean="0">
                <a:solidFill>
                  <a:srgbClr val="FF0000"/>
                </a:solidFill>
              </a:rPr>
              <a:t>In a state of nature, or anarchy, people are constantly in a warlike situation where survival is key. </a:t>
            </a:r>
            <a:endParaRPr lang="en-US" dirty="0">
              <a:solidFill>
                <a:srgbClr val="FF0000"/>
              </a:solidFill>
            </a:endParaRPr>
          </a:p>
        </p:txBody>
      </p:sp>
      <p:sp>
        <p:nvSpPr>
          <p:cNvPr id="6" name="TextBox 5"/>
          <p:cNvSpPr txBox="1"/>
          <p:nvPr/>
        </p:nvSpPr>
        <p:spPr>
          <a:xfrm>
            <a:off x="8073525" y="1979826"/>
            <a:ext cx="2947916" cy="2031325"/>
          </a:xfrm>
          <a:prstGeom prst="rect">
            <a:avLst/>
          </a:prstGeom>
          <a:noFill/>
        </p:spPr>
        <p:txBody>
          <a:bodyPr wrap="square" rtlCol="0">
            <a:spAutoFit/>
          </a:bodyPr>
          <a:lstStyle/>
          <a:p>
            <a:r>
              <a:rPr lang="en-US" dirty="0" smtClean="0">
                <a:solidFill>
                  <a:srgbClr val="FF0000"/>
                </a:solidFill>
              </a:rPr>
              <a:t>The social contract happens when people agree to give up some freedoms in order to have protection offered by laws and a government. </a:t>
            </a:r>
            <a:endParaRPr lang="en-US" dirty="0">
              <a:solidFill>
                <a:srgbClr val="FF0000"/>
              </a:solidFill>
            </a:endParaRPr>
          </a:p>
        </p:txBody>
      </p:sp>
    </p:spTree>
    <p:extLst>
      <p:ext uri="{BB962C8B-B14F-4D97-AF65-F5344CB8AC3E}">
        <p14:creationId xmlns:p14="http://schemas.microsoft.com/office/powerpoint/2010/main" val="96305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b="1" dirty="0" smtClean="0">
                <a:effectLst>
                  <a:outerShdw blurRad="38100" dist="38100" dir="2700000" algn="tl">
                    <a:srgbClr val="000000">
                      <a:alpha val="43137"/>
                    </a:srgbClr>
                  </a:outerShdw>
                </a:effectLst>
              </a:rPr>
              <a:t>What was the Enlightenment?</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normAutofit/>
          </a:bodyPr>
          <a:lstStyle/>
          <a:p>
            <a:r>
              <a:rPr lang="en-US" sz="2800" dirty="0"/>
              <a:t>The Enlightenment was a period of time when people developed new ideas about human existence, including peoples’ basic rights and the level of control they should have over their government and their futures</a:t>
            </a:r>
            <a:r>
              <a:rPr lang="en-US" sz="2800" dirty="0" smtClean="0"/>
              <a:t>.</a:t>
            </a:r>
          </a:p>
          <a:p>
            <a:r>
              <a:rPr lang="en-US" sz="2800" dirty="0" smtClean="0"/>
              <a:t>Before this time, most countries were ruled under an absolute monarchy who had complete control over the government and citizens’ lives. It was pretty revolutionary (new) for people to demand rights and protection from their government. </a:t>
            </a:r>
            <a:endParaRPr lang="en-US" sz="2800" dirty="0"/>
          </a:p>
        </p:txBody>
      </p:sp>
    </p:spTree>
    <p:extLst>
      <p:ext uri="{BB962C8B-B14F-4D97-AF65-F5344CB8AC3E}">
        <p14:creationId xmlns:p14="http://schemas.microsoft.com/office/powerpoint/2010/main" val="1567718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417" y="818867"/>
            <a:ext cx="5032613" cy="718128"/>
          </a:xfrm>
        </p:spPr>
        <p:style>
          <a:lnRef idx="0">
            <a:schemeClr val="accent1"/>
          </a:lnRef>
          <a:fillRef idx="3">
            <a:schemeClr val="accent1"/>
          </a:fillRef>
          <a:effectRef idx="3">
            <a:schemeClr val="accent1"/>
          </a:effectRef>
          <a:fontRef idx="minor">
            <a:schemeClr val="lt1"/>
          </a:fontRef>
        </p:style>
        <p:txBody>
          <a:bodyPr>
            <a:noAutofit/>
          </a:bodyPr>
          <a:lstStyle/>
          <a:p>
            <a:r>
              <a:rPr lang="en-US" sz="4000" b="1" dirty="0" smtClean="0">
                <a:effectLst>
                  <a:outerShdw blurRad="38100" dist="38100" dir="2700000" algn="tl">
                    <a:srgbClr val="000000">
                      <a:alpha val="43137"/>
                    </a:srgbClr>
                  </a:outerShdw>
                </a:effectLst>
              </a:rPr>
              <a:t>Social contract</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718412" y="276433"/>
            <a:ext cx="6510618" cy="5471925"/>
          </a:xfrm>
        </p:spPr>
        <p:txBody>
          <a:bodyPr>
            <a:normAutofit/>
          </a:bodyPr>
          <a:lstStyle/>
          <a:p>
            <a:r>
              <a:rPr lang="en-US" sz="2800" dirty="0"/>
              <a:t>A</a:t>
            </a:r>
            <a:r>
              <a:rPr lang="en-US" sz="2800" dirty="0" smtClean="0"/>
              <a:t>n </a:t>
            </a:r>
            <a:r>
              <a:rPr lang="en-US" sz="2800" dirty="0"/>
              <a:t>agreement between people and their government where citizens agree to give up some freedoms </a:t>
            </a:r>
            <a:r>
              <a:rPr lang="en-US" sz="2800" dirty="0" smtClean="0"/>
              <a:t>and in return, </a:t>
            </a:r>
            <a:r>
              <a:rPr lang="en-US" sz="2800" dirty="0"/>
              <a:t>the government will protect </a:t>
            </a:r>
            <a:r>
              <a:rPr lang="en-US" sz="2800" dirty="0" smtClean="0"/>
              <a:t>them.</a:t>
            </a:r>
            <a:endParaRPr lang="en-US" sz="2800" dirty="0"/>
          </a:p>
        </p:txBody>
      </p:sp>
      <p:sp>
        <p:nvSpPr>
          <p:cNvPr id="4" name="Text Placeholder 3"/>
          <p:cNvSpPr>
            <a:spLocks noGrp="1"/>
          </p:cNvSpPr>
          <p:nvPr>
            <p:ph type="body" sz="half" idx="2"/>
          </p:nvPr>
        </p:nvSpPr>
        <p:spPr>
          <a:xfrm>
            <a:off x="303197" y="2123108"/>
            <a:ext cx="5229306" cy="1574695"/>
          </a:xfrm>
        </p:spPr>
        <p:style>
          <a:lnRef idx="3">
            <a:schemeClr val="lt1"/>
          </a:lnRef>
          <a:fillRef idx="1">
            <a:schemeClr val="accent6"/>
          </a:fillRef>
          <a:effectRef idx="1">
            <a:schemeClr val="accent6"/>
          </a:effectRef>
          <a:fontRef idx="minor">
            <a:schemeClr val="lt1"/>
          </a:fontRef>
        </p:style>
        <p:txBody>
          <a:bodyPr>
            <a:noAutofit/>
          </a:bodyPr>
          <a:lstStyle/>
          <a:p>
            <a:r>
              <a:rPr lang="en-US" sz="2800" dirty="0" smtClean="0"/>
              <a:t>This idea was shared by Thomas Hobbes, Rousseau, John Locke, and Montesquieu.</a:t>
            </a:r>
            <a:endParaRPr lang="en-US" sz="2800" dirty="0"/>
          </a:p>
        </p:txBody>
      </p:sp>
      <p:pic>
        <p:nvPicPr>
          <p:cNvPr id="5" name="Picture 4"/>
          <p:cNvPicPr>
            <a:picLocks noChangeAspect="1"/>
          </p:cNvPicPr>
          <p:nvPr/>
        </p:nvPicPr>
        <p:blipFill>
          <a:blip r:embed="rId2"/>
          <a:stretch>
            <a:fillRect/>
          </a:stretch>
        </p:blipFill>
        <p:spPr>
          <a:xfrm>
            <a:off x="4872013" y="4551926"/>
            <a:ext cx="1605416" cy="2138737"/>
          </a:xfrm>
          <a:prstGeom prst="rect">
            <a:avLst/>
          </a:prstGeom>
        </p:spPr>
      </p:pic>
      <p:pic>
        <p:nvPicPr>
          <p:cNvPr id="6" name="Picture 5"/>
          <p:cNvPicPr>
            <a:picLocks noChangeAspect="1"/>
          </p:cNvPicPr>
          <p:nvPr/>
        </p:nvPicPr>
        <p:blipFill>
          <a:blip r:embed="rId3"/>
          <a:stretch>
            <a:fillRect/>
          </a:stretch>
        </p:blipFill>
        <p:spPr>
          <a:xfrm>
            <a:off x="2512062" y="4190328"/>
            <a:ext cx="2057400" cy="2502198"/>
          </a:xfrm>
          <a:prstGeom prst="rect">
            <a:avLst/>
          </a:prstGeom>
        </p:spPr>
      </p:pic>
      <p:pic>
        <p:nvPicPr>
          <p:cNvPr id="7" name="Picture 6"/>
          <p:cNvPicPr>
            <a:picLocks noChangeAspect="1"/>
          </p:cNvPicPr>
          <p:nvPr/>
        </p:nvPicPr>
        <p:blipFill>
          <a:blip r:embed="rId4"/>
          <a:stretch>
            <a:fillRect/>
          </a:stretch>
        </p:blipFill>
        <p:spPr>
          <a:xfrm>
            <a:off x="6818986" y="4700350"/>
            <a:ext cx="1813177" cy="1990313"/>
          </a:xfrm>
          <a:prstGeom prst="rect">
            <a:avLst/>
          </a:prstGeom>
        </p:spPr>
      </p:pic>
      <p:pic>
        <p:nvPicPr>
          <p:cNvPr id="8" name="Picture 7"/>
          <p:cNvPicPr>
            <a:picLocks noChangeAspect="1"/>
          </p:cNvPicPr>
          <p:nvPr/>
        </p:nvPicPr>
        <p:blipFill>
          <a:blip r:embed="rId5"/>
          <a:stretch>
            <a:fillRect/>
          </a:stretch>
        </p:blipFill>
        <p:spPr>
          <a:xfrm>
            <a:off x="172067" y="3978463"/>
            <a:ext cx="2030759" cy="2714063"/>
          </a:xfrm>
          <a:prstGeom prst="rect">
            <a:avLst/>
          </a:prstGeom>
        </p:spPr>
      </p:pic>
      <p:pic>
        <p:nvPicPr>
          <p:cNvPr id="9" name="Picture 8"/>
          <p:cNvPicPr>
            <a:picLocks noChangeAspect="1"/>
          </p:cNvPicPr>
          <p:nvPr/>
        </p:nvPicPr>
        <p:blipFill>
          <a:blip r:embed="rId6"/>
          <a:stretch>
            <a:fillRect/>
          </a:stretch>
        </p:blipFill>
        <p:spPr>
          <a:xfrm>
            <a:off x="8973721" y="3978463"/>
            <a:ext cx="2610975" cy="2605500"/>
          </a:xfrm>
          <a:prstGeom prst="rect">
            <a:avLst/>
          </a:prstGeom>
        </p:spPr>
      </p:pic>
      <p:pic>
        <p:nvPicPr>
          <p:cNvPr id="11" name="Picture 10"/>
          <p:cNvPicPr>
            <a:picLocks noChangeAspect="1"/>
          </p:cNvPicPr>
          <p:nvPr/>
        </p:nvPicPr>
        <p:blipFill rotWithShape="1">
          <a:blip r:embed="rId7"/>
          <a:srcRect l="8917" t="65499" r="67797" b="7930"/>
          <a:stretch/>
        </p:blipFill>
        <p:spPr>
          <a:xfrm>
            <a:off x="1227710" y="140329"/>
            <a:ext cx="3029803" cy="1842449"/>
          </a:xfrm>
          <a:prstGeom prst="rect">
            <a:avLst/>
          </a:prstGeom>
        </p:spPr>
      </p:pic>
    </p:spTree>
    <p:extLst>
      <p:ext uri="{BB962C8B-B14F-4D97-AF65-F5344CB8AC3E}">
        <p14:creationId xmlns:p14="http://schemas.microsoft.com/office/powerpoint/2010/main" val="3260911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the Text</a:t>
            </a:r>
            <a:endParaRPr lang="en-US" dirty="0"/>
          </a:p>
        </p:txBody>
      </p:sp>
      <p:sp>
        <p:nvSpPr>
          <p:cNvPr id="3" name="Content Placeholder 2"/>
          <p:cNvSpPr>
            <a:spLocks noGrp="1"/>
          </p:cNvSpPr>
          <p:nvPr>
            <p:ph idx="1"/>
          </p:nvPr>
        </p:nvSpPr>
        <p:spPr/>
        <p:txBody>
          <a:bodyPr/>
          <a:lstStyle/>
          <a:p>
            <a:r>
              <a:rPr lang="en-US" dirty="0" smtClean="0"/>
              <a:t>Circle= Important People</a:t>
            </a:r>
          </a:p>
          <a:p>
            <a:r>
              <a:rPr lang="en-US" dirty="0" smtClean="0"/>
              <a:t>Box= Important Ideas</a:t>
            </a:r>
          </a:p>
          <a:p>
            <a:r>
              <a:rPr lang="en-US" dirty="0" smtClean="0"/>
              <a:t>Underline= Anything that explains those important ideas</a:t>
            </a:r>
          </a:p>
        </p:txBody>
      </p:sp>
      <p:sp>
        <p:nvSpPr>
          <p:cNvPr id="4" name="Oval 3"/>
          <p:cNvSpPr/>
          <p:nvPr/>
        </p:nvSpPr>
        <p:spPr>
          <a:xfrm>
            <a:off x="867508" y="2180491"/>
            <a:ext cx="914400" cy="4220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84737" y="2702169"/>
            <a:ext cx="597877" cy="31652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984737" y="3352800"/>
            <a:ext cx="1395048" cy="2344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424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4824" y="764373"/>
            <a:ext cx="4641376" cy="1293028"/>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4800" b="1" dirty="0" smtClean="0">
                <a:effectLst>
                  <a:outerShdw blurRad="38100" dist="38100" dir="2700000" algn="tl">
                    <a:srgbClr val="000000">
                      <a:alpha val="43137"/>
                    </a:srgbClr>
                  </a:outerShdw>
                </a:effectLst>
              </a:rPr>
              <a:t>John Locke’s Beliefs</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85800" y="2194559"/>
            <a:ext cx="5334000" cy="3666979"/>
          </a:xfrm>
          <a:ln w="28575">
            <a:solidFill>
              <a:schemeClr val="accent1">
                <a:lumMod val="60000"/>
                <a:lumOff val="40000"/>
              </a:schemeClr>
            </a:solidFill>
            <a:prstDash val="sysDot"/>
          </a:ln>
        </p:spPr>
        <p:txBody>
          <a:bodyPr>
            <a:noAutofit/>
          </a:bodyPr>
          <a:lstStyle/>
          <a:p>
            <a:r>
              <a:rPr lang="en-US" sz="2400" b="1" dirty="0" smtClean="0"/>
              <a:t>Natural Rights</a:t>
            </a:r>
            <a:r>
              <a:rPr lang="en-US" sz="2400" b="1" dirty="0"/>
              <a:t>: </a:t>
            </a:r>
            <a:r>
              <a:rPr lang="en-US" sz="2400" dirty="0"/>
              <a:t>basic freedoms you are born with and shouldn’t be taken away</a:t>
            </a:r>
          </a:p>
          <a:p>
            <a:r>
              <a:rPr lang="en-US" sz="2400" b="1" dirty="0"/>
              <a:t>S</a:t>
            </a:r>
            <a:r>
              <a:rPr lang="en-US" sz="2400" b="1" dirty="0" smtClean="0"/>
              <a:t>ynonyms: </a:t>
            </a:r>
            <a:r>
              <a:rPr lang="en-US" sz="2400" dirty="0"/>
              <a:t>human rights, basic rights, civil liberties, civil rights, freedoms, individual </a:t>
            </a:r>
            <a:r>
              <a:rPr lang="en-US" sz="2400" dirty="0" smtClean="0"/>
              <a:t>liberties, equal rights</a:t>
            </a:r>
            <a:endParaRPr lang="en-US" sz="2400" dirty="0"/>
          </a:p>
          <a:p>
            <a:pPr lvl="1"/>
            <a:r>
              <a:rPr lang="en-US" sz="2400" b="1" dirty="0" smtClean="0"/>
              <a:t>Example</a:t>
            </a:r>
            <a:r>
              <a:rPr lang="en-US" sz="2400" b="1" dirty="0"/>
              <a:t>: </a:t>
            </a:r>
            <a:r>
              <a:rPr lang="en-US" sz="2400" dirty="0"/>
              <a:t>1st amendment </a:t>
            </a:r>
            <a:r>
              <a:rPr lang="en-US" sz="2400" dirty="0" smtClean="0"/>
              <a:t>rights -freedom </a:t>
            </a:r>
            <a:r>
              <a:rPr lang="en-US" sz="2400" dirty="0"/>
              <a:t>of speech, </a:t>
            </a:r>
            <a:r>
              <a:rPr lang="en-US" sz="2400" dirty="0" smtClean="0"/>
              <a:t>religion</a:t>
            </a:r>
            <a:endParaRPr lang="en-US" sz="2400" dirty="0"/>
          </a:p>
          <a:p>
            <a:endParaRPr lang="en-US" sz="2400" dirty="0"/>
          </a:p>
          <a:p>
            <a:endParaRPr lang="en-US" sz="2400" dirty="0"/>
          </a:p>
        </p:txBody>
      </p:sp>
      <p:sp>
        <p:nvSpPr>
          <p:cNvPr id="5" name="Content Placeholder 4"/>
          <p:cNvSpPr>
            <a:spLocks noGrp="1"/>
          </p:cNvSpPr>
          <p:nvPr>
            <p:ph sz="half" idx="2"/>
          </p:nvPr>
        </p:nvSpPr>
        <p:spPr>
          <a:xfrm>
            <a:off x="6172200" y="2194559"/>
            <a:ext cx="5334000" cy="2254611"/>
          </a:xfrm>
          <a:ln w="28575">
            <a:solidFill>
              <a:schemeClr val="accent6"/>
            </a:solidFill>
            <a:prstDash val="sysDash"/>
          </a:ln>
        </p:spPr>
        <p:txBody>
          <a:bodyPr>
            <a:normAutofit fontScale="92500" lnSpcReduction="10000"/>
          </a:bodyPr>
          <a:lstStyle/>
          <a:p>
            <a:r>
              <a:rPr lang="en-US" sz="2400" b="1" dirty="0" smtClean="0"/>
              <a:t>Consent </a:t>
            </a:r>
            <a:r>
              <a:rPr lang="en-US" sz="2400" b="1" dirty="0"/>
              <a:t>of the </a:t>
            </a:r>
            <a:r>
              <a:rPr lang="en-US" sz="2400" b="1" dirty="0" smtClean="0"/>
              <a:t>Governed</a:t>
            </a:r>
            <a:r>
              <a:rPr lang="en-US" sz="2400" b="1" dirty="0"/>
              <a:t>: </a:t>
            </a:r>
            <a:r>
              <a:rPr lang="en-US" sz="2400" dirty="0"/>
              <a:t>people show approval or disapproval of their </a:t>
            </a:r>
            <a:r>
              <a:rPr lang="en-US" sz="2400" dirty="0" smtClean="0"/>
              <a:t>government</a:t>
            </a:r>
          </a:p>
          <a:p>
            <a:r>
              <a:rPr lang="en-US" sz="2400" dirty="0" smtClean="0"/>
              <a:t>If the government doesn’t do its job, we can change or get rid of it. </a:t>
            </a:r>
            <a:endParaRPr lang="en-US" sz="2400" dirty="0"/>
          </a:p>
          <a:p>
            <a:pPr lvl="1"/>
            <a:r>
              <a:rPr lang="en-US" sz="2400" b="1" dirty="0" smtClean="0"/>
              <a:t>Example</a:t>
            </a:r>
            <a:r>
              <a:rPr lang="en-US" sz="2400" b="1" dirty="0"/>
              <a:t>: </a:t>
            </a:r>
            <a:r>
              <a:rPr lang="en-US" sz="2400" dirty="0"/>
              <a:t>voting, </a:t>
            </a:r>
            <a:r>
              <a:rPr lang="en-US" sz="2400" dirty="0" smtClean="0"/>
              <a:t>petitioning </a:t>
            </a:r>
            <a:r>
              <a:rPr lang="en-US" sz="2400" dirty="0"/>
              <a:t>the government or peaceful protest</a:t>
            </a:r>
          </a:p>
          <a:p>
            <a:endParaRPr lang="en-US" sz="2400" dirty="0"/>
          </a:p>
        </p:txBody>
      </p:sp>
      <p:pic>
        <p:nvPicPr>
          <p:cNvPr id="6" name="Picture 5"/>
          <p:cNvPicPr>
            <a:picLocks noChangeAspect="1"/>
          </p:cNvPicPr>
          <p:nvPr/>
        </p:nvPicPr>
        <p:blipFill>
          <a:blip r:embed="rId2"/>
          <a:stretch>
            <a:fillRect/>
          </a:stretch>
        </p:blipFill>
        <p:spPr>
          <a:xfrm>
            <a:off x="6723797" y="4729163"/>
            <a:ext cx="3971072" cy="1985536"/>
          </a:xfrm>
          <a:prstGeom prst="rect">
            <a:avLst/>
          </a:prstGeom>
        </p:spPr>
      </p:pic>
      <p:pic>
        <p:nvPicPr>
          <p:cNvPr id="4" name="Picture 3"/>
          <p:cNvPicPr>
            <a:picLocks noChangeAspect="1"/>
          </p:cNvPicPr>
          <p:nvPr/>
        </p:nvPicPr>
        <p:blipFill rotWithShape="1">
          <a:blip r:embed="rId3"/>
          <a:srcRect l="58111" t="31057" r="26364" b="36861"/>
          <a:stretch/>
        </p:blipFill>
        <p:spPr>
          <a:xfrm>
            <a:off x="2661314" y="135797"/>
            <a:ext cx="1744770" cy="1921604"/>
          </a:xfrm>
          <a:prstGeom prst="rect">
            <a:avLst/>
          </a:prstGeom>
        </p:spPr>
      </p:pic>
    </p:spTree>
    <p:extLst>
      <p:ext uri="{BB962C8B-B14F-4D97-AF65-F5344CB8AC3E}">
        <p14:creationId xmlns:p14="http://schemas.microsoft.com/office/powerpoint/2010/main" val="121161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circle(in)">
                                      <p:cBhvr>
                                        <p:cTn id="32" dur="20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circle(in)">
                                      <p:cBhvr>
                                        <p:cTn id="37" dur="20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circle(in)">
                                      <p:cBhvr>
                                        <p:cTn id="42" dur="2000"/>
                                        <p:tgtEl>
                                          <p:spTgt spid="5">
                                            <p:txEl>
                                              <p:pRg st="1" end="1"/>
                                            </p:txEl>
                                          </p:spTgt>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circle(in)">
                                      <p:cBhvr>
                                        <p:cTn id="4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sz="5400" b="1" dirty="0" smtClean="0">
                <a:effectLst>
                  <a:outerShdw blurRad="38100" dist="38100" dir="2700000" algn="tl">
                    <a:srgbClr val="000000">
                      <a:alpha val="43137"/>
                    </a:srgbClr>
                  </a:outerShdw>
                </a:effectLst>
              </a:rPr>
              <a:t>Montesquieu’s Beliefs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85800" y="2194560"/>
            <a:ext cx="5334000" cy="2227316"/>
          </a:xfrm>
          <a:ln>
            <a:solidFill>
              <a:schemeClr val="accent4">
                <a:lumMod val="60000"/>
                <a:lumOff val="40000"/>
              </a:schemeClr>
            </a:solidFill>
          </a:ln>
        </p:spPr>
        <p:txBody>
          <a:bodyPr>
            <a:normAutofit/>
          </a:bodyPr>
          <a:lstStyle/>
          <a:p>
            <a:r>
              <a:rPr lang="en-US" sz="2400" b="1" dirty="0" smtClean="0">
                <a:solidFill>
                  <a:schemeClr val="accent1"/>
                </a:solidFill>
              </a:rPr>
              <a:t>Separation </a:t>
            </a:r>
            <a:r>
              <a:rPr lang="en-US" sz="2400" b="1" dirty="0">
                <a:solidFill>
                  <a:schemeClr val="accent1"/>
                </a:solidFill>
              </a:rPr>
              <a:t>of </a:t>
            </a:r>
            <a:r>
              <a:rPr lang="en-US" sz="2400" b="1" dirty="0" smtClean="0">
                <a:solidFill>
                  <a:schemeClr val="accent1"/>
                </a:solidFill>
              </a:rPr>
              <a:t>Powers</a:t>
            </a:r>
            <a:r>
              <a:rPr lang="en-US" sz="2400" b="1" dirty="0">
                <a:solidFill>
                  <a:schemeClr val="accent1"/>
                </a:solidFill>
              </a:rPr>
              <a:t>: </a:t>
            </a:r>
            <a:r>
              <a:rPr lang="en-US" sz="2400" dirty="0"/>
              <a:t>government power divided by three branches</a:t>
            </a:r>
          </a:p>
          <a:p>
            <a:pPr lvl="1"/>
            <a:r>
              <a:rPr lang="en-US" sz="2400" b="1" dirty="0" smtClean="0">
                <a:solidFill>
                  <a:schemeClr val="accent1"/>
                </a:solidFill>
              </a:rPr>
              <a:t>Example</a:t>
            </a:r>
            <a:r>
              <a:rPr lang="en-US" sz="2400" b="1" dirty="0">
                <a:solidFill>
                  <a:schemeClr val="accent1"/>
                </a:solidFill>
              </a:rPr>
              <a:t>: </a:t>
            </a:r>
            <a:r>
              <a:rPr lang="en-US" sz="2400" dirty="0" smtClean="0"/>
              <a:t>legislative</a:t>
            </a:r>
            <a:r>
              <a:rPr lang="en-US" sz="2400" dirty="0"/>
              <a:t>, </a:t>
            </a:r>
            <a:r>
              <a:rPr lang="en-US" sz="2400" dirty="0" smtClean="0"/>
              <a:t>executive, </a:t>
            </a:r>
            <a:r>
              <a:rPr lang="en-US" sz="2400" dirty="0"/>
              <a:t>and judicial</a:t>
            </a:r>
          </a:p>
          <a:p>
            <a:endParaRPr lang="en-US" sz="2400" dirty="0"/>
          </a:p>
          <a:p>
            <a:endParaRPr lang="en-US" sz="2400" dirty="0"/>
          </a:p>
        </p:txBody>
      </p:sp>
      <p:sp>
        <p:nvSpPr>
          <p:cNvPr id="5" name="Content Placeholder 4"/>
          <p:cNvSpPr>
            <a:spLocks noGrp="1"/>
          </p:cNvSpPr>
          <p:nvPr>
            <p:ph sz="half" idx="2"/>
          </p:nvPr>
        </p:nvSpPr>
        <p:spPr>
          <a:xfrm>
            <a:off x="6172200" y="2194559"/>
            <a:ext cx="5334000" cy="2227317"/>
          </a:xfrm>
          <a:ln>
            <a:solidFill>
              <a:schemeClr val="accent1">
                <a:lumMod val="60000"/>
                <a:lumOff val="40000"/>
              </a:schemeClr>
            </a:solidFill>
          </a:ln>
        </p:spPr>
        <p:txBody>
          <a:bodyPr>
            <a:normAutofit/>
          </a:bodyPr>
          <a:lstStyle/>
          <a:p>
            <a:r>
              <a:rPr lang="en-US" sz="2400" b="1" dirty="0" smtClean="0">
                <a:solidFill>
                  <a:schemeClr val="accent1"/>
                </a:solidFill>
              </a:rPr>
              <a:t>Checks </a:t>
            </a:r>
            <a:r>
              <a:rPr lang="en-US" sz="2400" b="1" dirty="0">
                <a:solidFill>
                  <a:schemeClr val="accent1"/>
                </a:solidFill>
              </a:rPr>
              <a:t>&amp; </a:t>
            </a:r>
            <a:r>
              <a:rPr lang="en-US" sz="2400" b="1" dirty="0" smtClean="0">
                <a:solidFill>
                  <a:schemeClr val="accent1"/>
                </a:solidFill>
              </a:rPr>
              <a:t>Balances</a:t>
            </a:r>
            <a:r>
              <a:rPr lang="en-US" sz="2400" b="1" dirty="0">
                <a:solidFill>
                  <a:schemeClr val="accent1"/>
                </a:solidFill>
              </a:rPr>
              <a:t>:  </a:t>
            </a:r>
            <a:r>
              <a:rPr lang="en-US" sz="2400" dirty="0"/>
              <a:t>how the branches limit each other’s power  </a:t>
            </a:r>
          </a:p>
          <a:p>
            <a:pPr lvl="1"/>
            <a:r>
              <a:rPr lang="en-US" sz="2400" b="1" dirty="0">
                <a:solidFill>
                  <a:schemeClr val="accent1"/>
                </a:solidFill>
              </a:rPr>
              <a:t>Example: </a:t>
            </a:r>
            <a:r>
              <a:rPr lang="en-US" sz="2400" dirty="0"/>
              <a:t>president vetoing a bill</a:t>
            </a:r>
          </a:p>
          <a:p>
            <a:endParaRPr lang="en-US" sz="2400" dirty="0"/>
          </a:p>
        </p:txBody>
      </p:sp>
      <p:pic>
        <p:nvPicPr>
          <p:cNvPr id="6" name="Picture 5"/>
          <p:cNvPicPr>
            <a:picLocks noChangeAspect="1"/>
          </p:cNvPicPr>
          <p:nvPr/>
        </p:nvPicPr>
        <p:blipFill>
          <a:blip r:embed="rId2"/>
          <a:stretch>
            <a:fillRect/>
          </a:stretch>
        </p:blipFill>
        <p:spPr>
          <a:xfrm>
            <a:off x="1381124" y="3930555"/>
            <a:ext cx="3409991" cy="2927445"/>
          </a:xfrm>
          <a:prstGeom prst="rect">
            <a:avLst/>
          </a:prstGeom>
        </p:spPr>
      </p:pic>
      <p:pic>
        <p:nvPicPr>
          <p:cNvPr id="7" name="Picture 6"/>
          <p:cNvPicPr>
            <a:picLocks noChangeAspect="1"/>
          </p:cNvPicPr>
          <p:nvPr/>
        </p:nvPicPr>
        <p:blipFill>
          <a:blip r:embed="rId3"/>
          <a:stretch>
            <a:fillRect/>
          </a:stretch>
        </p:blipFill>
        <p:spPr>
          <a:xfrm>
            <a:off x="7688722" y="3789616"/>
            <a:ext cx="3297725" cy="2826099"/>
          </a:xfrm>
          <a:prstGeom prst="rect">
            <a:avLst/>
          </a:prstGeom>
        </p:spPr>
      </p:pic>
    </p:spTree>
    <p:extLst>
      <p:ext uri="{BB962C8B-B14F-4D97-AF65-F5344CB8AC3E}">
        <p14:creationId xmlns:p14="http://schemas.microsoft.com/office/powerpoint/2010/main" val="1111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bg/>
                                          </p:spTgt>
                                        </p:tgtEl>
                                        <p:attrNameLst>
                                          <p:attrName>style.visibility</p:attrName>
                                        </p:attrNameLst>
                                      </p:cBhvr>
                                      <p:to>
                                        <p:strVal val="visible"/>
                                      </p:to>
                                    </p:set>
                                    <p:animEffect transition="in" filter="circle(in)">
                                      <p:cBhvr>
                                        <p:cTn id="26" dur="2000"/>
                                        <p:tgtEl>
                                          <p:spTgt spid="5">
                                            <p:bg/>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circle(in)">
                                      <p:cBhvr>
                                        <p:cTn id="31" dur="2000"/>
                                        <p:tgtEl>
                                          <p:spTgt spid="5">
                                            <p:txEl>
                                              <p:pRg st="0" end="0"/>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circle(in)">
                                      <p:cBhvr>
                                        <p:cTn id="34" dur="2000"/>
                                        <p:tgtEl>
                                          <p:spTgt spid="5">
                                            <p:txEl>
                                              <p:pRg st="1" end="1"/>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0" y="764373"/>
            <a:ext cx="8094260" cy="1293028"/>
          </a:xfrm>
        </p:spPr>
        <p:style>
          <a:lnRef idx="0">
            <a:schemeClr val="accent5"/>
          </a:lnRef>
          <a:fillRef idx="3">
            <a:schemeClr val="accent5"/>
          </a:fillRef>
          <a:effectRef idx="3">
            <a:schemeClr val="accent5"/>
          </a:effectRef>
          <a:fontRef idx="minor">
            <a:schemeClr val="lt1"/>
          </a:fontRef>
        </p:style>
        <p:txBody>
          <a:bodyPr>
            <a:noAutofit/>
          </a:bodyPr>
          <a:lstStyle/>
          <a:p>
            <a:r>
              <a:rPr lang="en-US" b="1" dirty="0" smtClean="0">
                <a:effectLst>
                  <a:outerShdw blurRad="38100" dist="38100" dir="2700000" algn="tl">
                    <a:srgbClr val="000000">
                      <a:alpha val="43137"/>
                    </a:srgbClr>
                  </a:outerShdw>
                </a:effectLst>
              </a:rPr>
              <a:t>Which important documents did each thinker influence?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85800" y="2194560"/>
            <a:ext cx="5334000" cy="1503984"/>
          </a:xfrm>
          <a:ln w="38100">
            <a:solidFill>
              <a:schemeClr val="accent2"/>
            </a:solidFill>
            <a:prstDash val="lgDash"/>
          </a:ln>
        </p:spPr>
        <p:txBody>
          <a:bodyPr>
            <a:normAutofit/>
          </a:bodyPr>
          <a:lstStyle/>
          <a:p>
            <a:r>
              <a:rPr lang="en-US" sz="2800" b="1" dirty="0" smtClean="0">
                <a:solidFill>
                  <a:schemeClr val="accent1"/>
                </a:solidFill>
              </a:rPr>
              <a:t>Locke:</a:t>
            </a:r>
          </a:p>
          <a:p>
            <a:pPr lvl="1"/>
            <a:r>
              <a:rPr lang="en-US" sz="2800" dirty="0" smtClean="0"/>
              <a:t>Declaration of Independence</a:t>
            </a:r>
          </a:p>
        </p:txBody>
      </p:sp>
      <p:sp>
        <p:nvSpPr>
          <p:cNvPr id="4" name="Content Placeholder 3"/>
          <p:cNvSpPr>
            <a:spLocks noGrp="1"/>
          </p:cNvSpPr>
          <p:nvPr>
            <p:ph sz="half" idx="2"/>
          </p:nvPr>
        </p:nvSpPr>
        <p:spPr>
          <a:xfrm>
            <a:off x="6172200" y="2194559"/>
            <a:ext cx="5334000" cy="1503985"/>
          </a:xfrm>
          <a:ln w="38100">
            <a:solidFill>
              <a:schemeClr val="accent6"/>
            </a:solidFill>
            <a:prstDash val="lgDash"/>
          </a:ln>
        </p:spPr>
        <p:txBody>
          <a:bodyPr>
            <a:normAutofit/>
          </a:bodyPr>
          <a:lstStyle/>
          <a:p>
            <a:r>
              <a:rPr lang="en-US" sz="2800" b="1" dirty="0" smtClean="0">
                <a:solidFill>
                  <a:schemeClr val="accent1"/>
                </a:solidFill>
              </a:rPr>
              <a:t>Montesquieu:</a:t>
            </a:r>
            <a:endParaRPr lang="en-US" sz="2800" b="1" dirty="0">
              <a:solidFill>
                <a:schemeClr val="accent1"/>
              </a:solidFill>
            </a:endParaRPr>
          </a:p>
          <a:p>
            <a:pPr lvl="1"/>
            <a:r>
              <a:rPr lang="en-US" sz="2800" dirty="0"/>
              <a:t>U.S. Constitution </a:t>
            </a:r>
          </a:p>
          <a:p>
            <a:endParaRPr lang="en-US" sz="2800" dirty="0"/>
          </a:p>
        </p:txBody>
      </p:sp>
      <p:pic>
        <p:nvPicPr>
          <p:cNvPr id="5" name="Picture 4"/>
          <p:cNvPicPr>
            <a:picLocks noChangeAspect="1"/>
          </p:cNvPicPr>
          <p:nvPr/>
        </p:nvPicPr>
        <p:blipFill>
          <a:blip r:embed="rId2"/>
          <a:stretch>
            <a:fillRect/>
          </a:stretch>
        </p:blipFill>
        <p:spPr>
          <a:xfrm>
            <a:off x="1069075" y="3698544"/>
            <a:ext cx="4044287" cy="3033215"/>
          </a:xfrm>
          <a:prstGeom prst="rect">
            <a:avLst/>
          </a:prstGeom>
        </p:spPr>
      </p:pic>
      <p:pic>
        <p:nvPicPr>
          <p:cNvPr id="6" name="Picture 5"/>
          <p:cNvPicPr>
            <a:picLocks noChangeAspect="1"/>
          </p:cNvPicPr>
          <p:nvPr/>
        </p:nvPicPr>
        <p:blipFill>
          <a:blip r:embed="rId3"/>
          <a:stretch>
            <a:fillRect/>
          </a:stretch>
        </p:blipFill>
        <p:spPr>
          <a:xfrm>
            <a:off x="6403075" y="3698544"/>
            <a:ext cx="4459406" cy="2965505"/>
          </a:xfrm>
          <a:prstGeom prst="rect">
            <a:avLst/>
          </a:prstGeom>
        </p:spPr>
      </p:pic>
    </p:spTree>
    <p:extLst>
      <p:ext uri="{BB962C8B-B14F-4D97-AF65-F5344CB8AC3E}">
        <p14:creationId xmlns:p14="http://schemas.microsoft.com/office/powerpoint/2010/main" val="341059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down)">
                                      <p:cBhvr>
                                        <p:cTn id="22" dur="580">
                                          <p:stCondLst>
                                            <p:cond delay="0"/>
                                          </p:stCondLst>
                                        </p:cTn>
                                        <p:tgtEl>
                                          <p:spTgt spid="4">
                                            <p:bg/>
                                          </p:spTgt>
                                        </p:tgtEl>
                                      </p:cBhvr>
                                    </p:animEffect>
                                    <p:anim calcmode="lin" valueType="num">
                                      <p:cBhvr>
                                        <p:cTn id="23"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bg/>
                                          </p:spTgt>
                                        </p:tgtEl>
                                      </p:cBhvr>
                                      <p:to x="100000" y="60000"/>
                                    </p:animScale>
                                    <p:animScale>
                                      <p:cBhvr>
                                        <p:cTn id="29" dur="166" decel="50000">
                                          <p:stCondLst>
                                            <p:cond delay="676"/>
                                          </p:stCondLst>
                                        </p:cTn>
                                        <p:tgtEl>
                                          <p:spTgt spid="4">
                                            <p:bg/>
                                          </p:spTgt>
                                        </p:tgtEl>
                                      </p:cBhvr>
                                      <p:to x="100000" y="100000"/>
                                    </p:animScale>
                                    <p:animScale>
                                      <p:cBhvr>
                                        <p:cTn id="30" dur="26">
                                          <p:stCondLst>
                                            <p:cond delay="1312"/>
                                          </p:stCondLst>
                                        </p:cTn>
                                        <p:tgtEl>
                                          <p:spTgt spid="4">
                                            <p:bg/>
                                          </p:spTgt>
                                        </p:tgtEl>
                                      </p:cBhvr>
                                      <p:to x="100000" y="80000"/>
                                    </p:animScale>
                                    <p:animScale>
                                      <p:cBhvr>
                                        <p:cTn id="31" dur="166" decel="50000">
                                          <p:stCondLst>
                                            <p:cond delay="1338"/>
                                          </p:stCondLst>
                                        </p:cTn>
                                        <p:tgtEl>
                                          <p:spTgt spid="4">
                                            <p:bg/>
                                          </p:spTgt>
                                        </p:tgtEl>
                                      </p:cBhvr>
                                      <p:to x="100000" y="100000"/>
                                    </p:animScale>
                                    <p:animScale>
                                      <p:cBhvr>
                                        <p:cTn id="32" dur="26">
                                          <p:stCondLst>
                                            <p:cond delay="1642"/>
                                          </p:stCondLst>
                                        </p:cTn>
                                        <p:tgtEl>
                                          <p:spTgt spid="4">
                                            <p:bg/>
                                          </p:spTgt>
                                        </p:tgtEl>
                                      </p:cBhvr>
                                      <p:to x="100000" y="90000"/>
                                    </p:animScale>
                                    <p:animScale>
                                      <p:cBhvr>
                                        <p:cTn id="33" dur="166" decel="50000">
                                          <p:stCondLst>
                                            <p:cond delay="1668"/>
                                          </p:stCondLst>
                                        </p:cTn>
                                        <p:tgtEl>
                                          <p:spTgt spid="4">
                                            <p:bg/>
                                          </p:spTgt>
                                        </p:tgtEl>
                                      </p:cBhvr>
                                      <p:to x="100000" y="100000"/>
                                    </p:animScale>
                                    <p:animScale>
                                      <p:cBhvr>
                                        <p:cTn id="34" dur="26">
                                          <p:stCondLst>
                                            <p:cond delay="1808"/>
                                          </p:stCondLst>
                                        </p:cTn>
                                        <p:tgtEl>
                                          <p:spTgt spid="4">
                                            <p:bg/>
                                          </p:spTgt>
                                        </p:tgtEl>
                                      </p:cBhvr>
                                      <p:to x="100000" y="95000"/>
                                    </p:animScale>
                                    <p:animScale>
                                      <p:cBhvr>
                                        <p:cTn id="35" dur="166" decel="50000">
                                          <p:stCondLst>
                                            <p:cond delay="1834"/>
                                          </p:stCondLst>
                                        </p:cTn>
                                        <p:tgtEl>
                                          <p:spTgt spid="4">
                                            <p:bg/>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down)">
                                      <p:cBhvr>
                                        <p:cTn id="40" dur="580">
                                          <p:stCondLst>
                                            <p:cond delay="0"/>
                                          </p:stCondLst>
                                        </p:cTn>
                                        <p:tgtEl>
                                          <p:spTgt spid="4">
                                            <p:txEl>
                                              <p:pRg st="0" end="0"/>
                                            </p:txEl>
                                          </p:spTgt>
                                        </p:tgtEl>
                                      </p:cBhvr>
                                    </p:animEffect>
                                    <p:anim calcmode="lin" valueType="num">
                                      <p:cBhvr>
                                        <p:cTn id="41"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4">
                                            <p:txEl>
                                              <p:pRg st="0" end="0"/>
                                            </p:txEl>
                                          </p:spTgt>
                                        </p:tgtEl>
                                      </p:cBhvr>
                                      <p:to x="100000" y="60000"/>
                                    </p:animScale>
                                    <p:animScale>
                                      <p:cBhvr>
                                        <p:cTn id="47" dur="166" decel="50000">
                                          <p:stCondLst>
                                            <p:cond delay="676"/>
                                          </p:stCondLst>
                                        </p:cTn>
                                        <p:tgtEl>
                                          <p:spTgt spid="4">
                                            <p:txEl>
                                              <p:pRg st="0" end="0"/>
                                            </p:txEl>
                                          </p:spTgt>
                                        </p:tgtEl>
                                      </p:cBhvr>
                                      <p:to x="100000" y="100000"/>
                                    </p:animScale>
                                    <p:animScale>
                                      <p:cBhvr>
                                        <p:cTn id="48" dur="26">
                                          <p:stCondLst>
                                            <p:cond delay="1312"/>
                                          </p:stCondLst>
                                        </p:cTn>
                                        <p:tgtEl>
                                          <p:spTgt spid="4">
                                            <p:txEl>
                                              <p:pRg st="0" end="0"/>
                                            </p:txEl>
                                          </p:spTgt>
                                        </p:tgtEl>
                                      </p:cBhvr>
                                      <p:to x="100000" y="80000"/>
                                    </p:animScale>
                                    <p:animScale>
                                      <p:cBhvr>
                                        <p:cTn id="49" dur="166" decel="50000">
                                          <p:stCondLst>
                                            <p:cond delay="1338"/>
                                          </p:stCondLst>
                                        </p:cTn>
                                        <p:tgtEl>
                                          <p:spTgt spid="4">
                                            <p:txEl>
                                              <p:pRg st="0" end="0"/>
                                            </p:txEl>
                                          </p:spTgt>
                                        </p:tgtEl>
                                      </p:cBhvr>
                                      <p:to x="100000" y="100000"/>
                                    </p:animScale>
                                    <p:animScale>
                                      <p:cBhvr>
                                        <p:cTn id="50" dur="26">
                                          <p:stCondLst>
                                            <p:cond delay="1642"/>
                                          </p:stCondLst>
                                        </p:cTn>
                                        <p:tgtEl>
                                          <p:spTgt spid="4">
                                            <p:txEl>
                                              <p:pRg st="0" end="0"/>
                                            </p:txEl>
                                          </p:spTgt>
                                        </p:tgtEl>
                                      </p:cBhvr>
                                      <p:to x="100000" y="90000"/>
                                    </p:animScale>
                                    <p:animScale>
                                      <p:cBhvr>
                                        <p:cTn id="51" dur="166" decel="50000">
                                          <p:stCondLst>
                                            <p:cond delay="1668"/>
                                          </p:stCondLst>
                                        </p:cTn>
                                        <p:tgtEl>
                                          <p:spTgt spid="4">
                                            <p:txEl>
                                              <p:pRg st="0" end="0"/>
                                            </p:txEl>
                                          </p:spTgt>
                                        </p:tgtEl>
                                      </p:cBhvr>
                                      <p:to x="100000" y="100000"/>
                                    </p:animScale>
                                    <p:animScale>
                                      <p:cBhvr>
                                        <p:cTn id="52" dur="26">
                                          <p:stCondLst>
                                            <p:cond delay="1808"/>
                                          </p:stCondLst>
                                        </p:cTn>
                                        <p:tgtEl>
                                          <p:spTgt spid="4">
                                            <p:txEl>
                                              <p:pRg st="0" end="0"/>
                                            </p:txEl>
                                          </p:spTgt>
                                        </p:tgtEl>
                                      </p:cBhvr>
                                      <p:to x="100000" y="95000"/>
                                    </p:animScale>
                                    <p:animScale>
                                      <p:cBhvr>
                                        <p:cTn id="53" dur="166" decel="50000">
                                          <p:stCondLst>
                                            <p:cond delay="1834"/>
                                          </p:stCondLst>
                                        </p:cTn>
                                        <p:tgtEl>
                                          <p:spTgt spid="4">
                                            <p:txEl>
                                              <p:pRg st="0" end="0"/>
                                            </p:txEl>
                                          </p:spTgt>
                                        </p:tgtEl>
                                      </p:cBhvr>
                                      <p:to x="100000" y="100000"/>
                                    </p:animScale>
                                  </p:childTnLst>
                                </p:cTn>
                              </p:par>
                              <p:par>
                                <p:cTn id="54" presetID="26" presetClass="entr" presetSubtype="0" fill="hold" grpId="0" nodeType="with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wipe(down)">
                                      <p:cBhvr>
                                        <p:cTn id="56" dur="580">
                                          <p:stCondLst>
                                            <p:cond delay="0"/>
                                          </p:stCondLst>
                                        </p:cTn>
                                        <p:tgtEl>
                                          <p:spTgt spid="4">
                                            <p:txEl>
                                              <p:pRg st="1" end="1"/>
                                            </p:txEl>
                                          </p:spTgt>
                                        </p:tgtEl>
                                      </p:cBhvr>
                                    </p:animEffect>
                                    <p:anim calcmode="lin" valueType="num">
                                      <p:cBhvr>
                                        <p:cTn id="57"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4">
                                            <p:txEl>
                                              <p:pRg st="1" end="1"/>
                                            </p:txEl>
                                          </p:spTgt>
                                        </p:tgtEl>
                                      </p:cBhvr>
                                      <p:to x="100000" y="60000"/>
                                    </p:animScale>
                                    <p:animScale>
                                      <p:cBhvr>
                                        <p:cTn id="63" dur="166" decel="50000">
                                          <p:stCondLst>
                                            <p:cond delay="676"/>
                                          </p:stCondLst>
                                        </p:cTn>
                                        <p:tgtEl>
                                          <p:spTgt spid="4">
                                            <p:txEl>
                                              <p:pRg st="1" end="1"/>
                                            </p:txEl>
                                          </p:spTgt>
                                        </p:tgtEl>
                                      </p:cBhvr>
                                      <p:to x="100000" y="100000"/>
                                    </p:animScale>
                                    <p:animScale>
                                      <p:cBhvr>
                                        <p:cTn id="64" dur="26">
                                          <p:stCondLst>
                                            <p:cond delay="1312"/>
                                          </p:stCondLst>
                                        </p:cTn>
                                        <p:tgtEl>
                                          <p:spTgt spid="4">
                                            <p:txEl>
                                              <p:pRg st="1" end="1"/>
                                            </p:txEl>
                                          </p:spTgt>
                                        </p:tgtEl>
                                      </p:cBhvr>
                                      <p:to x="100000" y="80000"/>
                                    </p:animScale>
                                    <p:animScale>
                                      <p:cBhvr>
                                        <p:cTn id="65" dur="166" decel="50000">
                                          <p:stCondLst>
                                            <p:cond delay="1338"/>
                                          </p:stCondLst>
                                        </p:cTn>
                                        <p:tgtEl>
                                          <p:spTgt spid="4">
                                            <p:txEl>
                                              <p:pRg st="1" end="1"/>
                                            </p:txEl>
                                          </p:spTgt>
                                        </p:tgtEl>
                                      </p:cBhvr>
                                      <p:to x="100000" y="100000"/>
                                    </p:animScale>
                                    <p:animScale>
                                      <p:cBhvr>
                                        <p:cTn id="66" dur="26">
                                          <p:stCondLst>
                                            <p:cond delay="1642"/>
                                          </p:stCondLst>
                                        </p:cTn>
                                        <p:tgtEl>
                                          <p:spTgt spid="4">
                                            <p:txEl>
                                              <p:pRg st="1" end="1"/>
                                            </p:txEl>
                                          </p:spTgt>
                                        </p:tgtEl>
                                      </p:cBhvr>
                                      <p:to x="100000" y="90000"/>
                                    </p:animScale>
                                    <p:animScale>
                                      <p:cBhvr>
                                        <p:cTn id="67" dur="166" decel="50000">
                                          <p:stCondLst>
                                            <p:cond delay="1668"/>
                                          </p:stCondLst>
                                        </p:cTn>
                                        <p:tgtEl>
                                          <p:spTgt spid="4">
                                            <p:txEl>
                                              <p:pRg st="1" end="1"/>
                                            </p:txEl>
                                          </p:spTgt>
                                        </p:tgtEl>
                                      </p:cBhvr>
                                      <p:to x="100000" y="100000"/>
                                    </p:animScale>
                                    <p:animScale>
                                      <p:cBhvr>
                                        <p:cTn id="68" dur="26">
                                          <p:stCondLst>
                                            <p:cond delay="1808"/>
                                          </p:stCondLst>
                                        </p:cTn>
                                        <p:tgtEl>
                                          <p:spTgt spid="4">
                                            <p:txEl>
                                              <p:pRg st="1" end="1"/>
                                            </p:txEl>
                                          </p:spTgt>
                                        </p:tgtEl>
                                      </p:cBhvr>
                                      <p:to x="100000" y="95000"/>
                                    </p:animScale>
                                    <p:animScale>
                                      <p:cBhvr>
                                        <p:cTn id="69" dur="166" decel="50000">
                                          <p:stCondLst>
                                            <p:cond delay="1834"/>
                                          </p:stCondLst>
                                        </p:cTn>
                                        <p:tgtEl>
                                          <p:spTgt spid="4">
                                            <p:txEl>
                                              <p:pRg st="1" end="1"/>
                                            </p:txEl>
                                          </p:spTgt>
                                        </p:tgtEl>
                                      </p:cBhvr>
                                      <p:to x="100000" y="100000"/>
                                    </p:animScale>
                                  </p:childTnLst>
                                </p:cTn>
                              </p:par>
                              <p:par>
                                <p:cTn id="70" presetID="53" presetClass="entr" presetSubtype="16"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1910863" y="1863969"/>
            <a:ext cx="7115906" cy="2872154"/>
          </a:xfrm>
          <a:prstGeom prst="wedgeRectCallout">
            <a:avLst/>
          </a:prstGeom>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200" dirty="0">
                <a:solidFill>
                  <a:schemeClr val="tx1"/>
                </a:solidFill>
                <a:effectLst/>
                <a:latin typeface="Century Gothic"/>
                <a:ea typeface="Calibri"/>
                <a:cs typeface="Times New Roman"/>
              </a:rPr>
              <a:t>“Being all equal and independent, no one ought to harm another in his life, health, liberty, or possessions</a:t>
            </a:r>
            <a:r>
              <a:rPr lang="en-US" sz="3200" dirty="0" smtClean="0">
                <a:solidFill>
                  <a:schemeClr val="tx1"/>
                </a:solidFill>
                <a:effectLst/>
                <a:latin typeface="Century Gothic"/>
                <a:ea typeface="Calibri"/>
                <a:cs typeface="Times New Roman"/>
              </a:rPr>
              <a:t>.”</a:t>
            </a:r>
          </a:p>
          <a:p>
            <a:pPr marL="0" marR="0" algn="ctr">
              <a:lnSpc>
                <a:spcPct val="107000"/>
              </a:lnSpc>
              <a:spcBef>
                <a:spcPts val="0"/>
              </a:spcBef>
              <a:spcAft>
                <a:spcPts val="800"/>
              </a:spcAft>
            </a:pPr>
            <a:r>
              <a:rPr lang="en-US" sz="3200" dirty="0">
                <a:solidFill>
                  <a:schemeClr val="tx1"/>
                </a:solidFill>
                <a:effectLst/>
                <a:latin typeface="Century Gothic"/>
                <a:ea typeface="Calibri"/>
                <a:cs typeface="Times New Roman"/>
              </a:rPr>
              <a:t> </a:t>
            </a:r>
            <a:endParaRPr lang="en-US" sz="3600" dirty="0">
              <a:solidFill>
                <a:schemeClr val="tx1"/>
              </a:solidFill>
              <a:effectLst/>
              <a:ea typeface="Calibri"/>
              <a:cs typeface="Times New Roman"/>
            </a:endParaRPr>
          </a:p>
        </p:txBody>
      </p:sp>
      <p:cxnSp>
        <p:nvCxnSpPr>
          <p:cNvPr id="7" name="Straight Connector 6"/>
          <p:cNvCxnSpPr/>
          <p:nvPr/>
        </p:nvCxnSpPr>
        <p:spPr>
          <a:xfrm flipV="1">
            <a:off x="4067908" y="2368062"/>
            <a:ext cx="1066800" cy="23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938954" y="3493477"/>
            <a:ext cx="3247292" cy="35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132386" y="4062047"/>
            <a:ext cx="2332892" cy="3517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34708" y="4151348"/>
            <a:ext cx="1500554" cy="584775"/>
          </a:xfrm>
          <a:prstGeom prst="rect">
            <a:avLst/>
          </a:prstGeom>
          <a:noFill/>
        </p:spPr>
        <p:txBody>
          <a:bodyPr wrap="square" rtlCol="0">
            <a:spAutoFit/>
          </a:bodyPr>
          <a:lstStyle/>
          <a:p>
            <a:r>
              <a:rPr lang="en-US" sz="3200" b="1" dirty="0" smtClean="0"/>
              <a:t>Locke</a:t>
            </a:r>
            <a:endParaRPr lang="en-US" sz="3200" b="1" dirty="0"/>
          </a:p>
        </p:txBody>
      </p:sp>
    </p:spTree>
    <p:extLst>
      <p:ext uri="{BB962C8B-B14F-4D97-AF65-F5344CB8AC3E}">
        <p14:creationId xmlns:p14="http://schemas.microsoft.com/office/powerpoint/2010/main" val="58714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1582615" y="1195753"/>
            <a:ext cx="7608277" cy="3997569"/>
          </a:xfrm>
          <a:prstGeom prst="wedgeRectCallout">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600" dirty="0">
                <a:solidFill>
                  <a:srgbClr val="181818"/>
                </a:solidFill>
                <a:effectLst/>
                <a:latin typeface="Century Gothic"/>
                <a:ea typeface="Calibri"/>
                <a:cs typeface="Times New Roman"/>
              </a:rPr>
              <a:t>“For we cannot abuse power…power checks power.” </a:t>
            </a:r>
            <a:endParaRPr lang="en-US" sz="4000" dirty="0">
              <a:effectLst/>
              <a:ea typeface="Calibri"/>
              <a:cs typeface="Times New Roman"/>
            </a:endParaRPr>
          </a:p>
        </p:txBody>
      </p:sp>
      <p:sp>
        <p:nvSpPr>
          <p:cNvPr id="3" name="TextBox 2"/>
          <p:cNvSpPr txBox="1"/>
          <p:nvPr/>
        </p:nvSpPr>
        <p:spPr>
          <a:xfrm>
            <a:off x="4683368" y="4314093"/>
            <a:ext cx="3194539" cy="461665"/>
          </a:xfrm>
          <a:prstGeom prst="rect">
            <a:avLst/>
          </a:prstGeom>
          <a:noFill/>
        </p:spPr>
        <p:txBody>
          <a:bodyPr wrap="square" rtlCol="0">
            <a:spAutoFit/>
          </a:bodyPr>
          <a:lstStyle/>
          <a:p>
            <a:r>
              <a:rPr lang="en-US" sz="2400" b="1" dirty="0" smtClean="0">
                <a:solidFill>
                  <a:schemeClr val="bg1"/>
                </a:solidFill>
              </a:rPr>
              <a:t>Montesquieu</a:t>
            </a:r>
            <a:endParaRPr lang="en-US" sz="2400" b="1" dirty="0">
              <a:solidFill>
                <a:schemeClr val="bg1"/>
              </a:solidFill>
            </a:endParaRPr>
          </a:p>
        </p:txBody>
      </p:sp>
    </p:spTree>
    <p:extLst>
      <p:ext uri="{BB962C8B-B14F-4D97-AF65-F5344CB8AC3E}">
        <p14:creationId xmlns:p14="http://schemas.microsoft.com/office/powerpoint/2010/main" val="100928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1570893" y="1359877"/>
            <a:ext cx="7631722" cy="3833446"/>
          </a:xfrm>
          <a:prstGeom prst="wedgeRectCallout">
            <a:avLst/>
          </a:prstGeom>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200" dirty="0">
                <a:solidFill>
                  <a:schemeClr val="tx1"/>
                </a:solidFill>
                <a:effectLst/>
                <a:latin typeface="Century Gothic"/>
                <a:ea typeface="Calibri"/>
                <a:cs typeface="Times New Roman"/>
              </a:rPr>
              <a:t>“There is as yet no liberty if the power of judging be not separated from legislative power and the executive power</a:t>
            </a:r>
            <a:r>
              <a:rPr lang="en-US" sz="3200" dirty="0" smtClean="0">
                <a:solidFill>
                  <a:schemeClr val="tx1"/>
                </a:solidFill>
                <a:effectLst/>
                <a:latin typeface="Century Gothic"/>
                <a:ea typeface="Calibri"/>
                <a:cs typeface="Times New Roman"/>
              </a:rPr>
              <a:t>.”</a:t>
            </a:r>
            <a:endParaRPr lang="en-US" sz="3600" dirty="0">
              <a:solidFill>
                <a:schemeClr val="tx1"/>
              </a:solidFill>
              <a:effectLst/>
              <a:ea typeface="Calibri"/>
              <a:cs typeface="Times New Roman"/>
            </a:endParaRPr>
          </a:p>
        </p:txBody>
      </p:sp>
      <p:sp>
        <p:nvSpPr>
          <p:cNvPr id="3" name="TextBox 2"/>
          <p:cNvSpPr txBox="1"/>
          <p:nvPr/>
        </p:nvSpPr>
        <p:spPr>
          <a:xfrm>
            <a:off x="4829908" y="4478215"/>
            <a:ext cx="4103077" cy="584775"/>
          </a:xfrm>
          <a:prstGeom prst="rect">
            <a:avLst/>
          </a:prstGeom>
          <a:noFill/>
        </p:spPr>
        <p:txBody>
          <a:bodyPr wrap="square" rtlCol="0">
            <a:spAutoFit/>
          </a:bodyPr>
          <a:lstStyle/>
          <a:p>
            <a:r>
              <a:rPr lang="en-US" sz="3200" b="1" dirty="0" smtClean="0"/>
              <a:t>Montesquieu</a:t>
            </a:r>
            <a:endParaRPr lang="en-US" sz="3200" b="1" dirty="0"/>
          </a:p>
        </p:txBody>
      </p:sp>
    </p:spTree>
    <p:extLst>
      <p:ext uri="{BB962C8B-B14F-4D97-AF65-F5344CB8AC3E}">
        <p14:creationId xmlns:p14="http://schemas.microsoft.com/office/powerpoint/2010/main" val="44881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2332892" y="1524000"/>
            <a:ext cx="6635261" cy="3962400"/>
          </a:xfrm>
          <a:prstGeom prst="wedgeRectCallout">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dirty="0">
                <a:solidFill>
                  <a:schemeClr val="tx1"/>
                </a:solidFill>
                <a:effectLst/>
                <a:latin typeface="Century Gothic"/>
                <a:ea typeface="Calibri"/>
                <a:cs typeface="Times New Roman"/>
              </a:rPr>
              <a:t>“Men being, as has been said, by nature, all free, equal and independent, no one can be put out of this estate, and subjected to the political power of another, without his own consent.” </a:t>
            </a:r>
            <a:endParaRPr lang="en-US" sz="3200" dirty="0">
              <a:solidFill>
                <a:schemeClr val="tx1"/>
              </a:solidFill>
              <a:effectLst/>
              <a:ea typeface="Calibri"/>
              <a:cs typeface="Times New Roman"/>
            </a:endParaRPr>
          </a:p>
        </p:txBody>
      </p:sp>
      <p:sp>
        <p:nvSpPr>
          <p:cNvPr id="3" name="TextBox 2"/>
          <p:cNvSpPr txBox="1"/>
          <p:nvPr/>
        </p:nvSpPr>
        <p:spPr>
          <a:xfrm>
            <a:off x="5779476" y="4884059"/>
            <a:ext cx="2286000" cy="523220"/>
          </a:xfrm>
          <a:prstGeom prst="rect">
            <a:avLst/>
          </a:prstGeom>
          <a:noFill/>
        </p:spPr>
        <p:txBody>
          <a:bodyPr wrap="square" rtlCol="0">
            <a:spAutoFit/>
          </a:bodyPr>
          <a:lstStyle/>
          <a:p>
            <a:r>
              <a:rPr lang="en-US" sz="2800" b="1" dirty="0" smtClean="0"/>
              <a:t>Locke</a:t>
            </a:r>
            <a:endParaRPr lang="en-US" sz="2800" b="1" dirty="0"/>
          </a:p>
        </p:txBody>
      </p:sp>
    </p:spTree>
    <p:extLst>
      <p:ext uri="{BB962C8B-B14F-4D97-AF65-F5344CB8AC3E}">
        <p14:creationId xmlns:p14="http://schemas.microsoft.com/office/powerpoint/2010/main" val="56890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2063261" y="1359876"/>
            <a:ext cx="7502769" cy="4044462"/>
          </a:xfrm>
          <a:prstGeom prst="wedgeRectCallout">
            <a:avLst/>
          </a:prstGeom>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400" b="1" dirty="0">
                <a:solidFill>
                  <a:schemeClr val="tx1"/>
                </a:solidFill>
                <a:effectLst/>
                <a:latin typeface="Century Gothic"/>
                <a:ea typeface="Calibri"/>
                <a:cs typeface="Times New Roman"/>
              </a:rPr>
              <a:t>Would John Locke </a:t>
            </a:r>
            <a:r>
              <a:rPr lang="en-US" sz="2400" b="1" i="1" dirty="0">
                <a:solidFill>
                  <a:schemeClr val="tx1"/>
                </a:solidFill>
                <a:effectLst/>
                <a:latin typeface="Century Gothic"/>
                <a:ea typeface="Calibri"/>
                <a:cs typeface="Times New Roman"/>
              </a:rPr>
              <a:t>and</a:t>
            </a:r>
            <a:r>
              <a:rPr lang="en-US" sz="2400" b="1" dirty="0">
                <a:solidFill>
                  <a:schemeClr val="tx1"/>
                </a:solidFill>
                <a:effectLst/>
                <a:latin typeface="Century Gothic"/>
                <a:ea typeface="Calibri"/>
                <a:cs typeface="Times New Roman"/>
              </a:rPr>
              <a:t> Montesquieu agree or disagree with this quote:</a:t>
            </a:r>
            <a:endParaRPr lang="en-US" sz="2400" dirty="0">
              <a:solidFill>
                <a:schemeClr val="tx1"/>
              </a:solidFill>
              <a:effectLst/>
              <a:ea typeface="Calibri"/>
              <a:cs typeface="Times New Roman"/>
            </a:endParaRPr>
          </a:p>
          <a:p>
            <a:pPr marL="0" marR="0" algn="ctr">
              <a:lnSpc>
                <a:spcPct val="107000"/>
              </a:lnSpc>
              <a:spcBef>
                <a:spcPts val="0"/>
              </a:spcBef>
              <a:spcAft>
                <a:spcPts val="800"/>
              </a:spcAft>
            </a:pPr>
            <a:r>
              <a:rPr lang="en-US" sz="2000" dirty="0">
                <a:solidFill>
                  <a:schemeClr val="tx1"/>
                </a:solidFill>
                <a:effectLst/>
                <a:latin typeface="Century Gothic"/>
                <a:ea typeface="Calibri"/>
                <a:cs typeface="Times New Roman"/>
              </a:rPr>
              <a:t> “To avoid this state of war … is one great reason of men's putting themselves into society, and quitting the state of nature…”</a:t>
            </a:r>
            <a:endParaRPr lang="en-US" sz="2400" dirty="0">
              <a:solidFill>
                <a:schemeClr val="tx1"/>
              </a:solidFill>
              <a:effectLst/>
              <a:ea typeface="Calibri"/>
              <a:cs typeface="Times New Roman"/>
            </a:endParaRPr>
          </a:p>
          <a:p>
            <a:pPr marL="0" marR="0" algn="ctr">
              <a:lnSpc>
                <a:spcPct val="107000"/>
              </a:lnSpc>
              <a:spcBef>
                <a:spcPts val="0"/>
              </a:spcBef>
              <a:spcAft>
                <a:spcPts val="800"/>
              </a:spcAft>
            </a:pPr>
            <a:r>
              <a:rPr lang="en-US" sz="2400" b="1" dirty="0">
                <a:solidFill>
                  <a:schemeClr val="tx1"/>
                </a:solidFill>
                <a:effectLst/>
                <a:latin typeface="Century Gothic"/>
                <a:ea typeface="Calibri"/>
                <a:cs typeface="Times New Roman"/>
              </a:rPr>
              <a:t>Circle one:   Agree   or   Disagree</a:t>
            </a:r>
            <a:endParaRPr lang="en-US" sz="2400" dirty="0">
              <a:solidFill>
                <a:schemeClr val="tx1"/>
              </a:solidFill>
              <a:effectLst/>
              <a:ea typeface="Calibri"/>
              <a:cs typeface="Times New Roman"/>
            </a:endParaRPr>
          </a:p>
          <a:p>
            <a:pPr marL="0" marR="0" algn="ctr">
              <a:lnSpc>
                <a:spcPct val="107000"/>
              </a:lnSpc>
              <a:spcBef>
                <a:spcPts val="0"/>
              </a:spcBef>
              <a:spcAft>
                <a:spcPts val="800"/>
              </a:spcAft>
            </a:pPr>
            <a:r>
              <a:rPr lang="en-US" sz="2400" dirty="0">
                <a:solidFill>
                  <a:schemeClr val="tx1"/>
                </a:solidFill>
                <a:effectLst/>
                <a:latin typeface="Century Gothic"/>
                <a:ea typeface="Calibri"/>
                <a:cs typeface="Times New Roman"/>
              </a:rPr>
              <a:t>Which Enlightenment idea is being discussed in the quote? </a:t>
            </a:r>
            <a:endParaRPr lang="en-US" sz="2400" dirty="0">
              <a:solidFill>
                <a:schemeClr val="tx1"/>
              </a:solidFill>
              <a:effectLst/>
              <a:ea typeface="Calibri"/>
              <a:cs typeface="Times New Roman"/>
            </a:endParaRPr>
          </a:p>
        </p:txBody>
      </p:sp>
      <p:sp>
        <p:nvSpPr>
          <p:cNvPr id="3" name="Oval 2"/>
          <p:cNvSpPr/>
          <p:nvPr/>
        </p:nvSpPr>
        <p:spPr>
          <a:xfrm>
            <a:off x="5205046" y="3727938"/>
            <a:ext cx="949570" cy="41031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88877" y="4974866"/>
            <a:ext cx="2731477" cy="461665"/>
          </a:xfrm>
          <a:prstGeom prst="rect">
            <a:avLst/>
          </a:prstGeom>
          <a:noFill/>
        </p:spPr>
        <p:txBody>
          <a:bodyPr wrap="square" rtlCol="0">
            <a:spAutoFit/>
          </a:bodyPr>
          <a:lstStyle/>
          <a:p>
            <a:r>
              <a:rPr lang="en-US" sz="2400" b="1" dirty="0" smtClean="0"/>
              <a:t>Social Contact</a:t>
            </a:r>
            <a:endParaRPr lang="en-US" sz="2400" b="1" dirty="0"/>
          </a:p>
        </p:txBody>
      </p:sp>
    </p:spTree>
    <p:extLst>
      <p:ext uri="{BB962C8B-B14F-4D97-AF65-F5344CB8AC3E}">
        <p14:creationId xmlns:p14="http://schemas.microsoft.com/office/powerpoint/2010/main" val="67842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60924691"/>
              </p:ext>
            </p:extLst>
          </p:nvPr>
        </p:nvGraphicFramePr>
        <p:xfrm>
          <a:off x="3164763" y="614150"/>
          <a:ext cx="8899857" cy="5633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 y="290142"/>
            <a:ext cx="4544703"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smtClean="0">
                <a:solidFill>
                  <a:schemeClr val="accent6"/>
                </a:solidFill>
              </a:rPr>
              <a:t>Put the number of the word in the right category. </a:t>
            </a:r>
            <a:endParaRPr lang="en-US" sz="2400" b="1" dirty="0">
              <a:solidFill>
                <a:schemeClr val="accent6"/>
              </a:solidFill>
            </a:endParaRPr>
          </a:p>
        </p:txBody>
      </p:sp>
      <p:sp>
        <p:nvSpPr>
          <p:cNvPr id="5" name="TextBox 4"/>
          <p:cNvSpPr txBox="1"/>
          <p:nvPr/>
        </p:nvSpPr>
        <p:spPr>
          <a:xfrm>
            <a:off x="7124131" y="1776427"/>
            <a:ext cx="1433015" cy="523220"/>
          </a:xfrm>
          <a:prstGeom prst="rect">
            <a:avLst/>
          </a:prstGeom>
          <a:noFill/>
        </p:spPr>
        <p:txBody>
          <a:bodyPr wrap="square" rtlCol="0">
            <a:spAutoFit/>
          </a:bodyPr>
          <a:lstStyle/>
          <a:p>
            <a:r>
              <a:rPr lang="en-US" sz="2800" b="1" dirty="0" smtClean="0"/>
              <a:t>Both</a:t>
            </a:r>
            <a:endParaRPr lang="en-US" sz="2800" b="1" dirty="0"/>
          </a:p>
        </p:txBody>
      </p:sp>
      <p:sp>
        <p:nvSpPr>
          <p:cNvPr id="6" name="TextBox 5"/>
          <p:cNvSpPr txBox="1"/>
          <p:nvPr/>
        </p:nvSpPr>
        <p:spPr>
          <a:xfrm>
            <a:off x="128894" y="1945390"/>
            <a:ext cx="3201159" cy="34778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342900" indent="-342900">
              <a:buAutoNum type="arabicPeriod"/>
            </a:pPr>
            <a:r>
              <a:rPr lang="en-US" sz="2000" b="1" dirty="0" smtClean="0"/>
              <a:t>Natural Rights</a:t>
            </a:r>
          </a:p>
          <a:p>
            <a:pPr marL="342900" indent="-342900">
              <a:buAutoNum type="arabicPeriod"/>
            </a:pPr>
            <a:r>
              <a:rPr lang="en-US" sz="2000" b="1" dirty="0" smtClean="0"/>
              <a:t>Life</a:t>
            </a:r>
          </a:p>
          <a:p>
            <a:pPr marL="342900" indent="-342900">
              <a:buAutoNum type="arabicPeriod"/>
            </a:pPr>
            <a:r>
              <a:rPr lang="en-US" sz="2000" b="1" dirty="0" smtClean="0"/>
              <a:t>Liberty</a:t>
            </a:r>
          </a:p>
          <a:p>
            <a:pPr marL="342900" indent="-342900">
              <a:buAutoNum type="arabicPeriod"/>
            </a:pPr>
            <a:r>
              <a:rPr lang="en-US" sz="2000" b="1" dirty="0" smtClean="0"/>
              <a:t>Property</a:t>
            </a:r>
          </a:p>
          <a:p>
            <a:pPr marL="342900" indent="-342900">
              <a:buAutoNum type="arabicPeriod"/>
            </a:pPr>
            <a:r>
              <a:rPr lang="en-US" sz="2000" b="1" dirty="0" smtClean="0"/>
              <a:t>Government</a:t>
            </a:r>
          </a:p>
          <a:p>
            <a:pPr marL="342900" indent="-342900">
              <a:buAutoNum type="arabicPeriod"/>
            </a:pPr>
            <a:r>
              <a:rPr lang="en-US" sz="2000" b="1" dirty="0" smtClean="0"/>
              <a:t>No laws</a:t>
            </a:r>
          </a:p>
          <a:p>
            <a:pPr marL="342900" indent="-342900">
              <a:buAutoNum type="arabicPeriod"/>
            </a:pPr>
            <a:r>
              <a:rPr lang="en-US" sz="2000" b="1" dirty="0" smtClean="0"/>
              <a:t>Laws</a:t>
            </a:r>
          </a:p>
          <a:p>
            <a:pPr marL="342900" indent="-342900">
              <a:buAutoNum type="arabicPeriod"/>
            </a:pPr>
            <a:r>
              <a:rPr lang="en-US" sz="2000" b="1" dirty="0" smtClean="0"/>
              <a:t>Compromises are made</a:t>
            </a:r>
          </a:p>
          <a:p>
            <a:pPr marL="342900" indent="-342900">
              <a:buAutoNum type="arabicPeriod"/>
            </a:pPr>
            <a:r>
              <a:rPr lang="en-US" sz="2000" b="1" dirty="0" smtClean="0"/>
              <a:t>You are on your own!</a:t>
            </a:r>
          </a:p>
          <a:p>
            <a:pPr marL="342900" indent="-342900">
              <a:buAutoNum type="arabicPeriod"/>
            </a:pPr>
            <a:r>
              <a:rPr lang="en-US" sz="2000" b="1" dirty="0" smtClean="0"/>
              <a:t>Rights are protected</a:t>
            </a:r>
            <a:endParaRPr lang="en-US" sz="2000" b="1" dirty="0"/>
          </a:p>
        </p:txBody>
      </p:sp>
      <p:sp>
        <p:nvSpPr>
          <p:cNvPr id="3" name="TextBox 2"/>
          <p:cNvSpPr txBox="1"/>
          <p:nvPr/>
        </p:nvSpPr>
        <p:spPr>
          <a:xfrm>
            <a:off x="8815754" y="4478215"/>
            <a:ext cx="597877" cy="369332"/>
          </a:xfrm>
          <a:prstGeom prst="rect">
            <a:avLst/>
          </a:prstGeom>
          <a:noFill/>
        </p:spPr>
        <p:txBody>
          <a:bodyPr wrap="square" rtlCol="0">
            <a:spAutoFit/>
          </a:bodyPr>
          <a:lstStyle/>
          <a:p>
            <a:r>
              <a:rPr lang="en-US" dirty="0" smtClean="0"/>
              <a:t>6</a:t>
            </a:r>
            <a:endParaRPr lang="en-US" dirty="0"/>
          </a:p>
        </p:txBody>
      </p:sp>
      <p:sp>
        <p:nvSpPr>
          <p:cNvPr id="7" name="TextBox 6"/>
          <p:cNvSpPr txBox="1"/>
          <p:nvPr/>
        </p:nvSpPr>
        <p:spPr>
          <a:xfrm>
            <a:off x="9566031" y="4475311"/>
            <a:ext cx="597877" cy="369332"/>
          </a:xfrm>
          <a:prstGeom prst="rect">
            <a:avLst/>
          </a:prstGeom>
          <a:noFill/>
        </p:spPr>
        <p:txBody>
          <a:bodyPr wrap="square" rtlCol="0">
            <a:spAutoFit/>
          </a:bodyPr>
          <a:lstStyle/>
          <a:p>
            <a:r>
              <a:rPr lang="en-US" dirty="0" smtClean="0"/>
              <a:t>9</a:t>
            </a:r>
            <a:endParaRPr lang="en-US" dirty="0"/>
          </a:p>
        </p:txBody>
      </p:sp>
      <p:sp>
        <p:nvSpPr>
          <p:cNvPr id="8" name="TextBox 7"/>
          <p:cNvSpPr txBox="1"/>
          <p:nvPr/>
        </p:nvSpPr>
        <p:spPr>
          <a:xfrm>
            <a:off x="7357891" y="2299647"/>
            <a:ext cx="482747" cy="369332"/>
          </a:xfrm>
          <a:prstGeom prst="rect">
            <a:avLst/>
          </a:prstGeom>
          <a:noFill/>
        </p:spPr>
        <p:txBody>
          <a:bodyPr wrap="square" rtlCol="0">
            <a:spAutoFit/>
          </a:bodyPr>
          <a:lstStyle/>
          <a:p>
            <a:r>
              <a:rPr lang="en-US" dirty="0"/>
              <a:t>1</a:t>
            </a:r>
          </a:p>
        </p:txBody>
      </p:sp>
      <p:sp>
        <p:nvSpPr>
          <p:cNvPr id="9" name="TextBox 8"/>
          <p:cNvSpPr txBox="1"/>
          <p:nvPr/>
        </p:nvSpPr>
        <p:spPr>
          <a:xfrm>
            <a:off x="7242761" y="2836984"/>
            <a:ext cx="597877" cy="369332"/>
          </a:xfrm>
          <a:prstGeom prst="rect">
            <a:avLst/>
          </a:prstGeom>
          <a:noFill/>
        </p:spPr>
        <p:txBody>
          <a:bodyPr wrap="square" rtlCol="0">
            <a:spAutoFit/>
          </a:bodyPr>
          <a:lstStyle/>
          <a:p>
            <a:r>
              <a:rPr lang="en-US" dirty="0"/>
              <a:t>2</a:t>
            </a:r>
          </a:p>
        </p:txBody>
      </p:sp>
      <p:sp>
        <p:nvSpPr>
          <p:cNvPr id="10" name="TextBox 9"/>
          <p:cNvSpPr txBox="1"/>
          <p:nvPr/>
        </p:nvSpPr>
        <p:spPr>
          <a:xfrm>
            <a:off x="7242761" y="3499661"/>
            <a:ext cx="597877" cy="369332"/>
          </a:xfrm>
          <a:prstGeom prst="rect">
            <a:avLst/>
          </a:prstGeom>
          <a:noFill/>
        </p:spPr>
        <p:txBody>
          <a:bodyPr wrap="square" rtlCol="0">
            <a:spAutoFit/>
          </a:bodyPr>
          <a:lstStyle/>
          <a:p>
            <a:r>
              <a:rPr lang="en-US" dirty="0"/>
              <a:t>3</a:t>
            </a:r>
          </a:p>
        </p:txBody>
      </p:sp>
      <p:sp>
        <p:nvSpPr>
          <p:cNvPr id="11" name="TextBox 10"/>
          <p:cNvSpPr txBox="1"/>
          <p:nvPr/>
        </p:nvSpPr>
        <p:spPr>
          <a:xfrm>
            <a:off x="7357891" y="3962400"/>
            <a:ext cx="597877" cy="369332"/>
          </a:xfrm>
          <a:prstGeom prst="rect">
            <a:avLst/>
          </a:prstGeom>
          <a:noFill/>
        </p:spPr>
        <p:txBody>
          <a:bodyPr wrap="square" rtlCol="0">
            <a:spAutoFit/>
          </a:bodyPr>
          <a:lstStyle/>
          <a:p>
            <a:r>
              <a:rPr lang="en-US" dirty="0" smtClean="0"/>
              <a:t>4</a:t>
            </a:r>
            <a:endParaRPr lang="en-US" dirty="0"/>
          </a:p>
        </p:txBody>
      </p:sp>
      <p:sp>
        <p:nvSpPr>
          <p:cNvPr id="12" name="TextBox 11"/>
          <p:cNvSpPr txBox="1"/>
          <p:nvPr/>
        </p:nvSpPr>
        <p:spPr>
          <a:xfrm>
            <a:off x="4876800" y="4445949"/>
            <a:ext cx="597877" cy="369332"/>
          </a:xfrm>
          <a:prstGeom prst="rect">
            <a:avLst/>
          </a:prstGeom>
          <a:noFill/>
        </p:spPr>
        <p:txBody>
          <a:bodyPr wrap="square" rtlCol="0">
            <a:spAutoFit/>
          </a:bodyPr>
          <a:lstStyle/>
          <a:p>
            <a:r>
              <a:rPr lang="en-US" dirty="0"/>
              <a:t>5</a:t>
            </a:r>
          </a:p>
        </p:txBody>
      </p:sp>
      <p:sp>
        <p:nvSpPr>
          <p:cNvPr id="13" name="TextBox 12"/>
          <p:cNvSpPr txBox="1"/>
          <p:nvPr/>
        </p:nvSpPr>
        <p:spPr>
          <a:xfrm>
            <a:off x="5474677" y="4478215"/>
            <a:ext cx="597877" cy="369332"/>
          </a:xfrm>
          <a:prstGeom prst="rect">
            <a:avLst/>
          </a:prstGeom>
          <a:noFill/>
        </p:spPr>
        <p:txBody>
          <a:bodyPr wrap="square" rtlCol="0">
            <a:spAutoFit/>
          </a:bodyPr>
          <a:lstStyle/>
          <a:p>
            <a:r>
              <a:rPr lang="en-US" dirty="0"/>
              <a:t>7</a:t>
            </a:r>
          </a:p>
        </p:txBody>
      </p:sp>
      <p:sp>
        <p:nvSpPr>
          <p:cNvPr id="14" name="TextBox 13"/>
          <p:cNvSpPr txBox="1"/>
          <p:nvPr/>
        </p:nvSpPr>
        <p:spPr>
          <a:xfrm>
            <a:off x="6072554" y="4815281"/>
            <a:ext cx="597877" cy="369332"/>
          </a:xfrm>
          <a:prstGeom prst="rect">
            <a:avLst/>
          </a:prstGeom>
          <a:noFill/>
        </p:spPr>
        <p:txBody>
          <a:bodyPr wrap="square" rtlCol="0">
            <a:spAutoFit/>
          </a:bodyPr>
          <a:lstStyle/>
          <a:p>
            <a:r>
              <a:rPr lang="en-US" dirty="0"/>
              <a:t>8</a:t>
            </a:r>
          </a:p>
        </p:txBody>
      </p:sp>
      <p:sp>
        <p:nvSpPr>
          <p:cNvPr id="15" name="TextBox 14"/>
          <p:cNvSpPr txBox="1"/>
          <p:nvPr/>
        </p:nvSpPr>
        <p:spPr>
          <a:xfrm>
            <a:off x="6371492" y="4325925"/>
            <a:ext cx="597877"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82968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8403115"/>
              </p:ext>
            </p:extLst>
          </p:nvPr>
        </p:nvGraphicFramePr>
        <p:xfrm>
          <a:off x="293076" y="75224"/>
          <a:ext cx="11242432" cy="6782776"/>
        </p:xfrm>
        <a:graphic>
          <a:graphicData uri="http://schemas.openxmlformats.org/drawingml/2006/table">
            <a:tbl>
              <a:tblPr firstRow="1" firstCol="1" bandRow="1">
                <a:tableStyleId>{93296810-A885-4BE3-A3E7-6D5BEEA58F35}</a:tableStyleId>
              </a:tblPr>
              <a:tblGrid>
                <a:gridCol w="4651605"/>
                <a:gridCol w="3396812"/>
                <a:gridCol w="3194015"/>
              </a:tblGrid>
              <a:tr h="577713">
                <a:tc>
                  <a:txBody>
                    <a:bodyPr/>
                    <a:lstStyle/>
                    <a:p>
                      <a:pPr marL="0" marR="0" algn="ctr">
                        <a:spcBef>
                          <a:spcPts val="0"/>
                        </a:spcBef>
                        <a:spcAft>
                          <a:spcPts val="0"/>
                        </a:spcAft>
                      </a:pPr>
                      <a:r>
                        <a:rPr lang="en-US" sz="1800" dirty="0">
                          <a:effectLst/>
                        </a:rPr>
                        <a:t>Excerpt from the Declaration of Independence</a:t>
                      </a:r>
                      <a:endParaRPr lang="en-US" sz="1800" dirty="0">
                        <a:effectLst/>
                        <a:latin typeface="Cambria"/>
                        <a:ea typeface="Cambria"/>
                        <a:cs typeface="Cambria"/>
                      </a:endParaRPr>
                    </a:p>
                  </a:txBody>
                  <a:tcPr marL="51889" marR="51889" marT="0" marB="0"/>
                </a:tc>
                <a:tc>
                  <a:txBody>
                    <a:bodyPr/>
                    <a:lstStyle/>
                    <a:p>
                      <a:pPr marL="0" marR="0" algn="ctr">
                        <a:spcBef>
                          <a:spcPts val="0"/>
                        </a:spcBef>
                        <a:spcAft>
                          <a:spcPts val="0"/>
                        </a:spcAft>
                      </a:pPr>
                      <a:r>
                        <a:rPr lang="en-US" sz="1800" dirty="0">
                          <a:effectLst/>
                        </a:rPr>
                        <a:t>Summary of excerpt in your own words</a:t>
                      </a:r>
                      <a:endParaRPr lang="en-US" sz="1800" dirty="0">
                        <a:effectLst/>
                        <a:latin typeface="Cambria"/>
                        <a:ea typeface="Cambria"/>
                        <a:cs typeface="Cambria"/>
                      </a:endParaRPr>
                    </a:p>
                  </a:txBody>
                  <a:tcPr marL="51889" marR="51889" marT="0" marB="0"/>
                </a:tc>
                <a:tc>
                  <a:txBody>
                    <a:bodyPr/>
                    <a:lstStyle/>
                    <a:p>
                      <a:pPr marL="0" marR="0" algn="ctr">
                        <a:spcBef>
                          <a:spcPts val="0"/>
                        </a:spcBef>
                        <a:spcAft>
                          <a:spcPts val="0"/>
                        </a:spcAft>
                      </a:pPr>
                      <a:r>
                        <a:rPr lang="en-US" sz="1800" dirty="0">
                          <a:effectLst/>
                        </a:rPr>
                        <a:t>Connection to the ideas of John Locke</a:t>
                      </a:r>
                      <a:endParaRPr lang="en-US" sz="1800" dirty="0">
                        <a:effectLst/>
                        <a:latin typeface="Cambria"/>
                        <a:ea typeface="Cambria"/>
                        <a:cs typeface="Cambria"/>
                      </a:endParaRPr>
                    </a:p>
                  </a:txBody>
                  <a:tcPr marL="51889" marR="51889" marT="0" marB="0"/>
                </a:tc>
              </a:tr>
              <a:tr h="1925709">
                <a:tc>
                  <a:txBody>
                    <a:bodyPr/>
                    <a:lstStyle/>
                    <a:p>
                      <a:pPr marL="0" marR="0">
                        <a:spcBef>
                          <a:spcPts val="0"/>
                        </a:spcBef>
                        <a:spcAft>
                          <a:spcPts val="0"/>
                        </a:spcAft>
                      </a:pPr>
                      <a:r>
                        <a:rPr lang="en-US" sz="1800" dirty="0">
                          <a:effectLst/>
                        </a:rPr>
                        <a:t>We hold these truths to be self-evident, that all men are created equal, that they are endowed by their Creator with certain unalienable Rights, that among these are Life, Liberty and the pursuit of Happiness.</a:t>
                      </a:r>
                      <a:endParaRPr lang="en-US" sz="1600" dirty="0">
                        <a:effectLst/>
                        <a:latin typeface="Cambria"/>
                        <a:ea typeface="Cambria"/>
                        <a:cs typeface="Cambria"/>
                      </a:endParaRPr>
                    </a:p>
                  </a:txBody>
                  <a:tcPr marL="51889" marR="51889" marT="0" marB="0"/>
                </a:tc>
                <a:tc>
                  <a:txBody>
                    <a:bodyPr/>
                    <a:lstStyle/>
                    <a:p>
                      <a:pPr marL="0" marR="0">
                        <a:spcBef>
                          <a:spcPts val="0"/>
                        </a:spcBef>
                        <a:spcAft>
                          <a:spcPts val="0"/>
                        </a:spcAft>
                      </a:pPr>
                      <a:endParaRPr lang="en-US" sz="1600" dirty="0">
                        <a:effectLst/>
                        <a:latin typeface="Cambria"/>
                        <a:ea typeface="Cambria"/>
                        <a:cs typeface="Cambria"/>
                      </a:endParaRPr>
                    </a:p>
                  </a:txBody>
                  <a:tcPr marL="51889" marR="51889" marT="0" marB="0"/>
                </a:tc>
                <a:tc>
                  <a:txBody>
                    <a:bodyPr/>
                    <a:lstStyle/>
                    <a:p>
                      <a:pPr marL="0" marR="0">
                        <a:spcBef>
                          <a:spcPts val="0"/>
                        </a:spcBef>
                        <a:spcAft>
                          <a:spcPts val="0"/>
                        </a:spcAft>
                      </a:pPr>
                      <a:endParaRPr lang="en-US" sz="1600" dirty="0">
                        <a:effectLst/>
                        <a:latin typeface="Cambria"/>
                        <a:ea typeface="Cambria"/>
                        <a:cs typeface="Cambria"/>
                      </a:endParaRPr>
                    </a:p>
                  </a:txBody>
                  <a:tcPr marL="51889" marR="51889" marT="0" marB="0"/>
                </a:tc>
              </a:tr>
              <a:tr h="1283806">
                <a:tc>
                  <a:txBody>
                    <a:bodyPr/>
                    <a:lstStyle/>
                    <a:p>
                      <a:pPr marL="0" marR="0">
                        <a:spcBef>
                          <a:spcPts val="0"/>
                        </a:spcBef>
                        <a:spcAft>
                          <a:spcPts val="0"/>
                        </a:spcAft>
                      </a:pPr>
                      <a:r>
                        <a:rPr lang="en-US" sz="1800" dirty="0">
                          <a:effectLst/>
                        </a:rPr>
                        <a:t>Governments are instituted among Men, deriving their just powers from the consent of the governed</a:t>
                      </a:r>
                      <a:endParaRPr lang="en-US" sz="1400" dirty="0">
                        <a:effectLst/>
                      </a:endParaRPr>
                    </a:p>
                    <a:p>
                      <a:pPr marL="0" marR="0" algn="ctr">
                        <a:spcBef>
                          <a:spcPts val="0"/>
                        </a:spcBef>
                        <a:spcAft>
                          <a:spcPts val="0"/>
                        </a:spcAft>
                      </a:pPr>
                      <a:r>
                        <a:rPr lang="en-US" sz="1800" dirty="0">
                          <a:effectLst/>
                        </a:rPr>
                        <a:t> </a:t>
                      </a:r>
                      <a:endParaRPr lang="en-US" sz="1600" dirty="0">
                        <a:effectLst/>
                        <a:latin typeface="Cambria"/>
                        <a:ea typeface="Cambria"/>
                        <a:cs typeface="Cambria"/>
                      </a:endParaRPr>
                    </a:p>
                  </a:txBody>
                  <a:tcPr marL="51889" marR="51889" marT="0" marB="0"/>
                </a:tc>
                <a:tc>
                  <a:txBody>
                    <a:bodyPr/>
                    <a:lstStyle/>
                    <a:p>
                      <a:pPr marL="0" marR="0">
                        <a:spcBef>
                          <a:spcPts val="0"/>
                        </a:spcBef>
                        <a:spcAft>
                          <a:spcPts val="0"/>
                        </a:spcAft>
                      </a:pPr>
                      <a:endParaRPr lang="en-US" sz="1600" dirty="0">
                        <a:effectLst/>
                        <a:latin typeface="Cambria"/>
                        <a:ea typeface="Cambria"/>
                        <a:cs typeface="Cambria"/>
                      </a:endParaRPr>
                    </a:p>
                  </a:txBody>
                  <a:tcPr marL="51889" marR="51889" marT="0" marB="0"/>
                </a:tc>
                <a:tc>
                  <a:txBody>
                    <a:bodyPr/>
                    <a:lstStyle/>
                    <a:p>
                      <a:pPr marL="0" marR="0">
                        <a:spcBef>
                          <a:spcPts val="0"/>
                        </a:spcBef>
                        <a:spcAft>
                          <a:spcPts val="0"/>
                        </a:spcAft>
                      </a:pPr>
                      <a:endParaRPr lang="en-US" sz="1600" dirty="0">
                        <a:effectLst/>
                        <a:latin typeface="Cambria"/>
                        <a:ea typeface="Cambria"/>
                        <a:cs typeface="Cambria"/>
                      </a:endParaRPr>
                    </a:p>
                  </a:txBody>
                  <a:tcPr marL="51889" marR="51889" marT="0" marB="0"/>
                </a:tc>
              </a:tr>
              <a:tr h="1497774">
                <a:tc>
                  <a:txBody>
                    <a:bodyPr/>
                    <a:lstStyle/>
                    <a:p>
                      <a:pPr marL="0" marR="0">
                        <a:spcBef>
                          <a:spcPts val="0"/>
                        </a:spcBef>
                        <a:spcAft>
                          <a:spcPts val="0"/>
                        </a:spcAft>
                      </a:pPr>
                      <a:r>
                        <a:rPr lang="en-US" sz="1800" dirty="0">
                          <a:effectLst/>
                        </a:rPr>
                        <a:t>…whenever any Form of Government becomes destructive of these ends, it is the Right of the People to alter or to abolish it…</a:t>
                      </a:r>
                      <a:endParaRPr lang="en-US" sz="1400" dirty="0">
                        <a:effectLst/>
                      </a:endParaRPr>
                    </a:p>
                    <a:p>
                      <a:pPr marL="0" marR="0">
                        <a:spcBef>
                          <a:spcPts val="0"/>
                        </a:spcBef>
                        <a:spcAft>
                          <a:spcPts val="0"/>
                        </a:spcAft>
                      </a:pPr>
                      <a:r>
                        <a:rPr lang="en-US" sz="1800" dirty="0">
                          <a:effectLst/>
                        </a:rPr>
                        <a:t> </a:t>
                      </a:r>
                      <a:endParaRPr lang="en-US" sz="1600" dirty="0">
                        <a:effectLst/>
                        <a:latin typeface="Cambria"/>
                        <a:ea typeface="Cambria"/>
                        <a:cs typeface="Cambria"/>
                      </a:endParaRPr>
                    </a:p>
                  </a:txBody>
                  <a:tcPr marL="51889" marR="51889" marT="0" marB="0"/>
                </a:tc>
                <a:tc>
                  <a:txBody>
                    <a:bodyPr/>
                    <a:lstStyle/>
                    <a:p>
                      <a:pPr marL="0" marR="0">
                        <a:spcBef>
                          <a:spcPts val="0"/>
                        </a:spcBef>
                        <a:spcAft>
                          <a:spcPts val="0"/>
                        </a:spcAft>
                      </a:pPr>
                      <a:endParaRPr lang="en-US" sz="1600" dirty="0">
                        <a:effectLst/>
                        <a:latin typeface="Cambria"/>
                        <a:ea typeface="Cambria"/>
                        <a:cs typeface="Cambria"/>
                      </a:endParaRPr>
                    </a:p>
                  </a:txBody>
                  <a:tcPr marL="51889" marR="51889" marT="0" marB="0"/>
                </a:tc>
                <a:tc>
                  <a:txBody>
                    <a:bodyPr/>
                    <a:lstStyle/>
                    <a:p>
                      <a:pPr marL="0" marR="0">
                        <a:spcBef>
                          <a:spcPts val="0"/>
                        </a:spcBef>
                        <a:spcAft>
                          <a:spcPts val="0"/>
                        </a:spcAft>
                      </a:pPr>
                      <a:endParaRPr lang="en-US" sz="1600" dirty="0">
                        <a:effectLst/>
                        <a:latin typeface="Cambria"/>
                        <a:ea typeface="Cambria"/>
                        <a:cs typeface="Cambria"/>
                      </a:endParaRPr>
                    </a:p>
                  </a:txBody>
                  <a:tcPr marL="51889" marR="51889" marT="0" marB="0"/>
                </a:tc>
              </a:tr>
              <a:tr h="1497774">
                <a:tc>
                  <a:txBody>
                    <a:bodyPr/>
                    <a:lstStyle/>
                    <a:p>
                      <a:pPr marL="0" marR="0">
                        <a:spcBef>
                          <a:spcPts val="0"/>
                        </a:spcBef>
                        <a:spcAft>
                          <a:spcPts val="0"/>
                        </a:spcAft>
                      </a:pPr>
                      <a:r>
                        <a:rPr lang="en-US" sz="1800" dirty="0">
                          <a:effectLst/>
                        </a:rPr>
                        <a:t>A Prince whose character is thus marked by every act which may define a Tyrant, is unfit to be the ruler of a free people.</a:t>
                      </a:r>
                      <a:endParaRPr lang="en-US" sz="1400" dirty="0">
                        <a:effectLst/>
                      </a:endParaRPr>
                    </a:p>
                    <a:p>
                      <a:pPr marL="0" marR="0" algn="ctr">
                        <a:spcBef>
                          <a:spcPts val="0"/>
                        </a:spcBef>
                        <a:spcAft>
                          <a:spcPts val="0"/>
                        </a:spcAft>
                      </a:pPr>
                      <a:r>
                        <a:rPr lang="en-US" sz="1800" dirty="0">
                          <a:effectLst/>
                        </a:rPr>
                        <a:t> </a:t>
                      </a:r>
                      <a:endParaRPr lang="en-US" sz="1600" dirty="0">
                        <a:effectLst/>
                        <a:latin typeface="Cambria"/>
                        <a:ea typeface="Cambria"/>
                        <a:cs typeface="Cambria"/>
                      </a:endParaRPr>
                    </a:p>
                  </a:txBody>
                  <a:tcPr marL="51889" marR="51889" marT="0" marB="0"/>
                </a:tc>
                <a:tc>
                  <a:txBody>
                    <a:bodyPr/>
                    <a:lstStyle/>
                    <a:p>
                      <a:pPr marL="0" marR="0">
                        <a:spcBef>
                          <a:spcPts val="0"/>
                        </a:spcBef>
                        <a:spcAft>
                          <a:spcPts val="0"/>
                        </a:spcAft>
                      </a:pPr>
                      <a:endParaRPr lang="en-US" sz="1600" dirty="0">
                        <a:effectLst/>
                        <a:latin typeface="Cambria"/>
                        <a:ea typeface="Cambria"/>
                        <a:cs typeface="Cambria"/>
                      </a:endParaRPr>
                    </a:p>
                  </a:txBody>
                  <a:tcPr marL="51889" marR="51889" marT="0" marB="0"/>
                </a:tc>
                <a:tc>
                  <a:txBody>
                    <a:bodyPr/>
                    <a:lstStyle/>
                    <a:p>
                      <a:pPr marL="0" marR="0">
                        <a:spcBef>
                          <a:spcPts val="0"/>
                        </a:spcBef>
                        <a:spcAft>
                          <a:spcPts val="0"/>
                        </a:spcAft>
                      </a:pPr>
                      <a:endParaRPr lang="en-US" sz="1600" dirty="0">
                        <a:effectLst/>
                        <a:latin typeface="Cambria"/>
                        <a:ea typeface="Cambria"/>
                        <a:cs typeface="Cambria"/>
                      </a:endParaRPr>
                    </a:p>
                  </a:txBody>
                  <a:tcPr marL="51889" marR="51889" marT="0" marB="0"/>
                </a:tc>
              </a:tr>
            </a:tbl>
          </a:graphicData>
        </a:graphic>
      </p:graphicFrame>
      <p:sp>
        <p:nvSpPr>
          <p:cNvPr id="3" name="Rectangle 2"/>
          <p:cNvSpPr/>
          <p:nvPr/>
        </p:nvSpPr>
        <p:spPr>
          <a:xfrm flipV="1">
            <a:off x="2110154" y="926121"/>
            <a:ext cx="1699846" cy="269631"/>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flipV="1">
            <a:off x="1184030" y="1488829"/>
            <a:ext cx="2086707" cy="269631"/>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flipV="1">
            <a:off x="1418490" y="1758459"/>
            <a:ext cx="3329355" cy="269631"/>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V="1">
            <a:off x="375137" y="2028089"/>
            <a:ext cx="1266094" cy="269631"/>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V="1">
            <a:off x="293075" y="3165226"/>
            <a:ext cx="2790092" cy="269631"/>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V="1">
            <a:off x="715108" y="4431318"/>
            <a:ext cx="703382" cy="269631"/>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V="1">
            <a:off x="2004645" y="4431316"/>
            <a:ext cx="1699847" cy="269632"/>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V="1">
            <a:off x="328245" y="4689220"/>
            <a:ext cx="1312986" cy="269631"/>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V="1">
            <a:off x="3130058" y="5920147"/>
            <a:ext cx="1453665" cy="269632"/>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V="1">
            <a:off x="4044462" y="5650515"/>
            <a:ext cx="855784" cy="269632"/>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052646" y="746481"/>
            <a:ext cx="3071447" cy="1754326"/>
          </a:xfrm>
          <a:prstGeom prst="rect">
            <a:avLst/>
          </a:prstGeom>
          <a:noFill/>
        </p:spPr>
        <p:txBody>
          <a:bodyPr wrap="square" rtlCol="0">
            <a:spAutoFit/>
          </a:bodyPr>
          <a:lstStyle/>
          <a:p>
            <a:r>
              <a:rPr lang="en-US" dirty="0">
                <a:solidFill>
                  <a:schemeClr val="bg1"/>
                </a:solidFill>
              </a:rPr>
              <a:t>All men are created equal and all men have the right to life, liberty and the pursuit of happiness. </a:t>
            </a:r>
            <a:endParaRPr lang="en-US" dirty="0">
              <a:solidFill>
                <a:schemeClr val="bg1"/>
              </a:solidFill>
              <a:latin typeface="Cambria"/>
              <a:ea typeface="Cambria"/>
              <a:cs typeface="Cambria"/>
            </a:endParaRPr>
          </a:p>
          <a:p>
            <a:endParaRPr lang="en-US" dirty="0">
              <a:solidFill>
                <a:schemeClr val="bg1"/>
              </a:solidFill>
            </a:endParaRPr>
          </a:p>
        </p:txBody>
      </p:sp>
      <p:sp>
        <p:nvSpPr>
          <p:cNvPr id="14" name="TextBox 13"/>
          <p:cNvSpPr txBox="1"/>
          <p:nvPr/>
        </p:nvSpPr>
        <p:spPr>
          <a:xfrm>
            <a:off x="4900246" y="2565061"/>
            <a:ext cx="3071447" cy="1200329"/>
          </a:xfrm>
          <a:prstGeom prst="rect">
            <a:avLst/>
          </a:prstGeom>
          <a:noFill/>
        </p:spPr>
        <p:txBody>
          <a:bodyPr wrap="square" rtlCol="0">
            <a:spAutoFit/>
          </a:bodyPr>
          <a:lstStyle/>
          <a:p>
            <a:r>
              <a:rPr lang="en-US" dirty="0">
                <a:solidFill>
                  <a:schemeClr val="bg1"/>
                </a:solidFill>
              </a:rPr>
              <a:t>Government gets its power from the </a:t>
            </a:r>
            <a:r>
              <a:rPr lang="en-US" dirty="0" smtClean="0">
                <a:solidFill>
                  <a:schemeClr val="bg1"/>
                </a:solidFill>
              </a:rPr>
              <a:t>approval of the people. </a:t>
            </a:r>
            <a:endParaRPr lang="en-US" dirty="0">
              <a:solidFill>
                <a:schemeClr val="bg1"/>
              </a:solidFill>
              <a:latin typeface="Cambria"/>
              <a:ea typeface="Cambria"/>
              <a:cs typeface="Cambria"/>
            </a:endParaRPr>
          </a:p>
          <a:p>
            <a:endParaRPr lang="en-US" dirty="0">
              <a:solidFill>
                <a:schemeClr val="bg1"/>
              </a:solidFill>
            </a:endParaRPr>
          </a:p>
        </p:txBody>
      </p:sp>
      <p:sp>
        <p:nvSpPr>
          <p:cNvPr id="15" name="TextBox 14"/>
          <p:cNvSpPr txBox="1"/>
          <p:nvPr/>
        </p:nvSpPr>
        <p:spPr>
          <a:xfrm>
            <a:off x="4976446" y="3950556"/>
            <a:ext cx="3223846" cy="1200329"/>
          </a:xfrm>
          <a:prstGeom prst="rect">
            <a:avLst/>
          </a:prstGeom>
          <a:noFill/>
        </p:spPr>
        <p:txBody>
          <a:bodyPr wrap="square" rtlCol="0">
            <a:spAutoFit/>
          </a:bodyPr>
          <a:lstStyle/>
          <a:p>
            <a:r>
              <a:rPr lang="en-US" dirty="0">
                <a:solidFill>
                  <a:schemeClr val="bg1"/>
                </a:solidFill>
              </a:rPr>
              <a:t>It is the right of the people to change or end government if it </a:t>
            </a:r>
            <a:r>
              <a:rPr lang="en-US" dirty="0" smtClean="0">
                <a:solidFill>
                  <a:schemeClr val="bg1"/>
                </a:solidFill>
              </a:rPr>
              <a:t>fails them. </a:t>
            </a:r>
            <a:endParaRPr lang="en-US" dirty="0">
              <a:solidFill>
                <a:schemeClr val="bg1"/>
              </a:solidFill>
              <a:latin typeface="Cambria"/>
              <a:ea typeface="Cambria"/>
              <a:cs typeface="Cambria"/>
            </a:endParaRPr>
          </a:p>
          <a:p>
            <a:endParaRPr lang="en-US" dirty="0">
              <a:solidFill>
                <a:schemeClr val="bg1"/>
              </a:solidFill>
            </a:endParaRPr>
          </a:p>
        </p:txBody>
      </p:sp>
      <p:sp>
        <p:nvSpPr>
          <p:cNvPr id="16" name="TextBox 15"/>
          <p:cNvSpPr txBox="1"/>
          <p:nvPr/>
        </p:nvSpPr>
        <p:spPr>
          <a:xfrm>
            <a:off x="5052646" y="5427884"/>
            <a:ext cx="2919047" cy="923330"/>
          </a:xfrm>
          <a:prstGeom prst="rect">
            <a:avLst/>
          </a:prstGeom>
          <a:noFill/>
        </p:spPr>
        <p:txBody>
          <a:bodyPr wrap="square" rtlCol="0">
            <a:spAutoFit/>
          </a:bodyPr>
          <a:lstStyle/>
          <a:p>
            <a:r>
              <a:rPr lang="en-US" dirty="0">
                <a:solidFill>
                  <a:schemeClr val="bg1"/>
                </a:solidFill>
              </a:rPr>
              <a:t>A </a:t>
            </a:r>
            <a:r>
              <a:rPr lang="en-US" dirty="0" smtClean="0">
                <a:solidFill>
                  <a:schemeClr val="bg1"/>
                </a:solidFill>
              </a:rPr>
              <a:t>tyrant(dictator) </a:t>
            </a:r>
            <a:r>
              <a:rPr lang="en-US" dirty="0">
                <a:solidFill>
                  <a:schemeClr val="bg1"/>
                </a:solidFill>
              </a:rPr>
              <a:t>is unfit to rule a free people. </a:t>
            </a:r>
            <a:endParaRPr lang="en-US" dirty="0">
              <a:solidFill>
                <a:schemeClr val="bg1"/>
              </a:solidFill>
              <a:latin typeface="Cambria"/>
              <a:ea typeface="Cambria"/>
              <a:cs typeface="Cambria"/>
            </a:endParaRPr>
          </a:p>
          <a:p>
            <a:endParaRPr lang="en-US" dirty="0">
              <a:solidFill>
                <a:schemeClr val="bg1"/>
              </a:solidFill>
            </a:endParaRPr>
          </a:p>
        </p:txBody>
      </p:sp>
      <p:sp>
        <p:nvSpPr>
          <p:cNvPr id="17" name="TextBox 16"/>
          <p:cNvSpPr txBox="1"/>
          <p:nvPr/>
        </p:nvSpPr>
        <p:spPr>
          <a:xfrm>
            <a:off x="8458198" y="807327"/>
            <a:ext cx="2450123" cy="646331"/>
          </a:xfrm>
          <a:prstGeom prst="rect">
            <a:avLst/>
          </a:prstGeom>
          <a:noFill/>
        </p:spPr>
        <p:txBody>
          <a:bodyPr wrap="square" rtlCol="0">
            <a:spAutoFit/>
          </a:bodyPr>
          <a:lstStyle/>
          <a:p>
            <a:r>
              <a:rPr lang="en-US" dirty="0">
                <a:solidFill>
                  <a:schemeClr val="bg1"/>
                </a:solidFill>
              </a:rPr>
              <a:t>natural rights</a:t>
            </a:r>
            <a:endParaRPr lang="en-US" dirty="0">
              <a:solidFill>
                <a:schemeClr val="bg1"/>
              </a:solidFill>
              <a:latin typeface="Cambria"/>
              <a:ea typeface="Cambria"/>
              <a:cs typeface="Cambria"/>
            </a:endParaRPr>
          </a:p>
          <a:p>
            <a:endParaRPr lang="en-US" dirty="0">
              <a:solidFill>
                <a:schemeClr val="bg1"/>
              </a:solidFill>
            </a:endParaRPr>
          </a:p>
        </p:txBody>
      </p:sp>
      <p:sp>
        <p:nvSpPr>
          <p:cNvPr id="18" name="TextBox 17"/>
          <p:cNvSpPr txBox="1"/>
          <p:nvPr/>
        </p:nvSpPr>
        <p:spPr>
          <a:xfrm>
            <a:off x="8499231" y="2703560"/>
            <a:ext cx="2579077" cy="923330"/>
          </a:xfrm>
          <a:prstGeom prst="rect">
            <a:avLst/>
          </a:prstGeom>
          <a:noFill/>
        </p:spPr>
        <p:txBody>
          <a:bodyPr wrap="square" rtlCol="0">
            <a:spAutoFit/>
          </a:bodyPr>
          <a:lstStyle/>
          <a:p>
            <a:r>
              <a:rPr lang="en-US" dirty="0">
                <a:solidFill>
                  <a:schemeClr val="bg1"/>
                </a:solidFill>
              </a:rPr>
              <a:t>consent of the governed </a:t>
            </a:r>
            <a:endParaRPr lang="en-US" dirty="0">
              <a:solidFill>
                <a:schemeClr val="bg1"/>
              </a:solidFill>
              <a:latin typeface="Cambria"/>
              <a:ea typeface="Cambria"/>
              <a:cs typeface="Cambria"/>
            </a:endParaRPr>
          </a:p>
          <a:p>
            <a:endParaRPr lang="en-US" dirty="0">
              <a:solidFill>
                <a:schemeClr val="bg1"/>
              </a:solidFill>
            </a:endParaRPr>
          </a:p>
        </p:txBody>
      </p:sp>
      <p:sp>
        <p:nvSpPr>
          <p:cNvPr id="19" name="TextBox 18"/>
          <p:cNvSpPr txBox="1"/>
          <p:nvPr/>
        </p:nvSpPr>
        <p:spPr>
          <a:xfrm>
            <a:off x="8393723" y="3971822"/>
            <a:ext cx="2813539" cy="1200329"/>
          </a:xfrm>
          <a:prstGeom prst="rect">
            <a:avLst/>
          </a:prstGeom>
          <a:noFill/>
        </p:spPr>
        <p:txBody>
          <a:bodyPr wrap="square" rtlCol="0">
            <a:spAutoFit/>
          </a:bodyPr>
          <a:lstStyle/>
          <a:p>
            <a:r>
              <a:rPr lang="en-US" dirty="0">
                <a:solidFill>
                  <a:schemeClr val="bg1"/>
                </a:solidFill>
              </a:rPr>
              <a:t>consent of the governed and social contract</a:t>
            </a:r>
            <a:endParaRPr lang="en-US" dirty="0">
              <a:solidFill>
                <a:schemeClr val="bg1"/>
              </a:solidFill>
              <a:latin typeface="Cambria"/>
              <a:ea typeface="Cambria"/>
              <a:cs typeface="Cambria"/>
            </a:endParaRPr>
          </a:p>
          <a:p>
            <a:endParaRPr lang="en-US" dirty="0">
              <a:solidFill>
                <a:schemeClr val="bg1"/>
              </a:solidFill>
            </a:endParaRPr>
          </a:p>
        </p:txBody>
      </p:sp>
      <p:sp>
        <p:nvSpPr>
          <p:cNvPr id="20" name="TextBox 19"/>
          <p:cNvSpPr txBox="1"/>
          <p:nvPr/>
        </p:nvSpPr>
        <p:spPr>
          <a:xfrm>
            <a:off x="8493368" y="5434625"/>
            <a:ext cx="2379785" cy="369332"/>
          </a:xfrm>
          <a:prstGeom prst="rect">
            <a:avLst/>
          </a:prstGeom>
          <a:noFill/>
        </p:spPr>
        <p:txBody>
          <a:bodyPr wrap="square" rtlCol="0">
            <a:spAutoFit/>
          </a:bodyPr>
          <a:lstStyle/>
          <a:p>
            <a:r>
              <a:rPr lang="en-US" dirty="0">
                <a:solidFill>
                  <a:schemeClr val="bg1"/>
                </a:solidFill>
              </a:rPr>
              <a:t>natural rights</a:t>
            </a:r>
            <a:endParaRPr lang="en-US" dirty="0">
              <a:solidFill>
                <a:schemeClr val="bg1"/>
              </a:solidFill>
              <a:latin typeface="Cambria"/>
              <a:ea typeface="Cambria"/>
              <a:cs typeface="Cambria"/>
            </a:endParaRPr>
          </a:p>
        </p:txBody>
      </p:sp>
      <p:sp>
        <p:nvSpPr>
          <p:cNvPr id="21" name="Rectangle 20"/>
          <p:cNvSpPr/>
          <p:nvPr/>
        </p:nvSpPr>
        <p:spPr>
          <a:xfrm flipV="1">
            <a:off x="328245" y="2872142"/>
            <a:ext cx="2790092" cy="269631"/>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3130058" y="3141773"/>
            <a:ext cx="574434" cy="29308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10707" y="3165226"/>
            <a:ext cx="1535723" cy="523220"/>
          </a:xfrm>
          <a:prstGeom prst="rect">
            <a:avLst/>
          </a:prstGeom>
          <a:noFill/>
        </p:spPr>
        <p:txBody>
          <a:bodyPr wrap="square" rtlCol="0">
            <a:spAutoFit/>
          </a:bodyPr>
          <a:lstStyle/>
          <a:p>
            <a:r>
              <a:rPr lang="en-US" sz="1400" b="1" dirty="0" smtClean="0"/>
              <a:t>They get their powers</a:t>
            </a:r>
            <a:endParaRPr lang="en-US" sz="1400" b="1" dirty="0"/>
          </a:p>
        </p:txBody>
      </p:sp>
    </p:spTree>
    <p:extLst>
      <p:ext uri="{BB962C8B-B14F-4D97-AF65-F5344CB8AC3E}">
        <p14:creationId xmlns:p14="http://schemas.microsoft.com/office/powerpoint/2010/main" val="269385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barn(inVertical)">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circle(in)">
                                      <p:cBhvr>
                                        <p:cTn id="65" dur="2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barn(inVertical)">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circle(in)">
                                      <p:cBhvr>
                                        <p:cTn id="89" dur="20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00"/>
                                        <p:tgtEl>
                                          <p:spTgt spid="15"/>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barn(inVertical)">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barn(inVertical)">
                                      <p:cBhvr>
                                        <p:cTn id="104" dur="500"/>
                                        <p:tgtEl>
                                          <p:spTgt spid="1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00"/>
                                        <p:tgtEl>
                                          <p:spTgt spid="1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wipe(down)">
                                      <p:cBhvr>
                                        <p:cTn id="114" dur="500"/>
                                        <p:tgtEl>
                                          <p:spTgt spid="16"/>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anim calcmode="lin" valueType="num">
                                      <p:cBhvr>
                                        <p:cTn id="120" dur="1000" fill="hold"/>
                                        <p:tgtEl>
                                          <p:spTgt spid="20"/>
                                        </p:tgtEl>
                                        <p:attrNameLst>
                                          <p:attrName>ppt_x</p:attrName>
                                        </p:attrNameLst>
                                      </p:cBhvr>
                                      <p:tavLst>
                                        <p:tav tm="0">
                                          <p:val>
                                            <p:strVal val="#ppt_x"/>
                                          </p:val>
                                        </p:tav>
                                        <p:tav tm="100000">
                                          <p:val>
                                            <p:strVal val="#ppt_x"/>
                                          </p:val>
                                        </p:tav>
                                      </p:tavLst>
                                    </p:anim>
                                    <p:anim calcmode="lin" valueType="num">
                                      <p:cBhvr>
                                        <p:cTn id="1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Time of New Ideas</a:t>
            </a:r>
            <a:r>
              <a:rPr lang="en-US" dirty="0"/>
              <a:t> </a:t>
            </a:r>
          </a:p>
        </p:txBody>
      </p:sp>
      <p:sp>
        <p:nvSpPr>
          <p:cNvPr id="3" name="Content Placeholder 2"/>
          <p:cNvSpPr>
            <a:spLocks noGrp="1"/>
          </p:cNvSpPr>
          <p:nvPr>
            <p:ph idx="1"/>
          </p:nvPr>
        </p:nvSpPr>
        <p:spPr>
          <a:noFill/>
        </p:spPr>
        <p:style>
          <a:lnRef idx="3">
            <a:schemeClr val="lt1"/>
          </a:lnRef>
          <a:fillRef idx="1">
            <a:schemeClr val="accent6"/>
          </a:fillRef>
          <a:effectRef idx="1">
            <a:schemeClr val="accent6"/>
          </a:effectRef>
          <a:fontRef idx="minor">
            <a:schemeClr val="lt1"/>
          </a:fontRef>
        </p:style>
        <p:txBody>
          <a:bodyPr/>
          <a:lstStyle/>
          <a:p>
            <a:endParaRPr lang="en-US" dirty="0"/>
          </a:p>
          <a:p>
            <a:pPr marL="0" indent="0">
              <a:buNone/>
            </a:pPr>
            <a:r>
              <a:rPr lang="en-US" dirty="0" smtClean="0"/>
              <a:t>In </a:t>
            </a:r>
            <a:r>
              <a:rPr lang="en-US" dirty="0"/>
              <a:t>the 1700’s a movement developed in Europe called the </a:t>
            </a:r>
            <a:r>
              <a:rPr lang="en-US" b="1" dirty="0"/>
              <a:t>Enlightenment</a:t>
            </a:r>
            <a:r>
              <a:rPr lang="en-US" dirty="0"/>
              <a:t>. The Enlightenment was a period of time when people developed new ideas about peoples’ basic rights and how much control they should have over their government and their futures. </a:t>
            </a:r>
          </a:p>
          <a:p>
            <a:pPr marL="457200" lvl="0" indent="-457200">
              <a:buAutoNum type="arabicPeriod"/>
            </a:pPr>
            <a:r>
              <a:rPr lang="en-US" dirty="0" smtClean="0"/>
              <a:t>What </a:t>
            </a:r>
            <a:r>
              <a:rPr lang="en-US" dirty="0"/>
              <a:t>ideas was the Enlightenment about? </a:t>
            </a:r>
            <a:endParaRPr lang="en-US" dirty="0" smtClean="0"/>
          </a:p>
          <a:p>
            <a:pPr marL="914400" lvl="1" indent="-457200">
              <a:buAutoNum type="arabicPeriod"/>
            </a:pPr>
            <a:r>
              <a:rPr lang="en-US" b="1" dirty="0" smtClean="0">
                <a:solidFill>
                  <a:schemeClr val="accent1"/>
                </a:solidFill>
              </a:rPr>
              <a:t>The </a:t>
            </a:r>
            <a:r>
              <a:rPr lang="en-US" b="1" dirty="0">
                <a:solidFill>
                  <a:schemeClr val="accent1"/>
                </a:solidFill>
              </a:rPr>
              <a:t>Enlightenment was about people’s basic rights and how much control they should have over their government. </a:t>
            </a:r>
          </a:p>
          <a:p>
            <a:endParaRPr lang="en-US" dirty="0"/>
          </a:p>
        </p:txBody>
      </p:sp>
      <p:sp>
        <p:nvSpPr>
          <p:cNvPr id="4" name="Rectangle 3"/>
          <p:cNvSpPr/>
          <p:nvPr/>
        </p:nvSpPr>
        <p:spPr>
          <a:xfrm>
            <a:off x="8686800" y="2672862"/>
            <a:ext cx="2086708" cy="304800"/>
          </a:xfrm>
          <a:prstGeom prst="rect">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 name="Straight Connector 5"/>
          <p:cNvCxnSpPr/>
          <p:nvPr/>
        </p:nvCxnSpPr>
        <p:spPr>
          <a:xfrm>
            <a:off x="6623538" y="3259014"/>
            <a:ext cx="3903785" cy="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72153" y="3563814"/>
            <a:ext cx="1559170" cy="11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64368" y="3563814"/>
            <a:ext cx="62718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1999" y="3938953"/>
            <a:ext cx="403273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76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5845" y="2552131"/>
            <a:ext cx="9950354" cy="1003337"/>
          </a:xfrm>
        </p:spPr>
        <p:style>
          <a:lnRef idx="0">
            <a:schemeClr val="accent2"/>
          </a:lnRef>
          <a:fillRef idx="3">
            <a:schemeClr val="accent2"/>
          </a:fillRef>
          <a:effectRef idx="3">
            <a:schemeClr val="accent2"/>
          </a:effectRef>
          <a:fontRef idx="minor">
            <a:schemeClr val="lt1"/>
          </a:fontRef>
        </p:style>
        <p:txBody>
          <a:bodyPr>
            <a:normAutofit/>
          </a:bodyPr>
          <a:lstStyle/>
          <a:p>
            <a:r>
              <a:rPr lang="en-US" sz="5400" b="1" dirty="0" smtClean="0">
                <a:effectLst>
                  <a:outerShdw blurRad="38100" dist="38100" dir="2700000" algn="tl">
                    <a:srgbClr val="000000">
                      <a:alpha val="43137"/>
                    </a:srgbClr>
                  </a:outerShdw>
                </a:effectLst>
              </a:rPr>
              <a:t>Enlightenment documents</a:t>
            </a:r>
            <a:endParaRPr lang="en-US" sz="5400" b="1"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36448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0" y="764373"/>
            <a:ext cx="6934200" cy="1293028"/>
          </a:xfrm>
        </p:spPr>
        <p:style>
          <a:lnRef idx="0">
            <a:schemeClr val="accent2"/>
          </a:lnRef>
          <a:fillRef idx="3">
            <a:schemeClr val="accent2"/>
          </a:fillRef>
          <a:effectRef idx="3">
            <a:schemeClr val="accent2"/>
          </a:effectRef>
          <a:fontRef idx="minor">
            <a:schemeClr val="lt1"/>
          </a:fontRef>
        </p:style>
        <p:txBody>
          <a:bodyPr>
            <a:normAutofit/>
          </a:bodyPr>
          <a:lstStyle/>
          <a:p>
            <a:r>
              <a:rPr lang="en-US" sz="4800" b="1" dirty="0" smtClean="0">
                <a:effectLst>
                  <a:outerShdw blurRad="38100" dist="38100" dir="2700000" algn="tl">
                    <a:srgbClr val="000000">
                      <a:alpha val="43137"/>
                    </a:srgbClr>
                  </a:outerShdw>
                </a:effectLst>
              </a:rPr>
              <a:t>Important principles</a:t>
            </a:r>
            <a:endParaRPr lang="en-US" sz="4800"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685800" y="2194559"/>
            <a:ext cx="5334000" cy="2008951"/>
          </a:xfrm>
          <a:noFill/>
          <a:ln>
            <a:solidFill>
              <a:schemeClr val="accent2"/>
            </a:solidFill>
          </a:ln>
        </p:spPr>
        <p:style>
          <a:lnRef idx="3">
            <a:schemeClr val="lt1"/>
          </a:lnRef>
          <a:fillRef idx="1">
            <a:schemeClr val="accent1"/>
          </a:fillRef>
          <a:effectRef idx="1">
            <a:schemeClr val="accent1"/>
          </a:effectRef>
          <a:fontRef idx="minor">
            <a:schemeClr val="lt1"/>
          </a:fontRef>
        </p:style>
        <p:txBody>
          <a:bodyPr>
            <a:noAutofit/>
          </a:bodyPr>
          <a:lstStyle/>
          <a:p>
            <a:r>
              <a:rPr lang="en-US" sz="2800" b="1" dirty="0" smtClean="0">
                <a:solidFill>
                  <a:schemeClr val="accent1"/>
                </a:solidFill>
              </a:rPr>
              <a:t>Limited Government: </a:t>
            </a:r>
            <a:r>
              <a:rPr lang="en-US" sz="2800" dirty="0"/>
              <a:t>A government that has been limited in power by a constitution, or written agreement.</a:t>
            </a:r>
          </a:p>
          <a:p>
            <a:endParaRPr lang="en-US" sz="2800" dirty="0"/>
          </a:p>
        </p:txBody>
      </p:sp>
      <p:sp>
        <p:nvSpPr>
          <p:cNvPr id="7" name="Content Placeholder 6"/>
          <p:cNvSpPr>
            <a:spLocks noGrp="1"/>
          </p:cNvSpPr>
          <p:nvPr>
            <p:ph sz="half" idx="2"/>
          </p:nvPr>
        </p:nvSpPr>
        <p:spPr>
          <a:xfrm>
            <a:off x="6172200" y="2194559"/>
            <a:ext cx="5334000" cy="1845177"/>
          </a:xfrm>
          <a:ln>
            <a:solidFill>
              <a:schemeClr val="accent3">
                <a:lumMod val="60000"/>
                <a:lumOff val="40000"/>
              </a:schemeClr>
            </a:solidFill>
          </a:ln>
        </p:spPr>
        <p:txBody>
          <a:bodyPr>
            <a:noAutofit/>
          </a:bodyPr>
          <a:lstStyle/>
          <a:p>
            <a:r>
              <a:rPr lang="en-US" sz="2800" b="1" dirty="0" smtClean="0">
                <a:solidFill>
                  <a:schemeClr val="accent1"/>
                </a:solidFill>
                <a:effectLst>
                  <a:outerShdw blurRad="38100" dist="38100" dir="2700000" algn="tl">
                    <a:srgbClr val="000000">
                      <a:alpha val="43137"/>
                    </a:srgbClr>
                  </a:outerShdw>
                </a:effectLst>
              </a:rPr>
              <a:t>Rule </a:t>
            </a:r>
            <a:r>
              <a:rPr lang="en-US" sz="2800" b="1" dirty="0">
                <a:solidFill>
                  <a:schemeClr val="accent1"/>
                </a:solidFill>
                <a:effectLst>
                  <a:outerShdw blurRad="38100" dist="38100" dir="2700000" algn="tl">
                    <a:srgbClr val="000000">
                      <a:alpha val="43137"/>
                    </a:srgbClr>
                  </a:outerShdw>
                </a:effectLst>
              </a:rPr>
              <a:t>of </a:t>
            </a:r>
            <a:r>
              <a:rPr lang="en-US" sz="2800" b="1" dirty="0" smtClean="0">
                <a:solidFill>
                  <a:schemeClr val="accent1"/>
                </a:solidFill>
                <a:effectLst>
                  <a:outerShdw blurRad="38100" dist="38100" dir="2700000" algn="tl">
                    <a:srgbClr val="000000">
                      <a:alpha val="43137"/>
                    </a:srgbClr>
                  </a:outerShdw>
                </a:effectLst>
              </a:rPr>
              <a:t>Law</a:t>
            </a:r>
            <a:r>
              <a:rPr lang="en-US" sz="2800" b="1" dirty="0">
                <a:solidFill>
                  <a:schemeClr val="accent1"/>
                </a:solidFill>
                <a:effectLst>
                  <a:outerShdw blurRad="38100" dist="38100" dir="2700000" algn="tl">
                    <a:srgbClr val="000000">
                      <a:alpha val="43137"/>
                    </a:srgbClr>
                  </a:outerShdw>
                </a:effectLst>
              </a:rPr>
              <a:t>: </a:t>
            </a:r>
            <a:r>
              <a:rPr lang="en-US" sz="2800" dirty="0"/>
              <a:t>law applies to everyone equally, no one is above the </a:t>
            </a:r>
            <a:r>
              <a:rPr lang="en-US" sz="2800" dirty="0" smtClean="0"/>
              <a:t>law - not </a:t>
            </a:r>
            <a:r>
              <a:rPr lang="en-US" sz="2800" dirty="0"/>
              <a:t>even government officials</a:t>
            </a:r>
          </a:p>
          <a:p>
            <a:endParaRPr lang="en-US" sz="2800" dirty="0"/>
          </a:p>
        </p:txBody>
      </p:sp>
      <p:pic>
        <p:nvPicPr>
          <p:cNvPr id="8" name="Picture 7"/>
          <p:cNvPicPr>
            <a:picLocks noChangeAspect="1"/>
          </p:cNvPicPr>
          <p:nvPr/>
        </p:nvPicPr>
        <p:blipFill>
          <a:blip r:embed="rId2"/>
          <a:stretch>
            <a:fillRect/>
          </a:stretch>
        </p:blipFill>
        <p:spPr>
          <a:xfrm>
            <a:off x="3352800" y="3794078"/>
            <a:ext cx="2369752" cy="3063922"/>
          </a:xfrm>
          <a:prstGeom prst="rect">
            <a:avLst/>
          </a:prstGeom>
        </p:spPr>
      </p:pic>
      <p:pic>
        <p:nvPicPr>
          <p:cNvPr id="9" name="Picture 8"/>
          <p:cNvPicPr>
            <a:picLocks noChangeAspect="1"/>
          </p:cNvPicPr>
          <p:nvPr/>
        </p:nvPicPr>
        <p:blipFill>
          <a:blip r:embed="rId3"/>
          <a:stretch>
            <a:fillRect/>
          </a:stretch>
        </p:blipFill>
        <p:spPr>
          <a:xfrm>
            <a:off x="7360409" y="3940684"/>
            <a:ext cx="3694278" cy="2770709"/>
          </a:xfrm>
          <a:prstGeom prst="rect">
            <a:avLst/>
          </a:prstGeom>
        </p:spPr>
      </p:pic>
    </p:spTree>
    <p:extLst>
      <p:ext uri="{BB962C8B-B14F-4D97-AF65-F5344CB8AC3E}">
        <p14:creationId xmlns:p14="http://schemas.microsoft.com/office/powerpoint/2010/main" val="1080589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685800" y="2194559"/>
            <a:ext cx="5334000" cy="2240963"/>
          </a:xfrm>
          <a:ln>
            <a:solidFill>
              <a:schemeClr val="accent6"/>
            </a:solidFill>
          </a:ln>
        </p:spPr>
        <p:txBody>
          <a:bodyPr>
            <a:normAutofit fontScale="92500" lnSpcReduction="20000"/>
          </a:bodyPr>
          <a:lstStyle/>
          <a:p>
            <a:r>
              <a:rPr lang="en-US" sz="2400" b="1" dirty="0" smtClean="0">
                <a:solidFill>
                  <a:schemeClr val="accent1"/>
                </a:solidFill>
              </a:rPr>
              <a:t>Due Process: </a:t>
            </a:r>
            <a:r>
              <a:rPr lang="en-US" sz="2400" dirty="0"/>
              <a:t>People have the right to fair and reasonable laws. Officials have to follow rules when enforcing laws and need to treat all people in the same way.</a:t>
            </a:r>
          </a:p>
          <a:p>
            <a:r>
              <a:rPr lang="en-US" sz="2400" b="1" dirty="0" smtClean="0">
                <a:solidFill>
                  <a:schemeClr val="accent1"/>
                </a:solidFill>
              </a:rPr>
              <a:t>Self-government: </a:t>
            </a:r>
            <a:r>
              <a:rPr lang="en-US" altLang="en-US" sz="2400" dirty="0"/>
              <a:t>People can make decisions on how their government should work.</a:t>
            </a:r>
          </a:p>
          <a:p>
            <a:endParaRPr lang="en-US" sz="2400" dirty="0"/>
          </a:p>
        </p:txBody>
      </p:sp>
      <p:sp>
        <p:nvSpPr>
          <p:cNvPr id="4" name="Content Placeholder 3"/>
          <p:cNvSpPr>
            <a:spLocks noGrp="1"/>
          </p:cNvSpPr>
          <p:nvPr>
            <p:ph sz="half" idx="2"/>
          </p:nvPr>
        </p:nvSpPr>
        <p:spPr>
          <a:xfrm>
            <a:off x="6172200" y="2194560"/>
            <a:ext cx="5334000" cy="1271972"/>
          </a:xfrm>
          <a:ln>
            <a:solidFill>
              <a:schemeClr val="accent1"/>
            </a:solidFill>
          </a:ln>
        </p:spPr>
        <p:txBody>
          <a:bodyPr>
            <a:normAutofit fontScale="92500" lnSpcReduction="20000"/>
          </a:bodyPr>
          <a:lstStyle/>
          <a:p>
            <a:r>
              <a:rPr lang="en-US" sz="2400" b="1" dirty="0" smtClean="0">
                <a:solidFill>
                  <a:schemeClr val="accent1"/>
                </a:solidFill>
              </a:rPr>
              <a:t>Rights</a:t>
            </a:r>
            <a:r>
              <a:rPr lang="en-US" sz="2400" b="1" dirty="0">
                <a:solidFill>
                  <a:schemeClr val="accent1"/>
                </a:solidFill>
              </a:rPr>
              <a:t>:  </a:t>
            </a:r>
            <a:r>
              <a:rPr lang="en-US" sz="2400" dirty="0"/>
              <a:t>a set of things that people believe they should be free to do (privilege) </a:t>
            </a:r>
          </a:p>
          <a:p>
            <a:endParaRPr lang="en-US" sz="2400" dirty="0"/>
          </a:p>
        </p:txBody>
      </p:sp>
      <p:pic>
        <p:nvPicPr>
          <p:cNvPr id="6" name="Picture 5"/>
          <p:cNvPicPr>
            <a:picLocks noChangeAspect="1"/>
          </p:cNvPicPr>
          <p:nvPr/>
        </p:nvPicPr>
        <p:blipFill>
          <a:blip r:embed="rId2"/>
          <a:stretch>
            <a:fillRect/>
          </a:stretch>
        </p:blipFill>
        <p:spPr>
          <a:xfrm>
            <a:off x="2662450" y="4377949"/>
            <a:ext cx="2892188" cy="2480051"/>
          </a:xfrm>
          <a:prstGeom prst="rect">
            <a:avLst/>
          </a:prstGeom>
        </p:spPr>
      </p:pic>
      <p:pic>
        <p:nvPicPr>
          <p:cNvPr id="7" name="Picture 6"/>
          <p:cNvPicPr>
            <a:picLocks noChangeAspect="1"/>
          </p:cNvPicPr>
          <p:nvPr/>
        </p:nvPicPr>
        <p:blipFill>
          <a:blip r:embed="rId3"/>
          <a:stretch>
            <a:fillRect/>
          </a:stretch>
        </p:blipFill>
        <p:spPr>
          <a:xfrm>
            <a:off x="6172200" y="3581855"/>
            <a:ext cx="2114550" cy="3114675"/>
          </a:xfrm>
          <a:prstGeom prst="rect">
            <a:avLst/>
          </a:prstGeom>
        </p:spPr>
      </p:pic>
      <p:pic>
        <p:nvPicPr>
          <p:cNvPr id="8" name="Picture 7"/>
          <p:cNvPicPr>
            <a:picLocks noChangeAspect="1"/>
          </p:cNvPicPr>
          <p:nvPr/>
        </p:nvPicPr>
        <p:blipFill>
          <a:blip r:embed="rId4"/>
          <a:stretch>
            <a:fillRect/>
          </a:stretch>
        </p:blipFill>
        <p:spPr>
          <a:xfrm>
            <a:off x="8767834" y="4185318"/>
            <a:ext cx="3167276" cy="2421600"/>
          </a:xfrm>
          <a:prstGeom prst="rect">
            <a:avLst/>
          </a:prstGeom>
        </p:spPr>
      </p:pic>
    </p:spTree>
    <p:extLst>
      <p:ext uri="{BB962C8B-B14F-4D97-AF65-F5344CB8AC3E}">
        <p14:creationId xmlns:p14="http://schemas.microsoft.com/office/powerpoint/2010/main" val="366494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6"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15" t="39651" r="23558" b="1813"/>
          <a:stretch/>
        </p:blipFill>
        <p:spPr bwMode="auto">
          <a:xfrm>
            <a:off x="1570893" y="668214"/>
            <a:ext cx="8452338" cy="548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87261" y="1723292"/>
            <a:ext cx="973015" cy="369332"/>
          </a:xfrm>
          <a:prstGeom prst="rect">
            <a:avLst/>
          </a:prstGeom>
          <a:noFill/>
        </p:spPr>
        <p:txBody>
          <a:bodyPr wrap="square" rtlCol="0">
            <a:spAutoFit/>
          </a:bodyPr>
          <a:lstStyle/>
          <a:p>
            <a:r>
              <a:rPr lang="en-US" b="1" dirty="0" smtClean="0">
                <a:solidFill>
                  <a:schemeClr val="accent1"/>
                </a:solidFill>
              </a:rPr>
              <a:t>E</a:t>
            </a:r>
            <a:endParaRPr lang="en-US" b="1" dirty="0">
              <a:solidFill>
                <a:schemeClr val="accent1"/>
              </a:solidFill>
            </a:endParaRPr>
          </a:p>
        </p:txBody>
      </p:sp>
      <p:sp>
        <p:nvSpPr>
          <p:cNvPr id="7" name="TextBox 6"/>
          <p:cNvSpPr txBox="1"/>
          <p:nvPr/>
        </p:nvSpPr>
        <p:spPr>
          <a:xfrm>
            <a:off x="8692662" y="1723292"/>
            <a:ext cx="973015" cy="369332"/>
          </a:xfrm>
          <a:prstGeom prst="rect">
            <a:avLst/>
          </a:prstGeom>
          <a:noFill/>
        </p:spPr>
        <p:txBody>
          <a:bodyPr wrap="square" rtlCol="0">
            <a:spAutoFit/>
          </a:bodyPr>
          <a:lstStyle/>
          <a:p>
            <a:r>
              <a:rPr lang="en-US" b="1" dirty="0" smtClean="0">
                <a:solidFill>
                  <a:schemeClr val="accent1"/>
                </a:solidFill>
              </a:rPr>
              <a:t>A</a:t>
            </a:r>
            <a:endParaRPr lang="en-US" b="1" dirty="0">
              <a:solidFill>
                <a:schemeClr val="accent1"/>
              </a:solidFill>
            </a:endParaRPr>
          </a:p>
        </p:txBody>
      </p:sp>
      <p:sp>
        <p:nvSpPr>
          <p:cNvPr id="8" name="TextBox 7"/>
          <p:cNvSpPr txBox="1"/>
          <p:nvPr/>
        </p:nvSpPr>
        <p:spPr>
          <a:xfrm>
            <a:off x="6142893" y="3317631"/>
            <a:ext cx="973015" cy="369332"/>
          </a:xfrm>
          <a:prstGeom prst="rect">
            <a:avLst/>
          </a:prstGeom>
          <a:noFill/>
        </p:spPr>
        <p:txBody>
          <a:bodyPr wrap="square" rtlCol="0">
            <a:spAutoFit/>
          </a:bodyPr>
          <a:lstStyle/>
          <a:p>
            <a:r>
              <a:rPr lang="en-US" b="1" dirty="0" smtClean="0">
                <a:solidFill>
                  <a:schemeClr val="accent1"/>
                </a:solidFill>
              </a:rPr>
              <a:t>D</a:t>
            </a:r>
            <a:endParaRPr lang="en-US" b="1" dirty="0">
              <a:solidFill>
                <a:schemeClr val="accent1"/>
              </a:solidFill>
            </a:endParaRPr>
          </a:p>
        </p:txBody>
      </p:sp>
      <p:sp>
        <p:nvSpPr>
          <p:cNvPr id="9" name="TextBox 8"/>
          <p:cNvSpPr txBox="1"/>
          <p:nvPr/>
        </p:nvSpPr>
        <p:spPr>
          <a:xfrm>
            <a:off x="3587262" y="4630616"/>
            <a:ext cx="973015" cy="369332"/>
          </a:xfrm>
          <a:prstGeom prst="rect">
            <a:avLst/>
          </a:prstGeom>
          <a:noFill/>
        </p:spPr>
        <p:txBody>
          <a:bodyPr wrap="square" rtlCol="0">
            <a:spAutoFit/>
          </a:bodyPr>
          <a:lstStyle/>
          <a:p>
            <a:r>
              <a:rPr lang="en-US" b="1" dirty="0">
                <a:solidFill>
                  <a:schemeClr val="accent1"/>
                </a:solidFill>
              </a:rPr>
              <a:t>B</a:t>
            </a:r>
          </a:p>
        </p:txBody>
      </p:sp>
      <p:sp>
        <p:nvSpPr>
          <p:cNvPr id="10" name="TextBox 9"/>
          <p:cNvSpPr txBox="1"/>
          <p:nvPr/>
        </p:nvSpPr>
        <p:spPr>
          <a:xfrm>
            <a:off x="8780585" y="4642340"/>
            <a:ext cx="973015" cy="369332"/>
          </a:xfrm>
          <a:prstGeom prst="rect">
            <a:avLst/>
          </a:prstGeom>
          <a:noFill/>
        </p:spPr>
        <p:txBody>
          <a:bodyPr wrap="square" rtlCol="0">
            <a:spAutoFit/>
          </a:bodyPr>
          <a:lstStyle/>
          <a:p>
            <a:r>
              <a:rPr lang="en-US" b="1" dirty="0" smtClean="0">
                <a:solidFill>
                  <a:schemeClr val="accent1"/>
                </a:solidFill>
              </a:rPr>
              <a:t>C</a:t>
            </a:r>
            <a:endParaRPr lang="en-US" b="1" dirty="0">
              <a:solidFill>
                <a:schemeClr val="accent1"/>
              </a:solidFill>
            </a:endParaRPr>
          </a:p>
        </p:txBody>
      </p:sp>
    </p:spTree>
    <p:extLst>
      <p:ext uri="{BB962C8B-B14F-4D97-AF65-F5344CB8AC3E}">
        <p14:creationId xmlns:p14="http://schemas.microsoft.com/office/powerpoint/2010/main" val="25585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the Text</a:t>
            </a:r>
            <a:endParaRPr lang="en-US" dirty="0"/>
          </a:p>
        </p:txBody>
      </p:sp>
      <p:sp>
        <p:nvSpPr>
          <p:cNvPr id="3" name="Content Placeholder 2"/>
          <p:cNvSpPr>
            <a:spLocks noGrp="1"/>
          </p:cNvSpPr>
          <p:nvPr>
            <p:ph sz="half" idx="1"/>
          </p:nvPr>
        </p:nvSpPr>
        <p:spPr>
          <a:xfrm>
            <a:off x="685800" y="2194559"/>
            <a:ext cx="7625862" cy="4024125"/>
          </a:xfrm>
        </p:spPr>
        <p:txBody>
          <a:bodyPr/>
          <a:lstStyle/>
          <a:p>
            <a:r>
              <a:rPr lang="en-US" dirty="0" smtClean="0"/>
              <a:t>                      = Name of the document</a:t>
            </a:r>
          </a:p>
          <a:p>
            <a:r>
              <a:rPr lang="en-US" dirty="0" smtClean="0">
                <a:solidFill>
                  <a:schemeClr val="accent1"/>
                </a:solidFill>
              </a:rPr>
              <a:t>___________</a:t>
            </a:r>
            <a:r>
              <a:rPr lang="en-US" dirty="0" smtClean="0"/>
              <a:t> = key words/phrases that might help to identify the purpose of the document</a:t>
            </a:r>
          </a:p>
          <a:p>
            <a:r>
              <a:rPr lang="en-US" dirty="0"/>
              <a:t> </a:t>
            </a:r>
            <a:r>
              <a:rPr lang="en-US" dirty="0" smtClean="0"/>
              <a:t>                    = Big Ideas/Principles of the Document</a:t>
            </a:r>
            <a:endParaRPr lang="en-US" dirty="0"/>
          </a:p>
        </p:txBody>
      </p:sp>
      <p:sp>
        <p:nvSpPr>
          <p:cNvPr id="5" name="Oval 4"/>
          <p:cNvSpPr/>
          <p:nvPr/>
        </p:nvSpPr>
        <p:spPr>
          <a:xfrm>
            <a:off x="1043353" y="2145324"/>
            <a:ext cx="1359877" cy="39858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353" y="3511062"/>
            <a:ext cx="1430215" cy="36341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906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12" t="39900" r="24616" b="21326"/>
          <a:stretch/>
        </p:blipFill>
        <p:spPr bwMode="auto">
          <a:xfrm>
            <a:off x="797168" y="1019908"/>
            <a:ext cx="10858788" cy="474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985846" y="3048000"/>
            <a:ext cx="1488831" cy="4454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990492" y="3393831"/>
            <a:ext cx="6564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55077" y="3692769"/>
            <a:ext cx="20749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69323" y="3692769"/>
            <a:ext cx="23211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69323" y="4278921"/>
            <a:ext cx="2028092" cy="31652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44308" y="4290642"/>
            <a:ext cx="1312985" cy="31066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77461" y="4589585"/>
            <a:ext cx="1242647" cy="2813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795846" y="2473569"/>
            <a:ext cx="2919046" cy="234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95846" y="2790092"/>
            <a:ext cx="337624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95846" y="3130062"/>
            <a:ext cx="9730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95846" y="3393831"/>
            <a:ext cx="14595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714892" y="3493477"/>
            <a:ext cx="2344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795845" y="3692769"/>
            <a:ext cx="59787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795845" y="4044462"/>
            <a:ext cx="1688124" cy="117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768862" y="3774831"/>
            <a:ext cx="715107" cy="28135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53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ircle(in)">
                                      <p:cBhvr>
                                        <p:cTn id="45" dur="2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ircle(in)">
                                      <p:cBhvr>
                                        <p:cTn id="50" dur="2000"/>
                                        <p:tgtEl>
                                          <p:spTgt spid="24"/>
                                        </p:tgtEl>
                                      </p:cBhvr>
                                    </p:animEffect>
                                  </p:childTnLst>
                                </p:cTn>
                              </p:par>
                              <p:par>
                                <p:cTn id="51" presetID="6" presetClass="entr" presetSubtype="16"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circle(in)">
                                      <p:cBhvr>
                                        <p:cTn id="53" dur="2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circle(in)">
                                      <p:cBhvr>
                                        <p:cTn id="58" dur="20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circle(in)">
                                      <p:cBhvr>
                                        <p:cTn id="68" dur="2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circle(in)">
                                      <p:cBhvr>
                                        <p:cTn id="73" dur="20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ppt_x"/>
                                          </p:val>
                                        </p:tav>
                                        <p:tav tm="100000">
                                          <p:val>
                                            <p:strVal val="#ppt_x"/>
                                          </p:val>
                                        </p:tav>
                                      </p:tavLst>
                                    </p:anim>
                                    <p:anim calcmode="lin" valueType="num">
                                      <p:cBhvr additive="base">
                                        <p:cTn id="7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897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CHAMPs for Big Ideas Chart</a:t>
            </a:r>
            <a:endParaRPr lang="en-US" dirty="0"/>
          </a:p>
        </p:txBody>
      </p:sp>
      <p:sp>
        <p:nvSpPr>
          <p:cNvPr id="3" name="Content Placeholder 2"/>
          <p:cNvSpPr>
            <a:spLocks noGrp="1"/>
          </p:cNvSpPr>
          <p:nvPr>
            <p:ph sz="half" idx="1"/>
          </p:nvPr>
        </p:nvSpPr>
        <p:spPr>
          <a:xfrm>
            <a:off x="685799" y="2194559"/>
            <a:ext cx="5574323" cy="4024125"/>
          </a:xfrm>
        </p:spPr>
        <p:txBody>
          <a:bodyPr>
            <a:normAutofit lnSpcReduction="10000"/>
          </a:bodyPr>
          <a:lstStyle/>
          <a:p>
            <a:r>
              <a:rPr lang="en-US" b="1" dirty="0" smtClean="0"/>
              <a:t>C= Level 1</a:t>
            </a:r>
          </a:p>
          <a:p>
            <a:r>
              <a:rPr lang="en-US" b="1" dirty="0" smtClean="0"/>
              <a:t>H= Raise your hand</a:t>
            </a:r>
          </a:p>
          <a:p>
            <a:r>
              <a:rPr lang="en-US" b="1" dirty="0" smtClean="0"/>
              <a:t>A= Working with only your partner on the Big Ideas Chart using your reading</a:t>
            </a:r>
          </a:p>
          <a:p>
            <a:r>
              <a:rPr lang="en-US" b="1" dirty="0" smtClean="0"/>
              <a:t>M= None without permission</a:t>
            </a:r>
          </a:p>
          <a:p>
            <a:r>
              <a:rPr lang="en-US" b="1" dirty="0" smtClean="0"/>
              <a:t>P= Quietly working with only your partner on the Big Ideas Chart, remaining in your seat unless given permission to get up</a:t>
            </a:r>
          </a:p>
          <a:p>
            <a:r>
              <a:rPr lang="en-US" b="1" dirty="0" smtClean="0"/>
              <a:t>S= Success!!!</a:t>
            </a:r>
            <a:endParaRPr lang="en-US" b="1" dirty="0"/>
          </a:p>
        </p:txBody>
      </p:sp>
      <p:sp>
        <p:nvSpPr>
          <p:cNvPr id="4" name="Content Placeholder 3"/>
          <p:cNvSpPr>
            <a:spLocks noGrp="1"/>
          </p:cNvSpPr>
          <p:nvPr>
            <p:ph sz="half" idx="2"/>
          </p:nvPr>
        </p:nvSpPr>
        <p:spPr>
          <a:xfrm>
            <a:off x="6160476" y="2100773"/>
            <a:ext cx="5832231" cy="4024125"/>
          </a:xfrm>
        </p:spPr>
        <p:txBody>
          <a:bodyPr>
            <a:noAutofit/>
          </a:bodyPr>
          <a:lstStyle/>
          <a:p>
            <a:r>
              <a:rPr lang="en-US" sz="2000" b="1" dirty="0" smtClean="0"/>
              <a:t>Cards: </a:t>
            </a:r>
          </a:p>
          <a:p>
            <a:r>
              <a:rPr lang="en-US" sz="2000" b="1" dirty="0" smtClean="0"/>
              <a:t>You have a deck of 10 cards</a:t>
            </a:r>
          </a:p>
          <a:p>
            <a:r>
              <a:rPr lang="en-US" sz="2000" b="1" dirty="0" smtClean="0"/>
              <a:t>They are worth 2 points each = 20 total points</a:t>
            </a:r>
          </a:p>
          <a:p>
            <a:r>
              <a:rPr lang="en-US" sz="2000" b="1" dirty="0" smtClean="0"/>
              <a:t>Each time I have to remove a card, you AND your partner lose 2 points</a:t>
            </a:r>
          </a:p>
          <a:p>
            <a:pPr lvl="1"/>
            <a:r>
              <a:rPr lang="en-US" sz="1800" b="1" dirty="0" smtClean="0"/>
              <a:t>Minus 1 card = 18 points</a:t>
            </a:r>
          </a:p>
          <a:p>
            <a:r>
              <a:rPr lang="en-US" sz="2000" b="1" dirty="0" smtClean="0"/>
              <a:t>Ways to keep your cards:</a:t>
            </a:r>
          </a:p>
          <a:p>
            <a:pPr lvl="1"/>
            <a:r>
              <a:rPr lang="en-US" sz="1800" b="1" dirty="0" smtClean="0"/>
              <a:t>Stay in your seat</a:t>
            </a:r>
          </a:p>
          <a:p>
            <a:pPr lvl="1"/>
            <a:r>
              <a:rPr lang="en-US" sz="1800" b="1" dirty="0" smtClean="0"/>
              <a:t>Working only with your partner </a:t>
            </a:r>
          </a:p>
          <a:p>
            <a:pPr lvl="1"/>
            <a:r>
              <a:rPr lang="en-US" sz="1800" b="1" dirty="0" smtClean="0"/>
              <a:t>Staying at a level 1</a:t>
            </a:r>
          </a:p>
          <a:p>
            <a:pPr lvl="1"/>
            <a:r>
              <a:rPr lang="en-US" sz="1800" b="1" dirty="0" smtClean="0"/>
              <a:t>Staying on task (working only on this assignment)</a:t>
            </a:r>
          </a:p>
          <a:p>
            <a:pPr lvl="1"/>
            <a:r>
              <a:rPr lang="en-US" sz="1800" b="1" dirty="0" smtClean="0"/>
              <a:t>Keeping hands off of the cards</a:t>
            </a:r>
            <a:endParaRPr lang="en-US" sz="1800" b="1" dirty="0"/>
          </a:p>
        </p:txBody>
      </p:sp>
    </p:spTree>
    <p:extLst>
      <p:ext uri="{BB962C8B-B14F-4D97-AF65-F5344CB8AC3E}">
        <p14:creationId xmlns:p14="http://schemas.microsoft.com/office/powerpoint/2010/main" val="27730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principles are found in these documents?</a:t>
            </a:r>
            <a:endParaRPr lang="en-US" dirty="0"/>
          </a:p>
        </p:txBody>
      </p:sp>
      <p:sp>
        <p:nvSpPr>
          <p:cNvPr id="3" name="Content Placeholder 2"/>
          <p:cNvSpPr>
            <a:spLocks noGrp="1"/>
          </p:cNvSpPr>
          <p:nvPr>
            <p:ph sz="half" idx="1"/>
          </p:nvPr>
        </p:nvSpPr>
        <p:spPr/>
        <p:txBody>
          <a:bodyPr>
            <a:normAutofit/>
          </a:bodyPr>
          <a:lstStyle/>
          <a:p>
            <a:r>
              <a:rPr lang="en-US" sz="2400" dirty="0" smtClean="0"/>
              <a:t>Magna </a:t>
            </a:r>
            <a:r>
              <a:rPr lang="en-US" sz="2400" dirty="0"/>
              <a:t>Carta –  limited government, rule of law,  due process, rights</a:t>
            </a:r>
          </a:p>
          <a:p>
            <a:r>
              <a:rPr lang="en-US" sz="2400" dirty="0" smtClean="0"/>
              <a:t>English </a:t>
            </a:r>
            <a:r>
              <a:rPr lang="en-US" sz="2400" dirty="0"/>
              <a:t>Bill of Rights – rule of law, due process, rights, limited government </a:t>
            </a:r>
          </a:p>
          <a:p>
            <a:r>
              <a:rPr lang="en-US" sz="2400" dirty="0" smtClean="0"/>
              <a:t>Mayflower </a:t>
            </a:r>
            <a:r>
              <a:rPr lang="en-US" sz="2400" dirty="0"/>
              <a:t>Compact – self government, rule of law</a:t>
            </a:r>
          </a:p>
          <a:p>
            <a:r>
              <a:rPr lang="en-US" sz="2400" dirty="0" smtClean="0"/>
              <a:t>Common </a:t>
            </a:r>
            <a:r>
              <a:rPr lang="en-US" sz="2400" dirty="0"/>
              <a:t>Sense – rights, self-government</a:t>
            </a:r>
          </a:p>
          <a:p>
            <a:endParaRPr lang="en-US" sz="2400" dirty="0"/>
          </a:p>
        </p:txBody>
      </p:sp>
    </p:spTree>
    <p:extLst>
      <p:ext uri="{BB962C8B-B14F-4D97-AF65-F5344CB8AC3E}">
        <p14:creationId xmlns:p14="http://schemas.microsoft.com/office/powerpoint/2010/main" val="2209131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099" y="177421"/>
            <a:ext cx="8449101" cy="1879980"/>
          </a:xfrm>
        </p:spPr>
        <p:style>
          <a:lnRef idx="0">
            <a:schemeClr val="accent6"/>
          </a:lnRef>
          <a:fillRef idx="3">
            <a:schemeClr val="accent6"/>
          </a:fillRef>
          <a:effectRef idx="3">
            <a:schemeClr val="accent6"/>
          </a:effectRef>
          <a:fontRef idx="minor">
            <a:schemeClr val="lt1"/>
          </a:fontRef>
        </p:style>
        <p:txBody>
          <a:bodyPr>
            <a:noAutofit/>
          </a:bodyPr>
          <a:lstStyle/>
          <a:p>
            <a:r>
              <a:rPr lang="en-US" b="1" dirty="0" smtClean="0">
                <a:effectLst>
                  <a:outerShdw blurRad="38100" dist="38100" dir="2700000" algn="tl">
                    <a:srgbClr val="000000">
                      <a:alpha val="43137"/>
                    </a:srgbClr>
                  </a:outerShdw>
                </a:effectLst>
              </a:rPr>
              <a:t>Which U.S. Document did these enlightenment documents influence?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85800" y="2194560"/>
            <a:ext cx="11337878" cy="2336498"/>
          </a:xfrm>
          <a:ln w="57150">
            <a:solidFill>
              <a:schemeClr val="accent2"/>
            </a:solidFill>
            <a:prstDash val="lgDashDot"/>
          </a:ln>
        </p:spPr>
        <p:txBody>
          <a:bodyPr>
            <a:normAutofit/>
          </a:bodyPr>
          <a:lstStyle/>
          <a:p>
            <a:r>
              <a:rPr lang="en-US" sz="2800" b="1" dirty="0" smtClean="0">
                <a:solidFill>
                  <a:schemeClr val="accent1"/>
                </a:solidFill>
              </a:rPr>
              <a:t>Magna Carta                      	</a:t>
            </a:r>
            <a:r>
              <a:rPr lang="en-US" sz="2800" dirty="0" smtClean="0"/>
              <a:t>Constitution</a:t>
            </a:r>
            <a:endParaRPr lang="en-US" sz="2800" dirty="0"/>
          </a:p>
          <a:p>
            <a:r>
              <a:rPr lang="en-US" sz="2800" b="1" dirty="0" smtClean="0">
                <a:solidFill>
                  <a:schemeClr val="accent1"/>
                </a:solidFill>
              </a:rPr>
              <a:t>English </a:t>
            </a:r>
            <a:r>
              <a:rPr lang="en-US" sz="2800" b="1" dirty="0">
                <a:solidFill>
                  <a:schemeClr val="accent1"/>
                </a:solidFill>
              </a:rPr>
              <a:t>Bill of Rights </a:t>
            </a:r>
            <a:r>
              <a:rPr lang="en-US" sz="2800" b="1" dirty="0" smtClean="0">
                <a:solidFill>
                  <a:schemeClr val="accent1"/>
                </a:solidFill>
              </a:rPr>
              <a:t>            	</a:t>
            </a:r>
            <a:r>
              <a:rPr lang="en-US" sz="2800" dirty="0" smtClean="0"/>
              <a:t>Bill </a:t>
            </a:r>
            <a:r>
              <a:rPr lang="en-US" sz="2800" dirty="0"/>
              <a:t>of Rights</a:t>
            </a:r>
          </a:p>
          <a:p>
            <a:r>
              <a:rPr lang="en-US" sz="2800" b="1" dirty="0">
                <a:solidFill>
                  <a:schemeClr val="accent1"/>
                </a:solidFill>
              </a:rPr>
              <a:t>Mayflower Compact </a:t>
            </a:r>
            <a:r>
              <a:rPr lang="en-US" sz="2800" b="1" dirty="0" smtClean="0">
                <a:solidFill>
                  <a:schemeClr val="accent1"/>
                </a:solidFill>
              </a:rPr>
              <a:t>         	</a:t>
            </a:r>
            <a:r>
              <a:rPr lang="en-US" sz="2800" dirty="0" smtClean="0"/>
              <a:t>Constitution </a:t>
            </a:r>
            <a:r>
              <a:rPr lang="en-US" sz="2800" dirty="0"/>
              <a:t>“We the people”</a:t>
            </a:r>
          </a:p>
          <a:p>
            <a:r>
              <a:rPr lang="en-US" sz="2800" b="1" dirty="0">
                <a:solidFill>
                  <a:schemeClr val="accent1"/>
                </a:solidFill>
              </a:rPr>
              <a:t>Common Sense </a:t>
            </a:r>
            <a:r>
              <a:rPr lang="en-US" sz="2800" dirty="0"/>
              <a:t> </a:t>
            </a:r>
            <a:r>
              <a:rPr lang="en-US" sz="2800" dirty="0" smtClean="0"/>
              <a:t>                 	Declaration </a:t>
            </a:r>
            <a:r>
              <a:rPr lang="en-US" sz="2800" dirty="0"/>
              <a:t>of Independence</a:t>
            </a:r>
          </a:p>
          <a:p>
            <a:endParaRPr lang="en-US" sz="2800" dirty="0"/>
          </a:p>
        </p:txBody>
      </p:sp>
      <p:cxnSp>
        <p:nvCxnSpPr>
          <p:cNvPr id="8" name="Straight Arrow Connector 7"/>
          <p:cNvCxnSpPr/>
          <p:nvPr/>
        </p:nvCxnSpPr>
        <p:spPr>
          <a:xfrm>
            <a:off x="4997352" y="3466530"/>
            <a:ext cx="709683" cy="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58682" y="2900142"/>
            <a:ext cx="709683" cy="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958682" y="2395178"/>
            <a:ext cx="709683" cy="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97353" y="3971496"/>
            <a:ext cx="709683" cy="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279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Social Contract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If </a:t>
            </a:r>
            <a:r>
              <a:rPr lang="en-US" dirty="0"/>
              <a:t>there was no government at all, people would live in a </a:t>
            </a:r>
            <a:r>
              <a:rPr lang="en-US" b="1" dirty="0"/>
              <a:t>state of nature </a:t>
            </a:r>
            <a:r>
              <a:rPr lang="en-US" dirty="0"/>
              <a:t>with no rules and complete freedom—but without any protection from each other, which means we could do </a:t>
            </a:r>
            <a:r>
              <a:rPr lang="en-US" i="1" dirty="0"/>
              <a:t>whatever </a:t>
            </a:r>
            <a:r>
              <a:rPr lang="en-US" dirty="0"/>
              <a:t>we wanted. One Enlightenment idea supported by </a:t>
            </a:r>
            <a:r>
              <a:rPr lang="en-US" b="1" dirty="0"/>
              <a:t>John Locke, Montesquieu, Rousseau and Thomas Hobbes</a:t>
            </a:r>
            <a:r>
              <a:rPr lang="en-US" dirty="0"/>
              <a:t> was the </a:t>
            </a:r>
            <a:r>
              <a:rPr lang="en-US" b="1" dirty="0"/>
              <a:t>social contract</a:t>
            </a:r>
            <a:r>
              <a:rPr lang="en-US" dirty="0"/>
              <a:t>. In a social contract, citizens agree to give up some freedom they would have in a state of nature (like the freedom to rob and kill people), and in exchange the government protects citizens’ right to life, liberty, and property. To Enlightenment thinkers, the relationship between a government and its citizens was like an agreement, or a contract. Citizens agree to obey a set of rules, and the government agrees to protect citizens’ rights.</a:t>
            </a:r>
          </a:p>
          <a:p>
            <a:endParaRPr lang="en-US" dirty="0"/>
          </a:p>
        </p:txBody>
      </p:sp>
      <p:sp>
        <p:nvSpPr>
          <p:cNvPr id="4" name="Rectangle 3"/>
          <p:cNvSpPr/>
          <p:nvPr/>
        </p:nvSpPr>
        <p:spPr>
          <a:xfrm>
            <a:off x="8440614" y="2227385"/>
            <a:ext cx="2004647"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24706" y="3446585"/>
            <a:ext cx="2004647"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79077" y="3094893"/>
            <a:ext cx="1735014" cy="410308"/>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14090" y="3094893"/>
            <a:ext cx="1852247" cy="410308"/>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66337" y="3094893"/>
            <a:ext cx="1535725" cy="410308"/>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82707" y="3094893"/>
            <a:ext cx="2262554" cy="410308"/>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414954" y="2532185"/>
            <a:ext cx="282525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3723" y="2848708"/>
            <a:ext cx="429064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02216" y="2825262"/>
            <a:ext cx="5263661" cy="234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108940" y="3094893"/>
            <a:ext cx="3323491" cy="234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32431" y="3751385"/>
            <a:ext cx="282525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5445" y="4032738"/>
            <a:ext cx="614875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64369" y="4396155"/>
            <a:ext cx="55919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3723" y="4665785"/>
            <a:ext cx="282525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66337" y="4923692"/>
            <a:ext cx="33762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44060" y="5275385"/>
            <a:ext cx="369277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96708" y="5287108"/>
            <a:ext cx="513470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3723" y="5603631"/>
            <a:ext cx="855785"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1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par>
                                <p:cTn id="68" presetID="16" presetClass="entr" presetSubtype="21"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1000"/>
                                        <p:tgtEl>
                                          <p:spTgt spid="6"/>
                                        </p:tgtEl>
                                      </p:cBhvr>
                                    </p:animEffect>
                                    <p:anim calcmode="lin" valueType="num">
                                      <p:cBhvr>
                                        <p:cTn id="76" dur="1000" fill="hold"/>
                                        <p:tgtEl>
                                          <p:spTgt spid="6"/>
                                        </p:tgtEl>
                                        <p:attrNameLst>
                                          <p:attrName>ppt_x</p:attrName>
                                        </p:attrNameLst>
                                      </p:cBhvr>
                                      <p:tavLst>
                                        <p:tav tm="0">
                                          <p:val>
                                            <p:strVal val="#ppt_x"/>
                                          </p:val>
                                        </p:tav>
                                        <p:tav tm="100000">
                                          <p:val>
                                            <p:strVal val="#ppt_x"/>
                                          </p:val>
                                        </p:tav>
                                      </p:tavLst>
                                    </p:anim>
                                    <p:anim calcmode="lin" valueType="num">
                                      <p:cBhvr>
                                        <p:cTn id="7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1000"/>
                                        <p:tgtEl>
                                          <p:spTgt spid="7"/>
                                        </p:tgtEl>
                                      </p:cBhvr>
                                    </p:animEffect>
                                    <p:anim calcmode="lin" valueType="num">
                                      <p:cBhvr>
                                        <p:cTn id="83" dur="1000" fill="hold"/>
                                        <p:tgtEl>
                                          <p:spTgt spid="7"/>
                                        </p:tgtEl>
                                        <p:attrNameLst>
                                          <p:attrName>ppt_x</p:attrName>
                                        </p:attrNameLst>
                                      </p:cBhvr>
                                      <p:tavLst>
                                        <p:tav tm="0">
                                          <p:val>
                                            <p:strVal val="#ppt_x"/>
                                          </p:val>
                                        </p:tav>
                                        <p:tav tm="100000">
                                          <p:val>
                                            <p:strVal val="#ppt_x"/>
                                          </p:val>
                                        </p:tav>
                                      </p:tavLst>
                                    </p:anim>
                                    <p:anim calcmode="lin" valueType="num">
                                      <p:cBhvr>
                                        <p:cTn id="8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fade">
                                      <p:cBhvr>
                                        <p:cTn id="96" dur="1000"/>
                                        <p:tgtEl>
                                          <p:spTgt spid="9"/>
                                        </p:tgtEl>
                                      </p:cBhvr>
                                    </p:animEffect>
                                    <p:anim calcmode="lin" valueType="num">
                                      <p:cBhvr>
                                        <p:cTn id="97" dur="1000" fill="hold"/>
                                        <p:tgtEl>
                                          <p:spTgt spid="9"/>
                                        </p:tgtEl>
                                        <p:attrNameLst>
                                          <p:attrName>ppt_x</p:attrName>
                                        </p:attrNameLst>
                                      </p:cBhvr>
                                      <p:tavLst>
                                        <p:tav tm="0">
                                          <p:val>
                                            <p:strVal val="#ppt_x"/>
                                          </p:val>
                                        </p:tav>
                                        <p:tav tm="100000">
                                          <p:val>
                                            <p:strVal val="#ppt_x"/>
                                          </p:val>
                                        </p:tav>
                                      </p:tavLst>
                                    </p:anim>
                                    <p:anim calcmode="lin" valueType="num">
                                      <p:cBhvr>
                                        <p:cTn id="9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en-US" dirty="0"/>
              <a:t>The </a:t>
            </a:r>
            <a:r>
              <a:rPr lang="en-US" b="1" dirty="0"/>
              <a:t>Magna Carta </a:t>
            </a:r>
            <a:r>
              <a:rPr lang="en-US" dirty="0"/>
              <a:t>influenced the colonists’ views on the purpose of government in three main ways. First, it helped to establish </a:t>
            </a:r>
            <a:r>
              <a:rPr lang="en-US" b="1" dirty="0"/>
              <a:t>limited government </a:t>
            </a:r>
            <a:r>
              <a:rPr lang="en-US" dirty="0"/>
              <a:t>in the United States through the three branches outlined in the U.S. Constitution. Each branch has the power to check or limit the power of the other two. The system of </a:t>
            </a:r>
            <a:r>
              <a:rPr lang="en-US" b="1" dirty="0"/>
              <a:t>checks and balances </a:t>
            </a:r>
            <a:r>
              <a:rPr lang="en-US" dirty="0"/>
              <a:t>keeps any one branch from getting too powerful. Second, like the Magna Carta, the U.S. Constitution is the law of the land and no one is above it. This is the idea of </a:t>
            </a:r>
            <a:r>
              <a:rPr lang="en-US" b="1" dirty="0"/>
              <a:t>rule of law</a:t>
            </a:r>
            <a:r>
              <a:rPr lang="en-US" dirty="0"/>
              <a:t>. </a:t>
            </a:r>
          </a:p>
          <a:p>
            <a:endParaRPr lang="en-US" dirty="0"/>
          </a:p>
        </p:txBody>
      </p:sp>
      <p:sp>
        <p:nvSpPr>
          <p:cNvPr id="7" name="Oval 6"/>
          <p:cNvSpPr/>
          <p:nvPr/>
        </p:nvSpPr>
        <p:spPr>
          <a:xfrm>
            <a:off x="1283677" y="2110154"/>
            <a:ext cx="1957754" cy="5158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8780585" y="2836985"/>
            <a:ext cx="2555630" cy="117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38247" y="3751385"/>
            <a:ext cx="28369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50277" y="3141785"/>
            <a:ext cx="1723292" cy="31652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8370277" y="4337539"/>
            <a:ext cx="138332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29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5756901"/>
              </p:ext>
            </p:extLst>
          </p:nvPr>
        </p:nvGraphicFramePr>
        <p:xfrm>
          <a:off x="668216" y="2016369"/>
          <a:ext cx="10714892" cy="4091354"/>
        </p:xfrm>
        <a:graphic>
          <a:graphicData uri="http://schemas.openxmlformats.org/drawingml/2006/table">
            <a:tbl>
              <a:tblPr firstRow="1" firstCol="1" bandRow="1">
                <a:tableStyleId>{B301B821-A1FF-4177-AEE7-76D212191A09}</a:tableStyleId>
              </a:tblPr>
              <a:tblGrid>
                <a:gridCol w="6533470"/>
                <a:gridCol w="4181422"/>
              </a:tblGrid>
              <a:tr h="1155610">
                <a:tc>
                  <a:txBody>
                    <a:bodyPr/>
                    <a:lstStyle/>
                    <a:p>
                      <a:pPr marL="0" marR="0">
                        <a:lnSpc>
                          <a:spcPct val="107000"/>
                        </a:lnSpc>
                        <a:spcBef>
                          <a:spcPts val="0"/>
                        </a:spcBef>
                        <a:spcAft>
                          <a:spcPts val="0"/>
                        </a:spcAft>
                      </a:pPr>
                      <a:r>
                        <a:rPr lang="en-US" sz="2000" dirty="0">
                          <a:effectLst/>
                        </a:rPr>
                        <a:t>How is the relationship between government and the people (“the social contract”) like an agreement?</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a:effectLst/>
                        </a:rPr>
                        <a:t>Which Enlightenment Thinkers agreed with the Social Contract? </a:t>
                      </a:r>
                      <a:endParaRPr lang="en-US" sz="2000">
                        <a:effectLst/>
                        <a:latin typeface="Calibri"/>
                        <a:ea typeface="Calibri"/>
                        <a:cs typeface="Times New Roman"/>
                      </a:endParaRPr>
                    </a:p>
                  </a:txBody>
                  <a:tcPr marL="68580" marR="68580" marT="0" marB="0"/>
                </a:tc>
              </a:tr>
              <a:tr h="2935744">
                <a:tc>
                  <a:txBody>
                    <a:bodyPr/>
                    <a:lstStyle/>
                    <a:p>
                      <a:pPr marL="0" marR="0" indent="0">
                        <a:lnSpc>
                          <a:spcPct val="107000"/>
                        </a:lnSpc>
                        <a:spcBef>
                          <a:spcPts val="0"/>
                        </a:spcBef>
                        <a:spcAft>
                          <a:spcPts val="0"/>
                        </a:spcAft>
                        <a:buFont typeface="Arial" panose="020B0604020202020204" pitchFamily="34" charset="0"/>
                        <a:buNone/>
                      </a:pP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832339" y="3369170"/>
            <a:ext cx="5334000" cy="1277850"/>
          </a:xfrm>
          <a:prstGeom prst="rect">
            <a:avLst/>
          </a:prstGeom>
          <a:noFill/>
        </p:spPr>
        <p:txBody>
          <a:bodyPr wrap="square" rtlCol="0">
            <a:spAutoFit/>
          </a:bodyPr>
          <a:lstStyle/>
          <a:p>
            <a:pPr marR="0">
              <a:lnSpc>
                <a:spcPct val="107000"/>
              </a:lnSpc>
              <a:spcBef>
                <a:spcPts val="0"/>
              </a:spcBef>
              <a:spcAft>
                <a:spcPts val="0"/>
              </a:spcAft>
            </a:pPr>
            <a:r>
              <a:rPr lang="en-US" sz="2400" b="1" dirty="0">
                <a:solidFill>
                  <a:schemeClr val="accent6"/>
                </a:solidFill>
              </a:rPr>
              <a:t>The people </a:t>
            </a:r>
            <a:r>
              <a:rPr lang="en-US" sz="2400" b="1" dirty="0" smtClean="0">
                <a:solidFill>
                  <a:schemeClr val="accent6"/>
                </a:solidFill>
              </a:rPr>
              <a:t>agree to give </a:t>
            </a:r>
            <a:r>
              <a:rPr lang="en-US" sz="2400" b="1" dirty="0">
                <a:solidFill>
                  <a:schemeClr val="accent6"/>
                </a:solidFill>
              </a:rPr>
              <a:t>up some of their rights and the government agrees to protect their other rights. </a:t>
            </a:r>
            <a:endParaRPr lang="en-US" sz="2400" b="1" dirty="0">
              <a:solidFill>
                <a:schemeClr val="accent6"/>
              </a:solidFill>
              <a:latin typeface="Calibri"/>
              <a:ea typeface="Calibri"/>
              <a:cs typeface="Times New Roman"/>
            </a:endParaRPr>
          </a:p>
        </p:txBody>
      </p:sp>
      <p:sp>
        <p:nvSpPr>
          <p:cNvPr id="7" name="TextBox 6"/>
          <p:cNvSpPr txBox="1"/>
          <p:nvPr/>
        </p:nvSpPr>
        <p:spPr>
          <a:xfrm>
            <a:off x="7092461" y="3347942"/>
            <a:ext cx="4196862" cy="1277850"/>
          </a:xfrm>
          <a:prstGeom prst="rect">
            <a:avLst/>
          </a:prstGeom>
          <a:noFill/>
        </p:spPr>
        <p:txBody>
          <a:bodyPr wrap="square" rtlCol="0">
            <a:spAutoFit/>
          </a:bodyPr>
          <a:lstStyle/>
          <a:p>
            <a:pPr>
              <a:lnSpc>
                <a:spcPct val="107000"/>
              </a:lnSpc>
            </a:pPr>
            <a:r>
              <a:rPr lang="en-US" sz="2400" b="1" dirty="0">
                <a:solidFill>
                  <a:schemeClr val="accent6"/>
                </a:solidFill>
              </a:rPr>
              <a:t>Locke, Montesquieu, Rousseau, Hobbes </a:t>
            </a:r>
          </a:p>
          <a:p>
            <a:pPr marR="0">
              <a:lnSpc>
                <a:spcPct val="107000"/>
              </a:lnSpc>
              <a:spcBef>
                <a:spcPts val="0"/>
              </a:spcBef>
              <a:spcAft>
                <a:spcPts val="0"/>
              </a:spcAft>
            </a:pPr>
            <a:r>
              <a:rPr lang="en-US" sz="2400" b="1" dirty="0" smtClean="0">
                <a:solidFill>
                  <a:schemeClr val="accent6"/>
                </a:solidFill>
              </a:rPr>
              <a:t> </a:t>
            </a:r>
            <a:endParaRPr lang="en-US" sz="2400" b="1" dirty="0">
              <a:solidFill>
                <a:schemeClr val="accent6"/>
              </a:solidFill>
              <a:latin typeface="Calibri"/>
              <a:ea typeface="Calibri"/>
              <a:cs typeface="Times New Roman"/>
            </a:endParaRPr>
          </a:p>
        </p:txBody>
      </p:sp>
    </p:spTree>
    <p:extLst>
      <p:ext uri="{BB962C8B-B14F-4D97-AF65-F5344CB8AC3E}">
        <p14:creationId xmlns:p14="http://schemas.microsoft.com/office/powerpoint/2010/main" val="18627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Natural Rights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Enlightenment </a:t>
            </a:r>
            <a:r>
              <a:rPr lang="en-US" dirty="0"/>
              <a:t>thinkers like </a:t>
            </a:r>
            <a:r>
              <a:rPr lang="en-US" b="1" dirty="0"/>
              <a:t>John Locke</a:t>
            </a:r>
            <a:r>
              <a:rPr lang="en-US" dirty="0"/>
              <a:t> believed that human beings are born with fundamental, basic rights that no person can take away from you. These </a:t>
            </a:r>
            <a:r>
              <a:rPr lang="en-US" b="1" dirty="0"/>
              <a:t>natural rights</a:t>
            </a:r>
            <a:r>
              <a:rPr lang="en-US" dirty="0"/>
              <a:t> included the right to life, liberty, and property.  </a:t>
            </a:r>
            <a:r>
              <a:rPr lang="en-US" b="1" dirty="0"/>
              <a:t>Life </a:t>
            </a:r>
            <a:r>
              <a:rPr lang="en-US" dirty="0"/>
              <a:t>refers to the fact that people want to live and will fight to survive. </a:t>
            </a:r>
            <a:r>
              <a:rPr lang="en-US" b="1" dirty="0"/>
              <a:t>Liberty </a:t>
            </a:r>
            <a:r>
              <a:rPr lang="en-US" dirty="0"/>
              <a:t>means that people want to be as free as possible to make their own decisions. </a:t>
            </a:r>
            <a:r>
              <a:rPr lang="en-US" b="1" dirty="0"/>
              <a:t>Property </a:t>
            </a:r>
            <a:r>
              <a:rPr lang="en-US" dirty="0"/>
              <a:t>represents the fact that people want to own things that help them survive, such as land, food, and tools. Locke believed these rights aren’t given to people—people are born with them. In order for people to enjoy these natural rights, other rights needed to be protected. Enlightenment thinkers believed people should have the right to express themselves, to move around freely, and to petition the government.</a:t>
            </a:r>
          </a:p>
          <a:p>
            <a:endParaRPr lang="en-US" dirty="0"/>
          </a:p>
        </p:txBody>
      </p:sp>
      <p:sp>
        <p:nvSpPr>
          <p:cNvPr id="4" name="Oval 3"/>
          <p:cNvSpPr/>
          <p:nvPr/>
        </p:nvSpPr>
        <p:spPr>
          <a:xfrm>
            <a:off x="4618892" y="2121876"/>
            <a:ext cx="1711570" cy="457200"/>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40522" y="2801815"/>
            <a:ext cx="1863969" cy="3634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41170" y="2772507"/>
            <a:ext cx="586154" cy="3634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038492" y="3135923"/>
            <a:ext cx="1078522" cy="3634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8538" y="3669322"/>
            <a:ext cx="1283678" cy="3634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0703169" y="2579076"/>
            <a:ext cx="6682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04491" y="2801815"/>
            <a:ext cx="14888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73262" y="2825260"/>
            <a:ext cx="34934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4677" y="3130061"/>
            <a:ext cx="4337538" cy="351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61693" y="3499338"/>
            <a:ext cx="43375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18892" y="3722075"/>
            <a:ext cx="59084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771292" y="4032738"/>
            <a:ext cx="6400800" cy="527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08538" y="4343398"/>
            <a:ext cx="11078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58308" y="4630614"/>
            <a:ext cx="3692769" cy="175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04339" y="5275384"/>
            <a:ext cx="5298830" cy="175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66801" y="5627076"/>
            <a:ext cx="7197968" cy="1758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98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barn(inVertical)">
                                      <p:cBhvr>
                                        <p:cTn id="8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9321265"/>
              </p:ext>
            </p:extLst>
          </p:nvPr>
        </p:nvGraphicFramePr>
        <p:xfrm>
          <a:off x="433754" y="1922584"/>
          <a:ext cx="11054861" cy="4431323"/>
        </p:xfrm>
        <a:graphic>
          <a:graphicData uri="http://schemas.openxmlformats.org/drawingml/2006/table">
            <a:tbl>
              <a:tblPr firstRow="1" firstCol="1" bandRow="1">
                <a:tableStyleId>{B301B821-A1FF-4177-AEE7-76D212191A09}</a:tableStyleId>
              </a:tblPr>
              <a:tblGrid>
                <a:gridCol w="4365456"/>
                <a:gridCol w="2943338"/>
                <a:gridCol w="3746067"/>
              </a:tblGrid>
              <a:tr h="1654297">
                <a:tc>
                  <a:txBody>
                    <a:bodyPr/>
                    <a:lstStyle/>
                    <a:p>
                      <a:pPr marL="0" marR="0">
                        <a:lnSpc>
                          <a:spcPct val="107000"/>
                        </a:lnSpc>
                        <a:spcBef>
                          <a:spcPts val="0"/>
                        </a:spcBef>
                        <a:spcAft>
                          <a:spcPts val="0"/>
                        </a:spcAft>
                      </a:pPr>
                      <a:r>
                        <a:rPr lang="en-US" sz="2400" dirty="0">
                          <a:effectLst/>
                        </a:rPr>
                        <a:t>Explain Natural Rights In Your Own Words:</a:t>
                      </a:r>
                      <a:endParaRPr lang="en-US" sz="2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a:effectLst/>
                        </a:rPr>
                        <a:t>Which Enlightenment Thinker believed in Natural Rights?</a:t>
                      </a:r>
                      <a:endParaRPr lang="en-US" sz="24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a:effectLst/>
                        </a:rPr>
                        <a:t>List an example of a Natural Right:</a:t>
                      </a:r>
                      <a:endParaRPr lang="en-US" sz="2400">
                        <a:effectLst/>
                        <a:latin typeface="Calibri"/>
                        <a:ea typeface="Calibri"/>
                        <a:cs typeface="Times New Roman"/>
                      </a:endParaRPr>
                    </a:p>
                  </a:txBody>
                  <a:tcPr marL="68580" marR="68580" marT="0" marB="0"/>
                </a:tc>
              </a:tr>
              <a:tr h="2777026">
                <a:tc>
                  <a:txBody>
                    <a:bodyPr/>
                    <a:lstStyle/>
                    <a:p>
                      <a:pPr marL="0" marR="0">
                        <a:lnSpc>
                          <a:spcPct val="107000"/>
                        </a:lnSpc>
                        <a:spcBef>
                          <a:spcPts val="0"/>
                        </a:spcBef>
                        <a:spcAft>
                          <a:spcPts val="0"/>
                        </a:spcAft>
                      </a:pPr>
                      <a:endParaRPr lang="en-US" sz="2400" dirty="0">
                        <a:effectLst/>
                      </a:endParaRPr>
                    </a:p>
                  </a:txBody>
                  <a:tcPr marL="68580" marR="68580" marT="0" marB="0"/>
                </a:tc>
                <a:tc>
                  <a:txBody>
                    <a:bodyPr/>
                    <a:lstStyle/>
                    <a:p>
                      <a:pPr marL="0" marR="0">
                        <a:lnSpc>
                          <a:spcPct val="107000"/>
                        </a:lnSpc>
                        <a:spcBef>
                          <a:spcPts val="0"/>
                        </a:spcBef>
                        <a:spcAft>
                          <a:spcPts val="0"/>
                        </a:spcAft>
                      </a:pPr>
                      <a:r>
                        <a:rPr lang="en-US" sz="2400" b="1" dirty="0">
                          <a:effectLst/>
                        </a:rPr>
                        <a:t> </a:t>
                      </a:r>
                    </a:p>
                  </a:txBody>
                  <a:tcPr marL="68580" marR="68580" marT="0" marB="0"/>
                </a:tc>
                <a:tc>
                  <a:txBody>
                    <a:bodyPr/>
                    <a:lstStyle/>
                    <a:p>
                      <a:pPr marL="0" marR="0">
                        <a:lnSpc>
                          <a:spcPct val="107000"/>
                        </a:lnSpc>
                        <a:spcBef>
                          <a:spcPts val="0"/>
                        </a:spcBef>
                        <a:spcAft>
                          <a:spcPts val="0"/>
                        </a:spcAft>
                      </a:pPr>
                      <a:r>
                        <a:rPr lang="en-US" sz="2400" b="1" dirty="0">
                          <a:effectLst/>
                        </a:rPr>
                        <a:t> </a:t>
                      </a:r>
                    </a:p>
                  </a:txBody>
                  <a:tcPr marL="68580" marR="68580" marT="0" marB="0"/>
                </a:tc>
              </a:tr>
            </a:tbl>
          </a:graphicData>
        </a:graphic>
      </p:graphicFrame>
      <p:sp>
        <p:nvSpPr>
          <p:cNvPr id="5" name="TextBox 4"/>
          <p:cNvSpPr txBox="1"/>
          <p:nvPr/>
        </p:nvSpPr>
        <p:spPr>
          <a:xfrm>
            <a:off x="808891" y="3776861"/>
            <a:ext cx="3012831" cy="2246769"/>
          </a:xfrm>
          <a:prstGeom prst="rect">
            <a:avLst/>
          </a:prstGeom>
          <a:noFill/>
        </p:spPr>
        <p:txBody>
          <a:bodyPr wrap="square" rtlCol="0">
            <a:spAutoFit/>
          </a:bodyPr>
          <a:lstStyle/>
          <a:p>
            <a:r>
              <a:rPr lang="en-US" sz="2000" b="1" dirty="0" smtClean="0">
                <a:solidFill>
                  <a:schemeClr val="accent6"/>
                </a:solidFill>
              </a:rPr>
              <a:t>Natural </a:t>
            </a:r>
            <a:r>
              <a:rPr lang="en-US" sz="2000" b="1" dirty="0">
                <a:solidFill>
                  <a:schemeClr val="accent6"/>
                </a:solidFill>
              </a:rPr>
              <a:t>Rights are rights that you are born with and that can’t be taken away from you.</a:t>
            </a:r>
            <a:endParaRPr lang="en-US" sz="2000" b="1" dirty="0">
              <a:solidFill>
                <a:schemeClr val="accent6"/>
              </a:solidFill>
              <a:latin typeface="Calibri"/>
              <a:ea typeface="Calibri"/>
              <a:cs typeface="Times New Roman"/>
            </a:endParaRPr>
          </a:p>
          <a:p>
            <a:endParaRPr lang="en-US" sz="2000" b="1" dirty="0">
              <a:solidFill>
                <a:schemeClr val="accent6"/>
              </a:solidFill>
            </a:endParaRPr>
          </a:p>
          <a:p>
            <a:endParaRPr lang="en-US" sz="2000" b="1" dirty="0">
              <a:solidFill>
                <a:schemeClr val="accent6"/>
              </a:solidFill>
            </a:endParaRPr>
          </a:p>
        </p:txBody>
      </p:sp>
      <p:sp>
        <p:nvSpPr>
          <p:cNvPr id="6" name="TextBox 5"/>
          <p:cNvSpPr txBox="1"/>
          <p:nvPr/>
        </p:nvSpPr>
        <p:spPr>
          <a:xfrm>
            <a:off x="4712676" y="3900236"/>
            <a:ext cx="3012831" cy="1037207"/>
          </a:xfrm>
          <a:prstGeom prst="rect">
            <a:avLst/>
          </a:prstGeom>
          <a:noFill/>
        </p:spPr>
        <p:txBody>
          <a:bodyPr wrap="square" rtlCol="0">
            <a:spAutoFit/>
          </a:bodyPr>
          <a:lstStyle/>
          <a:p>
            <a:pPr>
              <a:lnSpc>
                <a:spcPct val="107000"/>
              </a:lnSpc>
            </a:pPr>
            <a:r>
              <a:rPr lang="en-US" sz="2000" b="1" dirty="0">
                <a:solidFill>
                  <a:schemeClr val="accent6"/>
                </a:solidFill>
              </a:rPr>
              <a:t>John Locke</a:t>
            </a:r>
            <a:endParaRPr lang="en-US" sz="2000" b="1" dirty="0">
              <a:solidFill>
                <a:schemeClr val="accent6"/>
              </a:solidFill>
              <a:latin typeface="Calibri"/>
              <a:ea typeface="Calibri"/>
              <a:cs typeface="Times New Roman"/>
            </a:endParaRPr>
          </a:p>
          <a:p>
            <a:endParaRPr lang="en-US" sz="2000" b="1" dirty="0">
              <a:solidFill>
                <a:schemeClr val="accent6"/>
              </a:solidFill>
            </a:endParaRPr>
          </a:p>
          <a:p>
            <a:endParaRPr lang="en-US" sz="2000" b="1" dirty="0">
              <a:solidFill>
                <a:schemeClr val="accent6"/>
              </a:solidFill>
            </a:endParaRPr>
          </a:p>
        </p:txBody>
      </p:sp>
      <p:sp>
        <p:nvSpPr>
          <p:cNvPr id="7" name="TextBox 6"/>
          <p:cNvSpPr txBox="1"/>
          <p:nvPr/>
        </p:nvSpPr>
        <p:spPr>
          <a:xfrm>
            <a:off x="8241323" y="3935405"/>
            <a:ext cx="2461846" cy="2031325"/>
          </a:xfrm>
          <a:prstGeom prst="rect">
            <a:avLst/>
          </a:prstGeom>
          <a:noFill/>
        </p:spPr>
        <p:txBody>
          <a:bodyPr wrap="square" rtlCol="0">
            <a:spAutoFit/>
          </a:bodyPr>
          <a:lstStyle/>
          <a:p>
            <a:r>
              <a:rPr lang="en-US" b="1" dirty="0" smtClean="0">
                <a:solidFill>
                  <a:schemeClr val="accent6"/>
                </a:solidFill>
              </a:rPr>
              <a:t>Life, Liberty, Property-</a:t>
            </a:r>
          </a:p>
          <a:p>
            <a:r>
              <a:rPr lang="en-US" b="1" dirty="0" smtClean="0">
                <a:solidFill>
                  <a:schemeClr val="accent6"/>
                </a:solidFill>
              </a:rPr>
              <a:t>Freedom </a:t>
            </a:r>
            <a:r>
              <a:rPr lang="en-US" b="1" dirty="0">
                <a:solidFill>
                  <a:schemeClr val="accent6"/>
                </a:solidFill>
              </a:rPr>
              <a:t>of expression, freedom to petition/protest the government. </a:t>
            </a:r>
            <a:endParaRPr lang="en-US" b="1" dirty="0">
              <a:solidFill>
                <a:schemeClr val="accent6"/>
              </a:solidFill>
              <a:latin typeface="Calibri"/>
              <a:ea typeface="Calibri"/>
              <a:cs typeface="Times New Roman"/>
            </a:endParaRPr>
          </a:p>
          <a:p>
            <a:endParaRPr lang="en-US" dirty="0">
              <a:solidFill>
                <a:schemeClr val="accent6"/>
              </a:solidFill>
            </a:endParaRPr>
          </a:p>
        </p:txBody>
      </p:sp>
    </p:spTree>
    <p:extLst>
      <p:ext uri="{BB962C8B-B14F-4D97-AF65-F5344CB8AC3E}">
        <p14:creationId xmlns:p14="http://schemas.microsoft.com/office/powerpoint/2010/main" val="41428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Consent of the Governed </a:t>
            </a:r>
            <a:endParaRPr lang="en-US" dirty="0"/>
          </a:p>
          <a:p>
            <a:r>
              <a:rPr lang="en-US" dirty="0"/>
              <a:t>Enlightenment thinkers like John Locke believed that governments had a responsibility to hold up their end of the social contract. If a government failed, then citizens would no longer agree to be governed and they would have the right to revolt. This idea is known as </a:t>
            </a:r>
            <a:r>
              <a:rPr lang="en-US" b="1" dirty="0"/>
              <a:t>consent of the governed</a:t>
            </a:r>
            <a:r>
              <a:rPr lang="en-US" dirty="0"/>
              <a:t>. Traditionally, a government protected citizens from foreign invaders, but the government also had absolute authority over the people. A king ruled his citizens whether they consented or not. To Enlightenment thinkers, this was unacceptable. Nowadays, citizens show approval or disapproval of their government by voting, petitioning the government, or peacefully protesting. </a:t>
            </a:r>
          </a:p>
          <a:p>
            <a:endParaRPr lang="en-US" dirty="0"/>
          </a:p>
        </p:txBody>
      </p:sp>
    </p:spTree>
    <p:extLst>
      <p:ext uri="{BB962C8B-B14F-4D97-AF65-F5344CB8AC3E}">
        <p14:creationId xmlns:p14="http://schemas.microsoft.com/office/powerpoint/2010/main" val="304951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8638375"/>
              </p:ext>
            </p:extLst>
          </p:nvPr>
        </p:nvGraphicFramePr>
        <p:xfrm>
          <a:off x="1043354" y="1219201"/>
          <a:ext cx="10292861" cy="5064368"/>
        </p:xfrm>
        <a:graphic>
          <a:graphicData uri="http://schemas.openxmlformats.org/drawingml/2006/table">
            <a:tbl>
              <a:tblPr firstRow="1" firstCol="1" bandRow="1">
                <a:tableStyleId>{B301B821-A1FF-4177-AEE7-76D212191A09}</a:tableStyleId>
              </a:tblPr>
              <a:tblGrid>
                <a:gridCol w="4139060"/>
                <a:gridCol w="2661153"/>
                <a:gridCol w="3492648"/>
              </a:tblGrid>
              <a:tr h="2210487">
                <a:tc>
                  <a:txBody>
                    <a:bodyPr/>
                    <a:lstStyle/>
                    <a:p>
                      <a:pPr marL="0" marR="0">
                        <a:lnSpc>
                          <a:spcPct val="107000"/>
                        </a:lnSpc>
                        <a:spcBef>
                          <a:spcPts val="0"/>
                        </a:spcBef>
                        <a:spcAft>
                          <a:spcPts val="0"/>
                        </a:spcAft>
                      </a:pPr>
                      <a:r>
                        <a:rPr lang="en-US" sz="2400" dirty="0">
                          <a:effectLst/>
                        </a:rPr>
                        <a:t>Explain Consent of the Governed in Your Own Words:</a:t>
                      </a:r>
                      <a:endParaRPr lang="en-US" sz="2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dirty="0">
                          <a:effectLst/>
                        </a:rPr>
                        <a:t>Which Enlightenment Thinker believed in Consent of the Governed?</a:t>
                      </a:r>
                      <a:endParaRPr lang="en-US" sz="2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dirty="0">
                          <a:effectLst/>
                        </a:rPr>
                        <a:t>List an example of how citizens show their consent (approval) or disapproval:</a:t>
                      </a:r>
                      <a:endParaRPr lang="en-US" sz="2400" dirty="0">
                        <a:effectLst/>
                        <a:latin typeface="Calibri"/>
                        <a:ea typeface="Calibri"/>
                        <a:cs typeface="Times New Roman"/>
                      </a:endParaRPr>
                    </a:p>
                  </a:txBody>
                  <a:tcPr marL="68580" marR="68580" marT="0" marB="0"/>
                </a:tc>
              </a:tr>
              <a:tr h="2853881">
                <a:tc>
                  <a:txBody>
                    <a:bodyPr/>
                    <a:lstStyle/>
                    <a:p>
                      <a:pPr marL="0" marR="0">
                        <a:lnSpc>
                          <a:spcPct val="107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2000"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1266093" y="3720351"/>
            <a:ext cx="3481754" cy="2031325"/>
          </a:xfrm>
          <a:prstGeom prst="rect">
            <a:avLst/>
          </a:prstGeom>
          <a:noFill/>
        </p:spPr>
        <p:txBody>
          <a:bodyPr wrap="square" rtlCol="0">
            <a:spAutoFit/>
          </a:bodyPr>
          <a:lstStyle/>
          <a:p>
            <a:r>
              <a:rPr lang="en-US" b="1" dirty="0">
                <a:solidFill>
                  <a:schemeClr val="accent6"/>
                </a:solidFill>
              </a:rPr>
              <a:t>If the government doesn’t protect our rights like it agrees to under the social contract, then the people can rebel against the government. </a:t>
            </a:r>
          </a:p>
          <a:p>
            <a:endParaRPr lang="en-US" b="1" dirty="0">
              <a:solidFill>
                <a:schemeClr val="accent6"/>
              </a:solidFill>
            </a:endParaRPr>
          </a:p>
        </p:txBody>
      </p:sp>
      <p:sp>
        <p:nvSpPr>
          <p:cNvPr id="7" name="TextBox 6"/>
          <p:cNvSpPr txBox="1"/>
          <p:nvPr/>
        </p:nvSpPr>
        <p:spPr>
          <a:xfrm>
            <a:off x="4982309" y="3966534"/>
            <a:ext cx="2625968" cy="665695"/>
          </a:xfrm>
          <a:prstGeom prst="rect">
            <a:avLst/>
          </a:prstGeom>
          <a:noFill/>
        </p:spPr>
        <p:txBody>
          <a:bodyPr wrap="square" rtlCol="0">
            <a:spAutoFit/>
          </a:bodyPr>
          <a:lstStyle/>
          <a:p>
            <a:pPr>
              <a:lnSpc>
                <a:spcPct val="107000"/>
              </a:lnSpc>
            </a:pPr>
            <a:r>
              <a:rPr lang="en-US" b="1" dirty="0">
                <a:solidFill>
                  <a:schemeClr val="accent6"/>
                </a:solidFill>
              </a:rPr>
              <a:t>John Locke</a:t>
            </a:r>
            <a:endParaRPr lang="en-US" b="1" dirty="0">
              <a:solidFill>
                <a:schemeClr val="accent6"/>
              </a:solidFill>
              <a:latin typeface="Calibri"/>
              <a:ea typeface="Calibri"/>
              <a:cs typeface="Times New Roman"/>
            </a:endParaRPr>
          </a:p>
          <a:p>
            <a:endParaRPr lang="en-US" b="1" dirty="0">
              <a:solidFill>
                <a:schemeClr val="accent6"/>
              </a:solidFill>
            </a:endParaRPr>
          </a:p>
        </p:txBody>
      </p:sp>
      <p:sp>
        <p:nvSpPr>
          <p:cNvPr id="8" name="TextBox 7"/>
          <p:cNvSpPr txBox="1"/>
          <p:nvPr/>
        </p:nvSpPr>
        <p:spPr>
          <a:xfrm>
            <a:off x="8006863" y="3767131"/>
            <a:ext cx="2625968" cy="1554785"/>
          </a:xfrm>
          <a:prstGeom prst="rect">
            <a:avLst/>
          </a:prstGeom>
          <a:noFill/>
        </p:spPr>
        <p:txBody>
          <a:bodyPr wrap="square" rtlCol="0">
            <a:spAutoFit/>
          </a:bodyPr>
          <a:lstStyle/>
          <a:p>
            <a:pPr>
              <a:lnSpc>
                <a:spcPct val="107000"/>
              </a:lnSpc>
            </a:pPr>
            <a:r>
              <a:rPr lang="en-US" b="1" dirty="0" smtClean="0">
                <a:solidFill>
                  <a:schemeClr val="accent6"/>
                </a:solidFill>
              </a:rPr>
              <a:t>Voting</a:t>
            </a:r>
            <a:r>
              <a:rPr lang="en-US" b="1" dirty="0">
                <a:solidFill>
                  <a:schemeClr val="accent6"/>
                </a:solidFill>
              </a:rPr>
              <a:t>, protesting, petitioning the government</a:t>
            </a:r>
            <a:endParaRPr lang="en-US" b="1" dirty="0">
              <a:solidFill>
                <a:schemeClr val="accent6"/>
              </a:solidFill>
              <a:latin typeface="Calibri"/>
              <a:ea typeface="Calibri"/>
              <a:cs typeface="Times New Roman"/>
            </a:endParaRPr>
          </a:p>
          <a:p>
            <a:pPr>
              <a:lnSpc>
                <a:spcPct val="107000"/>
              </a:lnSpc>
            </a:pPr>
            <a:endParaRPr lang="en-US" b="1" dirty="0">
              <a:solidFill>
                <a:schemeClr val="accent6"/>
              </a:solidFill>
              <a:latin typeface="Calibri"/>
              <a:ea typeface="Calibri"/>
              <a:cs typeface="Times New Roman"/>
            </a:endParaRPr>
          </a:p>
          <a:p>
            <a:endParaRPr lang="en-US" b="1" dirty="0">
              <a:solidFill>
                <a:schemeClr val="accent6"/>
              </a:solidFill>
            </a:endParaRPr>
          </a:p>
        </p:txBody>
      </p:sp>
    </p:spTree>
    <p:extLst>
      <p:ext uri="{BB962C8B-B14F-4D97-AF65-F5344CB8AC3E}">
        <p14:creationId xmlns:p14="http://schemas.microsoft.com/office/powerpoint/2010/main" val="12928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Vapor Trail</Template>
  <TotalTime>6653</TotalTime>
  <Words>2498</Words>
  <Application>Microsoft Office PowerPoint</Application>
  <PresentationFormat>Custom</PresentationFormat>
  <Paragraphs>205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Vapor Trail</vt:lpstr>
      <vt:lpstr>The Enlightenment </vt:lpstr>
      <vt:lpstr>Mark the Text</vt:lpstr>
      <vt:lpstr>A Time of New Ideas </vt:lpstr>
      <vt:lpstr>The Social Contract  </vt:lpstr>
      <vt:lpstr>PowerPoint Presentation</vt:lpstr>
      <vt:lpstr>Natural Rights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was the Enlightenment?</vt:lpstr>
      <vt:lpstr>Social contract</vt:lpstr>
      <vt:lpstr>John Locke’s Beliefs</vt:lpstr>
      <vt:lpstr>Montesquieu’s Beliefs</vt:lpstr>
      <vt:lpstr>Which important documents did each thinker influence?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Enlightenment documents</vt:lpstr>
      <vt:lpstr>Important principles</vt:lpstr>
      <vt:lpstr>PowerPoint Presentation</vt:lpstr>
      <vt:lpstr>PowerPoint Presentation</vt:lpstr>
      <vt:lpstr>Marking the Text</vt:lpstr>
      <vt:lpstr>PowerPoint Presentation</vt:lpstr>
      <vt:lpstr>PowerPoint Presentation</vt:lpstr>
      <vt:lpstr>CHAMPs for Big Ideas Chart</vt:lpstr>
      <vt:lpstr>Which principles are found in these documents?</vt:lpstr>
      <vt:lpstr>Which U.S. Document did these enlightenment documents influence?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Enlightenment</dc:title>
  <dc:creator>Mary</dc:creator>
  <cp:lastModifiedBy>Windows User</cp:lastModifiedBy>
  <cp:revision>60</cp:revision>
  <dcterms:created xsi:type="dcterms:W3CDTF">2016-09-03T20:28:16Z</dcterms:created>
  <dcterms:modified xsi:type="dcterms:W3CDTF">2016-09-19T19:45:11Z</dcterms:modified>
</cp:coreProperties>
</file>