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6" r:id="rId3"/>
    <p:sldId id="257" r:id="rId4"/>
    <p:sldId id="261" r:id="rId5"/>
    <p:sldId id="262" r:id="rId6"/>
    <p:sldId id="258" r:id="rId7"/>
    <p:sldId id="259" r:id="rId8"/>
    <p:sldId id="263" r:id="rId9"/>
    <p:sldId id="260" r:id="rId10"/>
    <p:sldId id="264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5DB2-ADDC-4267-B979-9CCC2382434E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268A-A781-4C8D-AA58-4D2B95D98A4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5DB2-ADDC-4267-B979-9CCC2382434E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268A-A781-4C8D-AA58-4D2B95D98A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5DB2-ADDC-4267-B979-9CCC2382434E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268A-A781-4C8D-AA58-4D2B95D98A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5DB2-ADDC-4267-B979-9CCC2382434E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268A-A781-4C8D-AA58-4D2B95D98A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5DB2-ADDC-4267-B979-9CCC2382434E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268A-A781-4C8D-AA58-4D2B95D98A4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5DB2-ADDC-4267-B979-9CCC2382434E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268A-A781-4C8D-AA58-4D2B95D98A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5DB2-ADDC-4267-B979-9CCC2382434E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268A-A781-4C8D-AA58-4D2B95D98A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5DB2-ADDC-4267-B979-9CCC2382434E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268A-A781-4C8D-AA58-4D2B95D98A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5DB2-ADDC-4267-B979-9CCC2382434E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268A-A781-4C8D-AA58-4D2B95D98A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5DB2-ADDC-4267-B979-9CCC2382434E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268A-A781-4C8D-AA58-4D2B95D98A4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A7A5DB2-ADDC-4267-B979-9CCC2382434E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5E6B268A-A781-4C8D-AA58-4D2B95D98A4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A7A5DB2-ADDC-4267-B979-9CCC2382434E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E6B268A-A781-4C8D-AA58-4D2B95D98A4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Declaration of Independence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8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Governments instituted among men to secure these rights </a:t>
            </a:r>
          </a:p>
          <a:p>
            <a:pPr lvl="1"/>
            <a:r>
              <a:rPr lang="en-US" dirty="0"/>
              <a:t>People create the government to protect their rights(social contract)</a:t>
            </a:r>
          </a:p>
          <a:p>
            <a:r>
              <a:rPr lang="en-US" dirty="0"/>
              <a:t>Government gets power from consent of the governed </a:t>
            </a:r>
          </a:p>
          <a:p>
            <a:pPr lvl="1"/>
            <a:r>
              <a:rPr lang="en-US" dirty="0"/>
              <a:t>People show their approval or disapproval of the government through actions (consent of the governed)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15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government gets destructive, we can abolish or alter it</a:t>
            </a:r>
          </a:p>
          <a:p>
            <a:pPr lvl="1"/>
            <a:r>
              <a:rPr lang="en-US" dirty="0"/>
              <a:t>When the government does not protect our rights, we can get rid of it or change it (social contract)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50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C- Level 1</a:t>
            </a:r>
          </a:p>
          <a:p>
            <a:r>
              <a:rPr lang="en-US" dirty="0" smtClean="0"/>
              <a:t>H- Raise your hand</a:t>
            </a:r>
          </a:p>
          <a:p>
            <a:r>
              <a:rPr lang="en-US" dirty="0" smtClean="0"/>
              <a:t>A- Match each piece of the Declaration with the section it belongs in. Write the evidence that matches with each section. </a:t>
            </a:r>
          </a:p>
          <a:p>
            <a:r>
              <a:rPr lang="en-US" dirty="0" smtClean="0"/>
              <a:t>M- None without permission</a:t>
            </a:r>
          </a:p>
          <a:p>
            <a:r>
              <a:rPr lang="en-US" dirty="0" smtClean="0"/>
              <a:t>P- Quietly working with only your partner to determine where each piece of the Declaration goes while staying in your seat</a:t>
            </a:r>
          </a:p>
          <a:p>
            <a:r>
              <a:rPr lang="en-US" dirty="0" smtClean="0"/>
              <a:t>S- Success!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65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1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most famous break-up letter in history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76400"/>
            <a:ext cx="4571096" cy="4811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1219200" y="2438400"/>
            <a:ext cx="2286000" cy="68580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12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 can identify the five parts of the Declaration of Independence: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038600" cy="3657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Preamble: </a:t>
            </a:r>
          </a:p>
          <a:p>
            <a:pPr lvl="1"/>
            <a:r>
              <a:rPr lang="en-US" dirty="0" smtClean="0"/>
              <a:t>The introduction that explains why the DOI is being written</a:t>
            </a:r>
          </a:p>
          <a:p>
            <a:r>
              <a:rPr lang="en-US" dirty="0" smtClean="0"/>
              <a:t>Statement of beliefs: </a:t>
            </a:r>
          </a:p>
          <a:p>
            <a:pPr lvl="1"/>
            <a:r>
              <a:rPr lang="en-US" dirty="0" smtClean="0"/>
              <a:t>The colonists explain the rights of the people and the role of government power</a:t>
            </a:r>
          </a:p>
        </p:txBody>
      </p:sp>
      <p:sp>
        <p:nvSpPr>
          <p:cNvPr id="7" name="Rectangle 6"/>
          <p:cNvSpPr/>
          <p:nvPr/>
        </p:nvSpPr>
        <p:spPr>
          <a:xfrm>
            <a:off x="4951845" y="1524000"/>
            <a:ext cx="4191000" cy="3416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i="1" dirty="0" smtClean="0"/>
              <a:t>“When </a:t>
            </a:r>
            <a:r>
              <a:rPr lang="en-US" i="1" dirty="0"/>
              <a:t>in the Course of human events, it becomes </a:t>
            </a:r>
            <a:r>
              <a:rPr lang="en-US" b="1" i="1" dirty="0"/>
              <a:t>necessary for one people to dissolve the political bands which have connected them with another</a:t>
            </a:r>
            <a:r>
              <a:rPr lang="en-US" i="1" dirty="0"/>
              <a:t>, and to assume among the powers of the earth, the separate and equal station to which the Laws of Nature and of Nature's God entitle them, </a:t>
            </a:r>
            <a:r>
              <a:rPr lang="en-US" b="1" i="1" dirty="0"/>
              <a:t>a decent respect to the opinions of mankind requires that they should declare the causes which impel them to the separation</a:t>
            </a:r>
            <a:r>
              <a:rPr lang="en-US" i="1" dirty="0" smtClean="0"/>
              <a:t>.” –Declaration of Independence 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447800" y="4876800"/>
            <a:ext cx="6934200" cy="181588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We hold these truths to be self-evident, that all men are created equal, that they are endowed by their Creator with certain unalienable Rights, that among these are Life, Liberty and the pursuit of Happiness.--That to secure these rights, Governments are instituted among Men, deriving their just powers from the consent of the governed, --That whenever any Form of Government becomes destructive of these ends, it is the Right of the People to alter or to abolish it, and to institute new Government</a:t>
            </a:r>
          </a:p>
        </p:txBody>
      </p:sp>
    </p:spTree>
    <p:extLst>
      <p:ext uri="{BB962C8B-B14F-4D97-AF65-F5344CB8AC3E}">
        <p14:creationId xmlns:p14="http://schemas.microsoft.com/office/powerpoint/2010/main" val="261304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770977"/>
            <a:ext cx="4038600" cy="4623816"/>
          </a:xfrm>
        </p:spPr>
        <p:txBody>
          <a:bodyPr/>
          <a:lstStyle/>
          <a:p>
            <a:r>
              <a:rPr lang="en-US" dirty="0"/>
              <a:t>Grievances: </a:t>
            </a:r>
          </a:p>
          <a:p>
            <a:pPr lvl="1"/>
            <a:r>
              <a:rPr lang="en-US" dirty="0"/>
              <a:t>A list of all of the colonists’ complaints</a:t>
            </a:r>
          </a:p>
          <a:p>
            <a:r>
              <a:rPr lang="en-US" dirty="0"/>
              <a:t>Resolution: </a:t>
            </a:r>
          </a:p>
          <a:p>
            <a:pPr lvl="1"/>
            <a:r>
              <a:rPr lang="en-US" dirty="0"/>
              <a:t>Explains how the colonists have tried to alert the King/Parliament to the problem and avoid separation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57600" y="1676400"/>
            <a:ext cx="5410200" cy="17543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i="1" dirty="0" smtClean="0"/>
              <a:t>“…</a:t>
            </a:r>
            <a:r>
              <a:rPr lang="en-US" i="1" dirty="0"/>
              <a:t>He has kept among us, in times of peace, Standing Armies without the Consent of our legislatures</a:t>
            </a:r>
            <a:r>
              <a:rPr lang="en-US" i="1" dirty="0" smtClean="0"/>
              <a:t>.</a:t>
            </a:r>
          </a:p>
          <a:p>
            <a:r>
              <a:rPr lang="en-US" i="1" dirty="0" smtClean="0"/>
              <a:t>…</a:t>
            </a:r>
            <a:r>
              <a:rPr lang="en-US" i="1" dirty="0"/>
              <a:t>For cutting off our Trade with all parts of the world:</a:t>
            </a:r>
            <a:br>
              <a:rPr lang="en-US" i="1" dirty="0"/>
            </a:br>
            <a:r>
              <a:rPr lang="en-US" i="1" dirty="0" smtClean="0"/>
              <a:t>…For </a:t>
            </a:r>
            <a:r>
              <a:rPr lang="en-US" i="1" dirty="0"/>
              <a:t>imposing Taxes on us without our Consent: </a:t>
            </a:r>
            <a:br>
              <a:rPr lang="en-US" i="1" dirty="0"/>
            </a:br>
            <a:r>
              <a:rPr lang="en-US" i="1" dirty="0" smtClean="0"/>
              <a:t>…For </a:t>
            </a:r>
            <a:r>
              <a:rPr lang="en-US" i="1" dirty="0"/>
              <a:t>depriving us in many cases, of the benefits of Trial by </a:t>
            </a:r>
            <a:r>
              <a:rPr lang="en-US" i="1" dirty="0" smtClean="0"/>
              <a:t>Jury”- </a:t>
            </a:r>
            <a:r>
              <a:rPr lang="en-US" dirty="0" smtClean="0"/>
              <a:t>Declaration of Independence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38600" y="3810000"/>
            <a:ext cx="4876800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i="1" dirty="0" smtClean="0"/>
              <a:t>“In </a:t>
            </a:r>
            <a:r>
              <a:rPr lang="en-US" i="1" dirty="0"/>
              <a:t>every stage of these Oppressions We have Petitioned for Redress in the most humble terms: Our repeated Petitions have been answered only by repeated injury. A Prince whose character is thus marked by every act which may define a Tyrant, is unfit to be the ruler of a free people</a:t>
            </a:r>
            <a:r>
              <a:rPr lang="en-US" i="1" dirty="0" smtClean="0"/>
              <a:t>.”</a:t>
            </a:r>
            <a:r>
              <a:rPr lang="en-US" dirty="0" smtClean="0"/>
              <a:t>- Declaration of Independence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95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Declaration of Independence: </a:t>
            </a:r>
          </a:p>
          <a:p>
            <a:pPr lvl="1"/>
            <a:r>
              <a:rPr lang="en-US" dirty="0"/>
              <a:t>The colonists formally declare their independence from Britain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4267200"/>
            <a:ext cx="6400800" cy="1477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i="1" dirty="0" smtClean="0"/>
              <a:t>“…</a:t>
            </a:r>
            <a:r>
              <a:rPr lang="en-US" i="1" dirty="0"/>
              <a:t> solemnly publish and declare, That these United Colonies are, and of Right ought to be Free and Independent States; that they are Absolved from all Allegiance to the British Crown, and that all political connection between them and the State of Great Britain, is and ought to be totally </a:t>
            </a:r>
            <a:r>
              <a:rPr lang="en-US" i="1" dirty="0" smtClean="0"/>
              <a:t>dissolved…” </a:t>
            </a:r>
            <a:r>
              <a:rPr lang="en-US" dirty="0" smtClean="0"/>
              <a:t>– Declaration of Independence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86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I can identify the natural rights expressed in the Declaration of Independence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Life</a:t>
            </a:r>
          </a:p>
          <a:p>
            <a:r>
              <a:rPr lang="en-US" dirty="0" smtClean="0"/>
              <a:t>Liberty </a:t>
            </a:r>
          </a:p>
          <a:p>
            <a:r>
              <a:rPr lang="en-US" dirty="0" smtClean="0"/>
              <a:t>The pursuit of happiness (property)</a:t>
            </a:r>
          </a:p>
          <a:p>
            <a:r>
              <a:rPr lang="en-US" dirty="0" smtClean="0"/>
              <a:t>From where/whom did our Founding Fathers get these ideas about rights?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4724400"/>
            <a:ext cx="7162800" cy="14773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Lucida Calligraphy" panose="03010101010101010101" pitchFamily="66" charset="0"/>
              </a:rPr>
              <a:t>“We </a:t>
            </a:r>
            <a:r>
              <a:rPr lang="en-US" dirty="0">
                <a:latin typeface="Lucida Calligraphy" panose="03010101010101010101" pitchFamily="66" charset="0"/>
              </a:rPr>
              <a:t>hold these truths to be </a:t>
            </a:r>
            <a:r>
              <a:rPr lang="en-US" b="1" dirty="0">
                <a:latin typeface="Lucida Calligraphy" panose="03010101010101010101" pitchFamily="66" charset="0"/>
              </a:rPr>
              <a:t>self-evident</a:t>
            </a:r>
            <a:r>
              <a:rPr lang="en-US" dirty="0">
                <a:latin typeface="Lucida Calligraphy" panose="03010101010101010101" pitchFamily="66" charset="0"/>
              </a:rPr>
              <a:t>, that all men are </a:t>
            </a:r>
            <a:r>
              <a:rPr lang="en-US" b="1" dirty="0">
                <a:latin typeface="Lucida Calligraphy" panose="03010101010101010101" pitchFamily="66" charset="0"/>
              </a:rPr>
              <a:t>created equal</a:t>
            </a:r>
            <a:r>
              <a:rPr lang="en-US" dirty="0">
                <a:latin typeface="Lucida Calligraphy" panose="03010101010101010101" pitchFamily="66" charset="0"/>
              </a:rPr>
              <a:t>, that they are </a:t>
            </a:r>
            <a:r>
              <a:rPr lang="en-US" b="1" dirty="0">
                <a:latin typeface="Lucida Calligraphy" panose="03010101010101010101" pitchFamily="66" charset="0"/>
              </a:rPr>
              <a:t>endowed</a:t>
            </a:r>
            <a:r>
              <a:rPr lang="en-US" dirty="0">
                <a:latin typeface="Lucida Calligraphy" panose="03010101010101010101" pitchFamily="66" charset="0"/>
              </a:rPr>
              <a:t> by their Creator with certain </a:t>
            </a:r>
            <a:r>
              <a:rPr lang="en-US" b="1" dirty="0">
                <a:latin typeface="Lucida Calligraphy" panose="03010101010101010101" pitchFamily="66" charset="0"/>
              </a:rPr>
              <a:t>unalienable Rights</a:t>
            </a:r>
            <a:r>
              <a:rPr lang="en-US" dirty="0">
                <a:latin typeface="Lucida Calligraphy" panose="03010101010101010101" pitchFamily="66" charset="0"/>
              </a:rPr>
              <a:t>, that among these are </a:t>
            </a:r>
            <a:r>
              <a:rPr lang="en-US" b="1" dirty="0">
                <a:latin typeface="Lucida Calligraphy" panose="03010101010101010101" pitchFamily="66" charset="0"/>
              </a:rPr>
              <a:t>Life, Liberty and the pursuit of Happiness</a:t>
            </a:r>
            <a:r>
              <a:rPr lang="en-US" dirty="0" smtClean="0">
                <a:latin typeface="Lucida Calligraphy" panose="03010101010101010101" pitchFamily="66" charset="0"/>
              </a:rPr>
              <a:t>.” </a:t>
            </a:r>
          </a:p>
          <a:p>
            <a:r>
              <a:rPr lang="en-US" dirty="0" smtClean="0"/>
              <a:t>-Declaration of Independence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44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I can identify the complaints in the Declaration of Independence by putting them into my own words: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773936"/>
            <a:ext cx="4495800" cy="4623816"/>
          </a:xfrm>
        </p:spPr>
        <p:txBody>
          <a:bodyPr>
            <a:normAutofit/>
          </a:bodyPr>
          <a:lstStyle/>
          <a:p>
            <a:r>
              <a:rPr lang="en-US" dirty="0" smtClean="0"/>
              <a:t>Imposing taxes without our consent of government</a:t>
            </a:r>
          </a:p>
          <a:p>
            <a:pPr lvl="1"/>
            <a:r>
              <a:rPr lang="en-US" dirty="0" smtClean="0"/>
              <a:t>Forcing us to pay taxes without asking for our input</a:t>
            </a:r>
          </a:p>
          <a:p>
            <a:r>
              <a:rPr lang="en-US" dirty="0" smtClean="0"/>
              <a:t>Suspending trial by jury and judicial powers</a:t>
            </a:r>
          </a:p>
          <a:p>
            <a:pPr lvl="1"/>
            <a:r>
              <a:rPr lang="en-US" dirty="0" smtClean="0"/>
              <a:t>Eliminating equal and fair treatment in the courts and jury trials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00201"/>
            <a:ext cx="3202603" cy="240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732" y="4172065"/>
            <a:ext cx="3128671" cy="2685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68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Quartering soldiers</a:t>
            </a:r>
          </a:p>
          <a:p>
            <a:pPr lvl="1"/>
            <a:r>
              <a:rPr lang="en-US" dirty="0"/>
              <a:t>Being forced to house soldiers</a:t>
            </a:r>
          </a:p>
          <a:p>
            <a:r>
              <a:rPr lang="en-US" dirty="0"/>
              <a:t>Dissolving Legislatures locally</a:t>
            </a:r>
          </a:p>
          <a:p>
            <a:pPr lvl="1"/>
            <a:r>
              <a:rPr lang="en-US" dirty="0"/>
              <a:t>Eliminating the right to govern themselves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938155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08"/>
          <a:stretch/>
        </p:blipFill>
        <p:spPr bwMode="auto">
          <a:xfrm>
            <a:off x="762000" y="4114801"/>
            <a:ext cx="3463356" cy="223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&quot;No&quot; Symbol 3"/>
          <p:cNvSpPr/>
          <p:nvPr/>
        </p:nvSpPr>
        <p:spPr>
          <a:xfrm>
            <a:off x="762000" y="3901210"/>
            <a:ext cx="3200400" cy="2667000"/>
          </a:xfrm>
          <a:prstGeom prst="noSmoking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21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I can explain the relationship between natural rights and the role of government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men are created equal</a:t>
            </a:r>
          </a:p>
          <a:p>
            <a:pPr lvl="1"/>
            <a:r>
              <a:rPr lang="en-US" dirty="0" smtClean="0"/>
              <a:t>Everyone should be treated the same under the law (rule of law, due process)</a:t>
            </a:r>
          </a:p>
          <a:p>
            <a:r>
              <a:rPr lang="en-US" dirty="0" smtClean="0"/>
              <a:t>Endowed by our Creator with certain unalienable rights</a:t>
            </a:r>
          </a:p>
          <a:p>
            <a:pPr lvl="1"/>
            <a:r>
              <a:rPr lang="en-US" dirty="0" smtClean="0"/>
              <a:t>Born with basic rights that cannot be taken away(natural rights)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99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808</TotalTime>
  <Words>700</Words>
  <Application>Microsoft Office PowerPoint</Application>
  <PresentationFormat>On-screen Show (4:3)</PresentationFormat>
  <Paragraphs>53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Module</vt:lpstr>
      <vt:lpstr>The Declaration of Independence </vt:lpstr>
      <vt:lpstr>PowerPoint Presentation</vt:lpstr>
      <vt:lpstr>I can identify the five parts of the Declaration of Independence:</vt:lpstr>
      <vt:lpstr>PowerPoint Presentation</vt:lpstr>
      <vt:lpstr>PowerPoint Presentation</vt:lpstr>
      <vt:lpstr>I can identify the natural rights expressed in the Declaration of Independence</vt:lpstr>
      <vt:lpstr>I can identify the complaints in the Declaration of Independence by putting them into my own words:</vt:lpstr>
      <vt:lpstr>PowerPoint Presentation</vt:lpstr>
      <vt:lpstr>I can explain the relationship between natural rights and the role of government</vt:lpstr>
      <vt:lpstr>PowerPoint Presentation</vt:lpstr>
      <vt:lpstr>PowerPoint Presentation</vt:lpstr>
      <vt:lpstr>CHAMPS</vt:lpstr>
      <vt:lpstr>PowerPoint Presentation</vt:lpstr>
    </vt:vector>
  </TitlesOfParts>
  <Company>School District of Clay County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Declaration of Independence</dc:title>
  <dc:creator>Windows User</dc:creator>
  <cp:lastModifiedBy>Windows User</cp:lastModifiedBy>
  <cp:revision>14</cp:revision>
  <dcterms:created xsi:type="dcterms:W3CDTF">2016-09-27T16:34:37Z</dcterms:created>
  <dcterms:modified xsi:type="dcterms:W3CDTF">2016-09-29T12:41:52Z</dcterms:modified>
</cp:coreProperties>
</file>