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96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0538A-0636-4F76-B9A2-757558A8DD77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762D-1654-4C9B-93DF-70558BA83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38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0538A-0636-4F76-B9A2-757558A8DD77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762D-1654-4C9B-93DF-70558BA83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00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0538A-0636-4F76-B9A2-757558A8DD77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762D-1654-4C9B-93DF-70558BA83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49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0538A-0636-4F76-B9A2-757558A8DD77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762D-1654-4C9B-93DF-70558BA83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20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0538A-0636-4F76-B9A2-757558A8DD77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762D-1654-4C9B-93DF-70558BA83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0538A-0636-4F76-B9A2-757558A8DD77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762D-1654-4C9B-93DF-70558BA83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81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0538A-0636-4F76-B9A2-757558A8DD77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762D-1654-4C9B-93DF-70558BA83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61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0538A-0636-4F76-B9A2-757558A8DD77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762D-1654-4C9B-93DF-70558BA83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29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0538A-0636-4F76-B9A2-757558A8DD77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762D-1654-4C9B-93DF-70558BA83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0538A-0636-4F76-B9A2-757558A8DD77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762D-1654-4C9B-93DF-70558BA83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42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0538A-0636-4F76-B9A2-757558A8DD77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762D-1654-4C9B-93DF-70558BA83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1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43000">
              <a:schemeClr val="accent1">
                <a:tint val="44500"/>
                <a:satMod val="160000"/>
                <a:alpha val="4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0538A-0636-4F76-B9A2-757558A8DD77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B762D-1654-4C9B-93DF-70558BA83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27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State Power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Got a Reservation?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84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9</a:t>
            </a:r>
            <a:r>
              <a:rPr lang="en-US" b="1" dirty="0" smtClean="0"/>
              <a:t>. </a:t>
            </a:r>
            <a:r>
              <a:rPr lang="en-US" b="1" dirty="0" smtClean="0"/>
              <a:t>What </a:t>
            </a:r>
            <a:r>
              <a:rPr lang="en-US" b="1" dirty="0"/>
              <a:t>will happen if a local law says it’s okay to text and drive, but the state law makes it illegal?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Rule of Thumb: Laws at a higher level (state is higher than local) would overrule laws/ordinances at a lower level. 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7600"/>
            <a:ext cx="237744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7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Decide if each statement is True (T) or False (F).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dirty="0" smtClean="0"/>
              <a:t>_____ 1. The states in the United States are individual countries.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 smtClean="0"/>
              <a:t>_____ 2. The Constitution gives a specific list of powers to the federal government.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 smtClean="0"/>
              <a:t>_____ 3. The Constitution gives a specific list of powers to the states.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 smtClean="0"/>
              <a:t>_____ 4. “Concurrent” powers are the powers that only states have.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 smtClean="0"/>
              <a:t>_____ 5. The Constitution lists some specific things states can’t do.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 smtClean="0"/>
              <a:t>_____ 6. States do not have their own constitutions or laws.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 smtClean="0"/>
              <a:t>_____ 7. The Constitution doesn’t say anything about local governments.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 smtClean="0"/>
              <a:t>_____ 8. Local governments have their own power to make decisions about anything.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 smtClean="0"/>
              <a:t>_____ 9. Laws at a lower level of government are always superior to laws at a higher level.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 smtClean="0"/>
              <a:t>_____ 10. The federal government can influence states by attaching rules to federal money.</a:t>
            </a:r>
          </a:p>
          <a:p>
            <a:pPr>
              <a:lnSpc>
                <a:spcPct val="170000"/>
              </a:lnSpc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65781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1500" y="199488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3359" y="233194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2686563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3359" y="3080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7339" y="357931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2693" y="391638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0349" y="4283117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3359" y="4652449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0349" y="5021781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68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9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1. Explain </a:t>
            </a:r>
            <a:r>
              <a:rPr lang="en-US" b="1" dirty="0"/>
              <a:t>how the Constitution treats states both as independent countries and as small units within a big country: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Constitution lets states have power to do a lot of things, but it gives some powers only to the federal government. </a:t>
            </a:r>
            <a:endParaRPr lang="en-US" dirty="0"/>
          </a:p>
        </p:txBody>
      </p:sp>
      <p:pic>
        <p:nvPicPr>
          <p:cNvPr id="1026" name="Picture 2" descr="https://21stcenturylearning.sharepoint.com/siteimages/Federalism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19600"/>
            <a:ext cx="3327439" cy="199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21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 smtClean="0"/>
              <a:t>2. The </a:t>
            </a:r>
            <a:r>
              <a:rPr lang="en-US" b="1" dirty="0"/>
              <a:t>Federal government has powers that are </a:t>
            </a:r>
            <a:r>
              <a:rPr lang="en-US" b="1" dirty="0" smtClean="0"/>
              <a:t>__________, </a:t>
            </a:r>
            <a:r>
              <a:rPr lang="en-US" b="1" dirty="0"/>
              <a:t>or assigned to it by the Constitution. </a:t>
            </a:r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Delegated/Enumerated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344698"/>
            <a:ext cx="3124200" cy="2085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915948"/>
            <a:ext cx="2286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76" y="4081591"/>
            <a:ext cx="2635924" cy="148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23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 smtClean="0"/>
              <a:t>3. Which </a:t>
            </a:r>
            <a:r>
              <a:rPr lang="en-US" b="1" dirty="0"/>
              <a:t>amendment reserves powers for the states?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29000"/>
            <a:ext cx="436245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93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4. What </a:t>
            </a:r>
            <a:r>
              <a:rPr lang="en-US" b="1" dirty="0"/>
              <a:t>is an example of something states </a:t>
            </a:r>
            <a:r>
              <a:rPr lang="en-US" b="1" i="1" dirty="0"/>
              <a:t>can’t </a:t>
            </a:r>
            <a:r>
              <a:rPr lang="en-US" b="1" dirty="0"/>
              <a:t>do?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Granting titles of nobility</a:t>
            </a:r>
          </a:p>
          <a:p>
            <a:r>
              <a:rPr lang="en-US" dirty="0" smtClean="0"/>
              <a:t>Making treaties with foreign countries</a:t>
            </a:r>
          </a:p>
          <a:p>
            <a:r>
              <a:rPr lang="en-US" dirty="0" smtClean="0"/>
              <a:t>Cause problems for other states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28625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97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 smtClean="0"/>
              <a:t>5. What </a:t>
            </a:r>
            <a:r>
              <a:rPr lang="en-US" b="1" dirty="0"/>
              <a:t>are two examples of power that the states </a:t>
            </a:r>
            <a:r>
              <a:rPr lang="en-US" b="1" i="1" dirty="0"/>
              <a:t>do</a:t>
            </a:r>
            <a:r>
              <a:rPr lang="en-US" b="1" dirty="0"/>
              <a:t> have? </a:t>
            </a:r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Education</a:t>
            </a:r>
          </a:p>
          <a:p>
            <a:r>
              <a:rPr lang="en-US" dirty="0" smtClean="0"/>
              <a:t>Health care</a:t>
            </a:r>
          </a:p>
          <a:p>
            <a:r>
              <a:rPr lang="en-US" dirty="0" smtClean="0"/>
              <a:t>Fire protection</a:t>
            </a:r>
          </a:p>
          <a:p>
            <a:r>
              <a:rPr lang="en-US" dirty="0" smtClean="0"/>
              <a:t>Police</a:t>
            </a:r>
          </a:p>
          <a:p>
            <a:r>
              <a:rPr lang="en-US" dirty="0" smtClean="0"/>
              <a:t>Marriage</a:t>
            </a:r>
          </a:p>
          <a:p>
            <a:r>
              <a:rPr lang="en-US" dirty="0" smtClean="0"/>
              <a:t>Driver’s licenses 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24200"/>
            <a:ext cx="257386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62" y="4648200"/>
            <a:ext cx="2856542" cy="189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6482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53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6</a:t>
            </a:r>
            <a:r>
              <a:rPr lang="en-US" b="1" dirty="0" smtClean="0"/>
              <a:t>. </a:t>
            </a:r>
            <a:r>
              <a:rPr lang="en-US" b="1" dirty="0" smtClean="0"/>
              <a:t>What </a:t>
            </a:r>
            <a:r>
              <a:rPr lang="en-US" b="1" dirty="0"/>
              <a:t>are concurrent powers?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Powers that are shared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11" y="4191000"/>
            <a:ext cx="47625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59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7</a:t>
            </a:r>
            <a:r>
              <a:rPr lang="en-US" dirty="0" smtClean="0"/>
              <a:t>. </a:t>
            </a:r>
            <a:r>
              <a:rPr lang="en-US" b="1" dirty="0"/>
              <a:t>What is an example of a concurrent power?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Court system</a:t>
            </a:r>
          </a:p>
          <a:p>
            <a:r>
              <a:rPr lang="en-US" dirty="0" smtClean="0"/>
              <a:t>Enforcing laws</a:t>
            </a:r>
          </a:p>
          <a:p>
            <a:r>
              <a:rPr lang="en-US" dirty="0" smtClean="0"/>
              <a:t>Borrowing money</a:t>
            </a:r>
          </a:p>
          <a:p>
            <a:r>
              <a:rPr lang="en-US" dirty="0" smtClean="0"/>
              <a:t>Collecting taxes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46" y="2743200"/>
            <a:ext cx="1743307" cy="187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253" y="4114800"/>
            <a:ext cx="2819399" cy="1869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873" y="4118517"/>
            <a:ext cx="2281218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52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8</a:t>
            </a:r>
            <a:r>
              <a:rPr lang="en-US" b="1" dirty="0" smtClean="0"/>
              <a:t>. </a:t>
            </a:r>
            <a:r>
              <a:rPr lang="en-US" b="1" dirty="0" smtClean="0"/>
              <a:t>Which </a:t>
            </a:r>
            <a:r>
              <a:rPr lang="en-US" b="1" dirty="0"/>
              <a:t>level of government do you think affects citizens on a daily basis, state or local?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Local government affects us on a daily basis, from our water, electricity, garbage, speed limits…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267200"/>
            <a:ext cx="41910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29012"/>
            <a:ext cx="2596384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92" y="5420200"/>
            <a:ext cx="2362200" cy="1400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41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503</TotalTime>
  <Words>421</Words>
  <Application>Microsoft Office PowerPoint</Application>
  <PresentationFormat>On-screen Show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State Power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Decide if each statement is True (T) or False (F). </vt:lpstr>
      <vt:lpstr>PowerPoint Presentation</vt:lpstr>
    </vt:vector>
  </TitlesOfParts>
  <Company>School District of Clay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8</cp:revision>
  <dcterms:created xsi:type="dcterms:W3CDTF">2016-03-29T19:48:07Z</dcterms:created>
  <dcterms:modified xsi:type="dcterms:W3CDTF">2016-03-30T19:43:10Z</dcterms:modified>
</cp:coreProperties>
</file>