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257" r:id="rId3"/>
    <p:sldId id="258" r:id="rId4"/>
    <p:sldId id="259" r:id="rId5"/>
    <p:sldId id="262" r:id="rId6"/>
    <p:sldId id="263" r:id="rId7"/>
    <p:sldId id="260" r:id="rId8"/>
    <p:sldId id="261" r:id="rId9"/>
    <p:sldId id="267" r:id="rId10"/>
    <p:sldId id="269" r:id="rId11"/>
    <p:sldId id="268" r:id="rId12"/>
    <p:sldId id="264" r:id="rId13"/>
    <p:sldId id="265" r:id="rId14"/>
    <p:sldId id="266"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46D9E9-DF15-4440-966E-DCCAEF47A9D3}" type="datetimeFigureOut">
              <a:rPr lang="en-US" smtClean="0"/>
              <a:t>3/23/2016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C7D320-B46C-4D1B-B709-378B857B05B7}" type="slidenum">
              <a:rPr lang="en-US" smtClean="0"/>
              <a:t>‹#›</a:t>
            </a:fld>
            <a:endParaRPr lang="en-US"/>
          </a:p>
        </p:txBody>
      </p:sp>
    </p:spTree>
    <p:extLst>
      <p:ext uri="{BB962C8B-B14F-4D97-AF65-F5344CB8AC3E}">
        <p14:creationId xmlns:p14="http://schemas.microsoft.com/office/powerpoint/2010/main" val="3135769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7E38E36-64F7-4E79-869E-BAF7DA9C96DC}" type="datetimeFigureOut">
              <a:rPr lang="en-US" smtClean="0"/>
              <a:t>3/23/2016</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376535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38E36-64F7-4E79-869E-BAF7DA9C96DC}"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10162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7E38E36-64F7-4E79-869E-BAF7DA9C96DC}" type="datetimeFigureOut">
              <a:rPr lang="en-US" smtClean="0"/>
              <a:t>3/23/2016</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100308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7E38E36-64F7-4E79-869E-BAF7DA9C96DC}" type="datetimeFigureOut">
              <a:rPr lang="en-US" smtClean="0"/>
              <a:t>3/23/2016</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3779407-29CF-4B64-B071-4582A0AE6C89}"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89698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7E38E36-64F7-4E79-869E-BAF7DA9C96DC}" type="datetimeFigureOut">
              <a:rPr lang="en-US" smtClean="0"/>
              <a:t>3/23/2016</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1002372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7E38E36-64F7-4E79-869E-BAF7DA9C96DC}" type="datetimeFigureOut">
              <a:rPr lang="en-US" smtClean="0"/>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53331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7E38E36-64F7-4E79-869E-BAF7DA9C96DC}" type="datetimeFigureOut">
              <a:rPr lang="en-US" smtClean="0"/>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328584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E38E36-64F7-4E79-869E-BAF7DA9C96DC}"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3282038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7E38E36-64F7-4E79-869E-BAF7DA9C96DC}" type="datetimeFigureOut">
              <a:rPr lang="en-US" smtClean="0"/>
              <a:t>3/23/2016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184809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E38E36-64F7-4E79-869E-BAF7DA9C96DC}"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423320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7E38E36-64F7-4E79-869E-BAF7DA9C96DC}" type="datetimeFigureOut">
              <a:rPr lang="en-US" smtClean="0"/>
              <a:t>3/23/2016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408518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E38E36-64F7-4E79-869E-BAF7DA9C96DC}"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170240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E38E36-64F7-4E79-869E-BAF7DA9C96DC}" type="datetimeFigureOut">
              <a:rPr lang="en-US" smtClean="0"/>
              <a:t>3/23/2016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227616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E38E36-64F7-4E79-869E-BAF7DA9C96DC}" type="datetimeFigureOut">
              <a:rPr lang="en-US" smtClean="0"/>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241977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38E36-64F7-4E79-869E-BAF7DA9C96DC}" type="datetimeFigureOut">
              <a:rPr lang="en-US" smtClean="0"/>
              <a:t>3/23/2016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114752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38E36-64F7-4E79-869E-BAF7DA9C96DC}"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60804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38E36-64F7-4E79-869E-BAF7DA9C96DC}"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79407-29CF-4B64-B071-4582A0AE6C89}" type="slidenum">
              <a:rPr lang="en-US" smtClean="0"/>
              <a:t>‹#›</a:t>
            </a:fld>
            <a:endParaRPr lang="en-US"/>
          </a:p>
        </p:txBody>
      </p:sp>
    </p:spTree>
    <p:extLst>
      <p:ext uri="{BB962C8B-B14F-4D97-AF65-F5344CB8AC3E}">
        <p14:creationId xmlns:p14="http://schemas.microsoft.com/office/powerpoint/2010/main" val="31104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7E38E36-64F7-4E79-869E-BAF7DA9C96DC}" type="datetimeFigureOut">
              <a:rPr lang="en-US" smtClean="0"/>
              <a:t>3/23/2016</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3779407-29CF-4B64-B071-4582A0AE6C89}" type="slidenum">
              <a:rPr lang="en-US" smtClean="0"/>
              <a:t>‹#›</a:t>
            </a:fld>
            <a:endParaRPr lang="en-US"/>
          </a:p>
        </p:txBody>
      </p:sp>
    </p:spTree>
    <p:extLst>
      <p:ext uri="{BB962C8B-B14F-4D97-AF65-F5344CB8AC3E}">
        <p14:creationId xmlns:p14="http://schemas.microsoft.com/office/powerpoint/2010/main" val="16856020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Sources and Types of Law</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9805859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Juvenile Law:</a:t>
            </a:r>
            <a:br>
              <a:rPr lang="en-US" dirty="0"/>
            </a:br>
            <a:endParaRPr lang="en-US" dirty="0"/>
          </a:p>
        </p:txBody>
      </p:sp>
      <p:sp>
        <p:nvSpPr>
          <p:cNvPr id="3" name="Content Placeholder 2"/>
          <p:cNvSpPr>
            <a:spLocks noGrp="1"/>
          </p:cNvSpPr>
          <p:nvPr>
            <p:ph idx="1"/>
          </p:nvPr>
        </p:nvSpPr>
        <p:spPr>
          <a:xfrm>
            <a:off x="609600" y="1752600"/>
            <a:ext cx="7955280" cy="4069080"/>
          </a:xfrm>
        </p:spPr>
        <p:txBody>
          <a:bodyPr/>
          <a:lstStyle/>
          <a:p>
            <a:r>
              <a:rPr lang="en-US" b="1" dirty="0" smtClean="0">
                <a:solidFill>
                  <a:srgbClr val="FFFF00"/>
                </a:solidFill>
              </a:rPr>
              <a:t>Deals with cases of people 18 and under</a:t>
            </a:r>
          </a:p>
          <a:p>
            <a:r>
              <a:rPr lang="en-US" b="1" dirty="0" smtClean="0">
                <a:solidFill>
                  <a:srgbClr val="FFFF00"/>
                </a:solidFill>
              </a:rPr>
              <a:t>Examples:</a:t>
            </a:r>
          </a:p>
          <a:p>
            <a:pPr lvl="1"/>
            <a:r>
              <a:rPr lang="en-US" b="1" dirty="0" smtClean="0">
                <a:solidFill>
                  <a:srgbClr val="FFFF00"/>
                </a:solidFill>
              </a:rPr>
              <a:t>Adoption/Foster </a:t>
            </a:r>
            <a:r>
              <a:rPr lang="en-US" b="1" dirty="0">
                <a:solidFill>
                  <a:srgbClr val="FFFF00"/>
                </a:solidFill>
              </a:rPr>
              <a:t>care</a:t>
            </a:r>
          </a:p>
          <a:p>
            <a:pPr lvl="1"/>
            <a:r>
              <a:rPr lang="en-US" b="1" dirty="0">
                <a:solidFill>
                  <a:srgbClr val="FFFF00"/>
                </a:solidFill>
              </a:rPr>
              <a:t>Curfew</a:t>
            </a:r>
          </a:p>
          <a:p>
            <a:pPr lvl="1"/>
            <a:r>
              <a:rPr lang="en-US" b="1" dirty="0">
                <a:solidFill>
                  <a:srgbClr val="FFFF00"/>
                </a:solidFill>
              </a:rPr>
              <a:t>School Attendance</a:t>
            </a:r>
          </a:p>
          <a:p>
            <a:r>
              <a:rPr lang="en-US" dirty="0" smtClean="0"/>
              <a:t>More flexible than the adult justice system</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698" y="4114800"/>
            <a:ext cx="23812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45554"/>
            <a:ext cx="3429000" cy="2283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519447"/>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Military Law:</a:t>
            </a:r>
            <a:br>
              <a:rPr lang="en-US" dirty="0"/>
            </a:br>
            <a:endParaRPr lang="en-US" dirty="0"/>
          </a:p>
        </p:txBody>
      </p:sp>
      <p:sp>
        <p:nvSpPr>
          <p:cNvPr id="3" name="Content Placeholder 2"/>
          <p:cNvSpPr>
            <a:spLocks noGrp="1"/>
          </p:cNvSpPr>
          <p:nvPr>
            <p:ph idx="1"/>
          </p:nvPr>
        </p:nvSpPr>
        <p:spPr>
          <a:xfrm>
            <a:off x="155575" y="2194560"/>
            <a:ext cx="4815840" cy="4069080"/>
          </a:xfrm>
        </p:spPr>
        <p:txBody>
          <a:bodyPr/>
          <a:lstStyle/>
          <a:p>
            <a:r>
              <a:rPr lang="en-US" b="1" dirty="0" smtClean="0">
                <a:solidFill>
                  <a:srgbClr val="FFFF00"/>
                </a:solidFill>
              </a:rPr>
              <a:t>Uniform Code of Military Conduct</a:t>
            </a:r>
          </a:p>
          <a:p>
            <a:r>
              <a:rPr lang="en-US" b="1" dirty="0" smtClean="0">
                <a:solidFill>
                  <a:srgbClr val="FFFF00"/>
                </a:solidFill>
              </a:rPr>
              <a:t>Examples: </a:t>
            </a:r>
          </a:p>
          <a:p>
            <a:pPr lvl="1"/>
            <a:r>
              <a:rPr lang="en-US" b="1" dirty="0" smtClean="0">
                <a:solidFill>
                  <a:srgbClr val="FFFF00"/>
                </a:solidFill>
              </a:rPr>
              <a:t>Deals with disrespect towards superior officers, </a:t>
            </a:r>
          </a:p>
          <a:p>
            <a:pPr lvl="1"/>
            <a:r>
              <a:rPr lang="en-US" b="1" dirty="0" smtClean="0">
                <a:solidFill>
                  <a:srgbClr val="FFFF00"/>
                </a:solidFill>
              </a:rPr>
              <a:t>leaving the military without permission (AWOL), </a:t>
            </a:r>
          </a:p>
          <a:p>
            <a:pPr lvl="1"/>
            <a:r>
              <a:rPr lang="en-US" b="1" dirty="0" smtClean="0">
                <a:solidFill>
                  <a:srgbClr val="FFFF00"/>
                </a:solidFill>
              </a:rPr>
              <a:t>failing to obey an order</a:t>
            </a:r>
          </a:p>
          <a:p>
            <a:r>
              <a:rPr lang="en-US" b="1" dirty="0" smtClean="0"/>
              <a:t>Court Martial: </a:t>
            </a:r>
            <a:r>
              <a:rPr lang="en-US" dirty="0" smtClean="0"/>
              <a:t>Court made up of officers who hear military cases </a:t>
            </a:r>
            <a:endParaRPr lang="en-US" dirty="0"/>
          </a:p>
        </p:txBody>
      </p:sp>
      <p:sp>
        <p:nvSpPr>
          <p:cNvPr id="4" name="AutoShape 2" descr="data:image/jpeg;base64,/9j/4AAQSkZJRgABAQAAAQABAAD/2wCEAAkGBxQTEhUUEhQVFhUXFxcYFxgYFxcYGBwXFxcXFxccFhYcHCghGBwlHBQUITEhJSkrLi4uGB8zODMsNygtLisBCgoKDg0OGxAQGywmICQsLCwsLywsLDQvLCwsLCwsLCwsLDQsLCwsLCwsLCwsLCwsLCwsLCwsLCwsLCwsLCwsLP/AABEIALcBFAMBIgACEQEDEQH/xAAcAAAABwEBAAAAAAAAAAAAAAAAAgMEBQYHAQj/xABDEAACAQIDBAgCCQEGBQUAAAABAgMAEQQSIQUGMUEHEyJRYXGBkTKhFCNCUmJyscHRkjNDgqLh8BYXg8LxCFNUY7L/xAAbAQACAwEBAQAAAAAAAAAAAAABAwACBAUGB//EADARAAICAQQAAwYGAwEBAAAAAAABAhEDBBIhMQVBURMiYXGRoRQyQoGx0RVS4SMG/9oADAMBAAIRAxEAPwDHhRhVm37OBebrcDJcOTnjyMqq3ehIAsddO+qzaupGVqzM1TOg8u+gKvkHRs0+Hjnwk6SB1ByuChB5i4uLg3GtuFI7u9HmIlmZMQrQRp8TGxLX4CM6g+fKh7WPqTYylUKuO+DYbDv1GEw6gLo00i52ZufVltLDvA48LVUy3l7VaMrVkcaHOzdrz4ckwStGTxK2v7kU/bfTHnji5vcD9BUMD5UNO6o0n5EVo2jo126W2dJLiJCxieQszG5yhQ+pPmaxnbO1HxM0krknOxaxJIAJ0A8hYVIYTbMkeGmwqWEczBnOubS2gN7WNhfSocwdxpSx02y7laoLGKe4TDO7BUVnY8FUEk+QHGm6pS8blSCCQRqCDYjyI4U5Iozm1MFJC4SWN42sDldSpsedjRcHiMuh4fpS22tqyYmQSTNmcIqXPEhRYX8aZLSJ41kVSNWn1E8E1OBNMdKbYNhc+dNIsVl7J4cvD/SgrWrlzxOD2s9RDXwzbckfLtehKNJQRabxPenSUlqjpY5e0dsUUUcVxacwYKRxdI3YfhVj+gpLN8aS5EK7TibAyILvG6jvZWH6im9VGpp9HDQrtCgSgVw12uGogs5Qrl67VhZwiiWpSuWqyZWUQlcqf2Tuhi8R8ERVfvSXRfS4ufQVddkdF8a2OIkZz91OyvqeJ+VMjBs5ufxDT4eJS59FyZZHGWNlBJPAAEn2FWLZm42Mmser6tTzkOX/AC8flWy7N2LBALQxInkBc+Z4mn1qcsXqcbN43J8Y418zL4eirTt4jX8KXHzahWnGu1bYjC/EtT/t9l/R5KvXC1Jl9eFKBSa692cajReh7eBkmbCNcpIC6c8rqLt5Age4HfVm3039TDkxQZZJvtXuUT81viPgKyPAY6SFXETFM4szDRivcDxA8uNIAVT2KlK2W30qLdLv9PKpixUUE8R4qUyEeKOpupHfrVSktc5QctzYE3IF9ATzrlqMq30FNUUuijdhaMKcrs+U/wB1J/Q38U7wWwcRIyqIJrMwF+qewubXOlWAW7f3dTqsHg8Ugt9TCk1h9rICrHz1B9Kz8CvUO09kpPhnw7/C0eTy0sCPIgH0rC26OtogkDDk2JF8yWPiO1SMOZNcsvOFdFSy0HBI9LVZ8TuFj0Us2HIUAkkvGAAONzmqtcKemn0ULZtzePZ2JRRJgpY3VQokjZM3ZAAvwD6DmKpb5bnISV5XABt4gEj50uxpMKKWobei+6xvKtJRT5dDwp3HHnbKupOgHee4UznXv40nNBSQ7DlljlcSSwzagDW/CtL3Y6O3lAfEt1an7AsXt4ngvzrLt3cf1OIidrZVkUm/AC+pr0zsucMqsDcEAg+BrA8Xqdf/ACU1CsfATZG6GDgsUhUn7z9s/wCbQelWKNAOAA8qShpwKKSXRz8mWeR3Nt/MK6g8RUHtXdPCT3zwqCftIMje44+tTxrlqDSfZMeWeN3BtP4GU7Y6L5FucNIHH3X7Lf1cD8qq2J3VxiHtYeT0GYe63r0ABRwKS9PF9HYw+P6iCqaUv5+39HneLdvFtouHl/oI/WpjZ/R1jJD9YFiHezAn0Vb/ADtW3PSZSotPFFsv/wBBnkqjFL7lA2Z0Z4dP7ZnlPnkX2Gvzqej3PwQFvo0fqCfmTVgy1w01Y4+hzMmu1E3bm/rX8ED/AMIYL/48ftTzB7Dw8X9nDGp7wov71IGuEUVFLyFSz5ZKpSb/AHZzSuFq7koFKIkLehXctC1QgSu0KFQhk+J6MMDhIutxmKlCjjbItz3KCpJPgKzrbUuHZ7YWJ0jHAyOWkbxbXKvkPehvNvFiMVMzYhjdSQE4KnIgLy4a86iBLXSx8fmZml8Ba1GFI9ZXVem2itCtqMpIII0I5/60nnroejYC9btdJuLw1llPXxDSzntgfhk5+t61bdrffCY2yxvkkP8AdSWV7/h1s3oa85A1ZOjvC9ZtHDDkJA5/6YL/AKqKTkwxasvGbXB6OFMtu7XiwkDTzE5FtwFySTYAeJNNt5N4YcFF1sxPGyqNWY9yj50lFjcNtPCusbB45FKsODKTwzKdQQRceVYVHza4HX5GJb577z49rE9XCDdYlOngXP2m+VVenG0sE0MrxP8AFGxVvMG3zpo72rppKK4M/LYHFOdm7LnxJyYaJ5DzygkD8zcB6mmYjJ1NT+zN6sZhwFhnZFH2QFy6eFqDvyCixbF6JMabO7RQnQi7FmBGo0UW4+NNOl7cp8NKcVEt4ZTd7DRJTa+nJWJuPG/hT7Z3S3jE/tUilHkUb3XT5VtcsSTRlJFDK47StqCDyNY8rmqsbGjx3et56Idsddg1QntQnqz+UAZD7aelUjpG6Ozhc2Iwh63C5jmsczRHua3FfHlzpDogx7xYtgATE62kP2VI1VifcetKfIxHorDGnYqOwclSC0sLBau2rhroNAh0CjVyu0QHCKKRR6bY3FpEuaR1Re9iFHuagUdai3qvy78bPBt9Liv4EsPcAipXZ+0YplzQyJIO9WB9+6haLbWvId1y9cJot6IBQGu0QGjA1CAopFGvQIoAETQo5WhUIYBvzhcNiwcXgpEZ7fXR/C5A+1kOtwBrYajWqBStq4VroqFIz2EBroajZKebDwHX4iGIa55EX0JGb5XqUyWJYzCvEQsilSVVxf7rC4NIiSts6Rd0hPhs8YAlhF14dpQNU/S3iPGsQbTQ6Ecb8aEJ7lwFxoVWWrp0b7ahwkkuKmPwRlI4x8TyORw8AFNzw1qiiuqas3apgosu8e8UuNmMsx8EUfCi8lX9zzpPYm3JsHKJoWysOI+yw7mHMVCI9KmUXAPC4v5X1q/G2ivmXTefaMUs30x4+3IkYaC/2yoJYONdFy8RbiNSCKhsUYZGzEkXF+sWMBl8JoV0P547eK1HtMW1N7XJVSxbKGJbKCeVyaNBC8jqsYJkJAQDiWOgHqaUsTSu+S+6+PIUxGzZEXPYNHe3WIcyXPDtDh62NT+6u4eLxwzRqEi/9yS4U/kAF39NPGrRsDdVtnYi+NjZonRRK0LP1IzXH1iWs9z2b8uNudahupvHFiWliijKCGwU2GRozcKyW4DsnQ0l6l9Iv7MxHejoxxeEjMoyzIAc3Vhsy+JUi5HiL2q9b/72nC4RFjNpplAQ81WwzN87DxPhWrMoPGs06TOjk4w9fh2tKqhcjG0bKOQ07DanwPhxqqy7mt4a9DEtl7XmgbPDIyE/FbUMOYdTow8CDTjam3CcM0cUSxFiM/V6KRxJC/ZN7af+KjcdgpIXaOVGR1NmVgQQfEUij1pajPsorj0bb0W72fS8OFc/XR2V+8j7LetvcGtIia4ry1uztFsHiknjuU4SoOaHjYc7cfSvSuycasiKykFWAII5g8KxTi4umNTtWSZoha1GBpDEtYVQIuHpDH7QjhjaSV1RFFyzGwFMZtoKis7GyqCSe4DWsD393wfGzWJIhQ9iPl+Zu9qq3ReMNzLlvJ0qTTZk2evVxjQzuLsfyIRZfM3PgKpahJWMmKleZ/vOxJ9O4VCLiGYakIndz9qd4eQLyCjvYXPotIk2+zXCKiuCUxuJTLlhi9bfzTPdnbc+FxAkFwt+1bUWP3rcqJjdoRFbZpnPiQif0rpUbsuJS9w/VtyuCQfA94oqId18M9PwT51VhwYA+4vSoNRex5lMEWQgjIg0NxoouL0rjdqwwi80qIPxMAfQcTT7Mii26SJIGjXqhbU6TMOlxCjynvPYT34n2qpbQ6Q8ZJ8LLEPwLrbza9LeWKOjh8J1OTlqvn/XZtd6KZB3ivPU+28S+rTynzkb+aZSzs3xMx8yT+tU9v8AA2rwCXnP7f8AT0U+0IgbGSMHuLqP3oV5voVPbP0Lf4KH+7+n/SDApfBFFcGROsUcVzFL/wCIC4pIVxmrv0ePs1Pd/efYsa9rB9W4741lufBzc+9qX2rvPBMVOFORbMMmUQkaGxD5dbkHgeRrNthYPNIryKervYkiy2ZWBYsdBl0YA8SBU7Ft6FIAFBuwVSBa9o2uGY2AJJsdR38gKxZUm6jbfzHx4VsmfpTO2Vy3aDEZGZoyGAyAkXOracbg24aXcYXHFDIyxxvn0IZcwDrZWuhBIUNlGbNqTw0qtYbaSvJEesLKpjLoUtZVbtGQBArLqNczaaW4VISoTd8M6KbXVtQEK9lmDDiWA4HllI1NZHaYzhk1taSJ0MYweH6+7LmaOPKLE2JVSDl0Iza6jgb1nc27k5syBHBvqjKFDZsoQZrXc6WQa68KnNsbc6tkAUuoubCRWjU2KjKQgAfKzEix+Jb3tQ+nmTNIshDESZLqiGxKlQoB1JKqPC5tzpqyTivgV2plJINyOYvfwtxp7sbZ8k8ixxKXdvhUcfH08a0Pc3dxcXKynIqRFS3V8XJvfM1vhLAnS2q24AVrOxN3MNhbmCGOMkWJVQCR4niaas1ctFXAzrB9GsWHw74jaEhORC5jjNgLC9i/EknTS3GqbuXi0j2jhZWFkEy6cbBrqNedswPpWw9KGzcRPgimGGazBpFv2mRQTZRzN7G3hWBqOI1B17wQf2IpsJOcXbBSTPWsGskl/wAAHla/6lvanQWoHYmLbE4XD4mIjO0SlgfhbTtKxHwkNmsRw10NSmDx4clWBSQcUbj5qeDL4j9dKwdDR3QoUKICtb4bl4fHpaRbOB2JFsHX1+0v4Tp5V593w3MxGAe0gzRk2SVfgbjoeat+E/OvU9NtoYFJkZJFVlYWIYXBHcRV4ZHEh5AjcitC6Nd+Ew6PBiGIVe1EdSbE6oPIm48PKobpE3ZXBY1oIczKyrJGvFgGLDKe+xRte61MNlblzyMHkBjA1Hf/AKVoyyTgHEvf568zSsV0qsf7CAW5GRtf6V/mmX/M/Ef3kMTD8OZT7kmqJiIDDI0bcVPHvHI+1HOtcmU5p9ntcHh+jnj4gufmT++G/KTYNliJV2ZQynjl1Oh4EaCs0if7R110FP8AbOH5iohSdKcveVnnNVi9hlcK4JKGUg34n/fAUHlZjzY+FJxjTU+tP8Pjwi5YUBY8XPKqlPmdwOymkPaYIOd9LepqTxUOz4V0keWS3BNfnwqG6ntfWEueNrE/5f5p2+GAXXq0Fvtvqf8App/rUXPZJSa6E9lb0TYdyYi4Q8VzEaU7fF9aS92NyfiJY8eBJ41CRSEP2GU+gUf5h+tSOFQhdRlNzpa3t4VJpHQ8KyS9o0/Qdg0YUktHBpLR6OMhSuGuA10mqjr4CGhRSaFXoRYx2cELWfLrbLmJCXzDNnYMCtluasv/AAyisGjObMpaPMyMjrfW3Y1BUOL6aqbHhVX2WLzR2zE30C/FcA2t66+lTm19qFCoXqycjCwv2c+ZWDAHKDYte3IjWuxm3ue2L7PnMKStg27KVjMKhli7JUjtK2ZUDDNpoAp9/Emq4xpWeZmN2JJtYdwA4ADkPAUg1Ox49iopKVsKQKtu6G+Aw31eIiE0LcTYGVLi143P6E+VqqdFJqOKfZLY82liLsyh8yBmKnKq5r8GawBJt38NaGG2mUj6sBgdeBGUgk3Y6XzC4AtYc6j3apDddIziojMwWJXVnJ+4hzEW5k2sB41SUYy90KbXJ6F6Pd3xhMFGpH1sgEkp552F7E+AsKkxjlfMYpFfIxVsrBrMOINuBrId8OkqbE5osPeGHhp/aMPFh8I8B71X91N5nwUudbtG1hKn3l11H4he49udL9hJpt9lt6XCNsm34wsEvU4mQxtYMCynKQe5hpyPtWY9KWFgE8eKwro0c4bMUIK9Yp7R05kMLjvB76R6UJ45Vw2IibMrZlB8D2hfuIIYW8TVFxWIOQa9m97fita/sKMIqK3fULd8HonoP2iJMA0XOGVh/hkPWD/Mz+1XzGYNZAAw1GqsNGU96tyNYd/6fdqgYmaG/wDaxBgPGJv4kat5rNkXvMuiMGMaE5cRqnBZgLDw60fYP4vhPhwqSBoMtxY6g1EthXw+sPai5xE6r4wseA/AdO4jgVhJeuMbCmeG2pE4JVxoSCOBBHEMPskdxok+LzaJ7/x3miSiBxmzUkxDTFVLWCZra2W/A91y3vUftPZ2lxVmEVhTeeK9FFk6MS35wOVll/wn5kH9flVfibStT3y2RnR17xp58R86yeE2NjWfNHzPVeEajdDb6BcfFdTVZYWa1W9xcVX9rYWxzCq4peQPGNO5JZY+QzvfwA407hbu7K9/P0qPSTSx76XaS48BTGjz8JXyPpcZYWjW3eeZ8zTUC/GlIlBXyooH+/Kqoeo2Hkj7qf4DFZ0yn4k1H5OftTENcUnFIUcMOR4frUXoXjNwkpLyJoV0GkI3B4eY8jwpUGltHpseVSipIPmrhauUAKFDNzYLUKNahRsm0f7P3QYbPkx5cXW3VqpBsC4Vi55GxOnKqyBT/Z21pYUljRuxKpV0Pwm/A25MO+mF69DGNXZ81crOGimjGuGiyILak5BSppOU1R9BQrsx4M9sQrlDpmRrMvjbg3lXY0AJy3y3Nr8bX0v48KNsPY0mKdhHkVUUs7u2VEXvZraUeSMKSAwYA2zAEA+IuAbeYqmLl2XkCiMK6K7Tig3xOJcRmK90zZwO5rEEjzB1pPCsHUqacMtxUe6FGuKzTTi78vMYuVRY9w9qDA7Rw+IYnq0ciTwR1KMSOYAa/pXrSCZXUMjBlYAgg3BB4EEca8bQzBvA1O7F3hxWFFsPPJEPuq3Y/oN1+VKlhvmJdS9T1hUBvTvTh8HETM4uRYICC7eS/udBWA47pA2jKhSTFvlPHKEQn/Eig/OqnicZrfiTxJ4nzNBYH+ph3eh6A2FvRg8RMVgYGWS7kFGW54mxIsT4Vb0kIryjgNrSQyLJG2V0IZSORFWZt48RKczzyknX42+QBsKRnrHVHQ0Oj/FNrclR6L6y9FYVgmA3kxURBjnk8mYsp8w160Ldnf8Ajn7E9opBz/u29T8J8D70mOVMfqvCc2CO5e8vh/RYttYbMhrDt58F1OIbubtD14/P9a1LbXSBg4wQHMp7owGH9RIX51lm8+3DimUiLIoJI+9Y2+XpUySjVWDw/JPFO2uBoJBao3GzhuzanmH2TM7WVWPdpxHnUtid0JIoTLJlXLZvxW4H0528DSItXwdLU+Iymtq4X3KI0OtSuzdjSzDsoe7gdfWrmuJwEREls4aJXAWxIkUlWB7r9k691M8Z0hOAVgREHfa5v38abuckcjbtfCKeY2jkKOLMCVI8R/qK5JwJHnRMfjmeVnbVn1PmddO7lTnZeLtfsKzd7/APE99GvMiyLoa4PMzAAD1IA9SdBUxtLZsaJnV2drfYjZl9ZLBfa9RUkoWS6WkI55ezfwXupzjdtYiUZZJ2C/cBsLflX96tXIpylXYjsl2kkCLxOgBqUdCCQdCCQR4jQ1E4OE8U6w89Ev63vpVw3V3gw0Tn6bh+tJa+cqMwvxuhbK3HlY+dVkl5HS0Wrlji1O36DHZ2zJpjlhjdz+EEj1PAetXLZHRliHsZ3WId3xt7A2HvWn7MeNo1aK2QgFbCwt5cqfCisa8yuXxjL1BJfd/19im4fo2waqA3WOfvF7fIaV2rnahVtkfQwvX6l/rf1PJwrtdgcBgSoYAi6m4BHMXBuPStQ2HuTs/aMHWYaSWFxo8eYSZG7iG1I7jfWuxOairZyIqzLqsW4e7pxuLVCPq17cp/COX+I6e9T+0uiXFprC8cw7r9W3sdPnWh9HO7H0LDWkAE0hzS87ccq38AfcmlZM0VG0y8YO+TFd+cIIsfiUUAASEgDgAwDAD0aq3OavnS5AF2lIfvJG3+W3/bVDnQkgDUnSi3/wCafwJ+ocYLEsIjGuiuwZ7fay/AD4C7G3eaUFJYdbClKZCNIEnbOmuUAaDVYAKt+5+C2di7QYtTDNwjlRyqv4ODdQ3jz86p5oCqSVqgrg1XFdCUd/q8TIv5kVv0IqyN0cYVlUNGtwoBYDKTYWubVV+ivfLEtPHg5D1sZDZSx7UYVS3xfaGgFj38eVajtPbUEAvNKifmYX9F4msOTdB02aI1LozDG9Dbs7GPFKqEnKpjLEDuLZte69Msb0Tx4eMy4nHKiLxYR29Bdzc+FqtO1+lGEAjCo0rcmbsJ569o+VhWabbx+IxjZ55DIQdFGirf7qjQefHzpT1kY9sfHSTl5FXxqJnYRZil+yWADEd5A0HlTvBZsoFtansNsEm2UE8OX+/GpvDbsBReVgo8dKzZdU8vSNunx/h3e7kqi57gaa92p05GpPCbFllAtmJvw5e1TuL2jgoUIUh2Got94WI1qMxW/jnSBAg/34VnqTNM805vnn5kpgtzLANKwUU7mn2fhxZiJCBwGtZ/j9uTSHtyk+A/3amPaPK9u+rLH5lNspcc/sWzF79NcCBFWx48TYgAgAcNVvUNtDaGKxF8xcjXwFv440jusyyYhY5NAxsLaa3uB+tbnsjdaDKLqCO48PbnWhYzLLIorowbZ2xppwMgOW1y3IA8BSUuw3VrHiO+vTUmyowuVVAHcBYVnW9WxgrZgKbGJneTczI5oBck/EOPhTMv7Vb95MEgTOF7RNj3aA8R7VTibG51NVaplr4JPZ2x5plJRcqKCSx00HG5omz54YpB1il1B4C2vvSCYyWRcjSFY+JHL251wlVP1Yv+IjX2oNeoYy9C747e2RosmCg6pStizBeHeo4+tUYIWftsSSddf1q07PwcDw3xeMKX/ukF/K6qNf2qvOqLKepclQdGZbH1FzQTLbOTb+iLESHCukl7I9kNw11IvoRxq/o1UDowkw0eH6uOdHkdi7LmscxABsp4cBV9Srx6E5fzMWoVF47b+HhbJLNGjWvZmANj4UKNgWKbVpP6HmCpTd/bk2DmWWFrEcQfhZeasOYqJFPtlbPfETJDELu7ADu8SfAC59K67quTno9G7r7fjxsCzR3HJlPFXHEHv48e6pgGordzYyYTDpBHwUanmzH4mPmalFNcuVW66NS65ILeHdDCYw5p4+3YDOrFWsOGvPjzrMtp7t4TZeLhnkklkiDEdWVVmuVNjfQEC9+/hVn6T99p8E6RQInbjz9YwLfaZbBbgX0Bub8eFY3tHbM+JbPPIzm5tfgPIDQVoxRk0rfBSTQvtiCNJXEDh4r3jYX+E6gMDqCOB8qYGuGiq9+VanJJcsVGLb4R0NSt6JFCX1Frd9Podn62Y6jl+lZcmuxw47NePRZJ89DHjwFLx4Rj4VLYXZxJsBUr9BQDtkAd5I/Sufk8QySfuKjbj0GOP5nZFbNWSFzkdo2K2JUkHKbEjMNRew4UuuzpHckKTfixuSfEk6+9O5NpwR/CM5sdTYD50wn3mkYWTs34WFz7nn5VlbyTdydmpRjHiKomI9ghe1M6qPOjzbVwcPwjOfC2vmarDCWTVmPm3D9aZPLCmhYyHuXh6nnVoYmyk8ij2yw43e+ZtIUCDlYXNRE5nk1mkI/Mbe1R8m1H4IqoPAXPvTVczMCxJ1HEk861R08qtmb8RHdSHz9WvC7n5fzXIkzWB0HcKc/RKAitVODrw0ji7kOIMKopzlFM43p2jXpcrOxh2VSVEZjISjiRNCCCPAjUV6A3I2wMRh45BxIGYdzDRh71iMqXFjVr6JtqGKd8Mx7L9tPzCwI9RY+lNxz8ji+KaPbc49G0vwqpb04e6mrahuKidsQ3Bpx59dmPbz4b6sd1zf1FUCSDkOF+NbXjcENVIBU8RVU2pubftRHv7Ld/gaLjfIyzOWjsdTT1toMYwiKqKOLW1J8W/YUTFxhTry/WiYdUzfWsQByUXPkBwFKY1KhNG7hm89B7c6nNnbvzzKXJSKMa5nIRfHxNRGJnDN9WpReVzc+ZPf5UTObWJJ8yT8qDQ1fAkMTOIWtFOzkfaS6r/hJ1PtVr2H0hY5IXXMGUAANILsL6XU87ePfVCpfCZieJtzqUMxxcppNJ/sTOIxDOxd2LMxuSTck+JoUhQpZ6HdRGCtB3I2thNmxHETHrMTIOxGmpWPT4m4KWIv32tpxrPb10A13MjjXvM8FBNvhFx3i6RcXibqrdTGfsR8SPxScT6WqQ6Ld8vo0n0eZvqZT2SfsSH/tbS/cde+qNHhxxJJ8uHqaXsy/AFUjS4BJPkTrWOeqwpbUa4aTK3b4NE6bYxK+HMbIWUOrDMNASpF9fA1mSYOwsWv5f7v8AKpOLBFtTe/P/AM07+iIg1t/HlWCWuklUTbHRQ7lyRMUA4ZST508TBG5CnQWsTbjz/elJMbGtwgLH/fC380yk2g5tYWHhx9bfzSG5zds0JRiqihzLhUQ6nL6/tRztCOMDKLnjc/68faof6MzsTZiT6VO7K3TmlsQhA8iB7njwpih0LcqttjWbbrkdkW5aafM/sKQSKWUj4iefh6n9hVhk3axMWkWDkkP3mZAvsGuR7UE3M2tOLZViU/ZDqg9ctyfUmmxwCZapLognw8cWsrqD3Alm9tSPlTSTa4GkKW/E2p9v5JqzHom2gBcJEfKQX+YFJp0abQvb6Pbxzpb9a1Q08PNmaepyS+BT5pXk+Nif09uFdjgrRNndEuLY/WvDEvmXb2AA+dWrAdEOGA+tmmc+GRB/+SfnT08cTO9zMX6ugBY1u0vRPgSLAzg94cX+akVE4zobiP8AZYmQfnVW+a5aLywaokU07M8tSUiVo0/RZKP7OeNvzKy/MXqPl6NsaOHVN5P/ACork7ZLyPbrXaWa/Ov4/koRFHja1W5+jrG/dj/rFE/5d4z/AOr+v/SrU/QUtVhi+Jr6ldBrkM7RSJKnxIwYenEeouPWrVh+jzFnnCPNz+y0tP0b4wC46pvBXN/moqu1p9DZ6vTZI7XNfU1Pd7aKzwpIpuGUEeopbHpcVQujGWXDyPg8QrRkXdAwtcH4sp4EA66d9aFinHnWmLtHk9Ri9nkcSqYyDWq/tyTKji/I/Ory2DJ1NVfebd13Vindwq1lImJbSAzN38vKo0LUzt3ZsiOWaNgptZrG3Ac6ixCTwBpRpeOT8jiHvpXMNba0Fwbc9KkMHhVHK/nQbRs0+myTdVXzG0OELanQU/SIKLCl6KaXus7OPSwxLjsTtQo1CoXoikjN+FSEGEOl7AfP+TSjuq6gXvz+EfyaLHOTqD4aCw9+NKnklPk4EMajwh0kKqO1a3DWw09fLurrTDU2LfLy4/tTQNlPK1u79zS7soF2IHn/ADzpWxt+oxyilyKGRyDy8uPuf2oiwXGtyb+Zqa3K2SMc7BGOVLZnIsNb2AHHlWobM3Lw0diVznvPD2p0cEvkIlqYLoyTAbAllPYQk+VW7ZHRvIxBmYKO7ia02HDqgsqgDwFLAVojiSMs9RKXRAYLc/DQrol2txOtOoMIF5VLPwpmwpnRntvsWhwwp5HEBSOHenAaiAMBRXNAtSTtUIcvSi0ktKioQNXb0WhUIHvXDRaF6hArrTGVLVIUjMlQIxFPYJL0ycWo0b2ohFNqbMSZRm0ZdUcfEp71P7cDSGGnYdiS2cDiNAw71/ccqfxyXpvtHCdYtgbMNVYcQe+gRS8mRe3N5ocIoMtyzfCi/Ef4HjVD290jSSoyRxCPMLZs1yB4CwF6r++ks30x+vFmAAHdlHAr4E3PrUFIe6kSm7PSaPQ4FiU2rfYaWRm+Nma3DMSf1pI0Qk0XPVTY5RXSoFqUQ0iTR0NErCXIuGrholGvQH7r4OXoVw0KhSzseCLkDUnz/ep7Z26Ej8WCjuB1965Qq0IKuTzGXLJPgs+zdyIl1IzHvOp+dPsVubhn1eJCe+2vvQoU6Jlbb7JjdDYMWFVxCuUO1zqTwFhxqzqaFCiwMPeug0KFAqBjTVq7QqBQaF6do9coVEQ6zUS9coUQCi0e9ChUIC9C9doUCHC1FLUKFEgA1GNChQINJ0pqaFCrIKFIpqdq965QoMjIHe3diPGR2bsyD4HHEHuPePCsR2rgHw8rRSWzKeRuCORFChS5o6fh2ealsvgbZqKUBoUKUegXvdherowWuUKgFFIMa4prlCiR9nTQoUKgD//Z"/>
          <p:cNvSpPr>
            <a:spLocks noChangeAspect="1" noChangeArrowheads="1"/>
          </p:cNvSpPr>
          <p:nvPr/>
        </p:nvSpPr>
        <p:spPr bwMode="auto">
          <a:xfrm>
            <a:off x="155575" y="-1287463"/>
            <a:ext cx="4048125" cy="2686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029802" y="1572887"/>
            <a:ext cx="2628900" cy="1743075"/>
          </a:xfrm>
          <a:prstGeom prst="rect">
            <a:avLst/>
          </a:prstGeom>
        </p:spPr>
      </p:pic>
      <p:pic>
        <p:nvPicPr>
          <p:cNvPr id="6" name="Picture 5"/>
          <p:cNvPicPr>
            <a:picLocks noChangeAspect="1"/>
          </p:cNvPicPr>
          <p:nvPr/>
        </p:nvPicPr>
        <p:blipFill>
          <a:blip r:embed="rId3"/>
          <a:stretch>
            <a:fillRect/>
          </a:stretch>
        </p:blipFill>
        <p:spPr>
          <a:xfrm>
            <a:off x="481467" y="135235"/>
            <a:ext cx="1161040" cy="1922166"/>
          </a:xfrm>
          <a:prstGeom prst="rect">
            <a:avLst/>
          </a:prstGeom>
        </p:spPr>
      </p:pic>
      <p:pic>
        <p:nvPicPr>
          <p:cNvPr id="7" name="Picture 6"/>
          <p:cNvPicPr>
            <a:picLocks noChangeAspect="1"/>
          </p:cNvPicPr>
          <p:nvPr/>
        </p:nvPicPr>
        <p:blipFill>
          <a:blip r:embed="rId4"/>
          <a:stretch>
            <a:fillRect/>
          </a:stretch>
        </p:blipFill>
        <p:spPr>
          <a:xfrm>
            <a:off x="5105400" y="3733800"/>
            <a:ext cx="3733800" cy="2823686"/>
          </a:xfrm>
          <a:prstGeom prst="rect">
            <a:avLst/>
          </a:prstGeom>
        </p:spPr>
      </p:pic>
    </p:spTree>
    <p:extLst>
      <p:ext uri="{BB962C8B-B14F-4D97-AF65-F5344CB8AC3E}">
        <p14:creationId xmlns:p14="http://schemas.microsoft.com/office/powerpoint/2010/main" val="26206781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If? Select the correct type of law based on the scenario. </a:t>
            </a:r>
          </a:p>
        </p:txBody>
      </p:sp>
      <p:sp>
        <p:nvSpPr>
          <p:cNvPr id="3" name="Content Placeholder 2"/>
          <p:cNvSpPr>
            <a:spLocks noGrp="1"/>
          </p:cNvSpPr>
          <p:nvPr>
            <p:ph sz="half" idx="1"/>
          </p:nvPr>
        </p:nvSpPr>
        <p:spPr/>
        <p:txBody>
          <a:bodyPr/>
          <a:lstStyle/>
          <a:p>
            <a:r>
              <a:rPr lang="en-US" dirty="0"/>
              <a:t> When a soldier failed to return to base after going on leave, he was charged and brought to trial for being AWOL (Absent Without Official Leave).  </a:t>
            </a:r>
            <a:endParaRPr lang="en-US" dirty="0" smtClean="0"/>
          </a:p>
          <a:p>
            <a:pPr lvl="1"/>
            <a:r>
              <a:rPr lang="en-US" dirty="0" smtClean="0"/>
              <a:t>a</a:t>
            </a:r>
            <a:r>
              <a:rPr lang="en-US" dirty="0"/>
              <a:t>. Military Law </a:t>
            </a:r>
            <a:endParaRPr lang="en-US" dirty="0" smtClean="0"/>
          </a:p>
          <a:p>
            <a:pPr lvl="1"/>
            <a:r>
              <a:rPr lang="en-US" dirty="0" smtClean="0"/>
              <a:t>b</a:t>
            </a:r>
            <a:r>
              <a:rPr lang="en-US" dirty="0"/>
              <a:t>. Juvenile Law </a:t>
            </a:r>
            <a:endParaRPr lang="en-US" dirty="0" smtClean="0"/>
          </a:p>
          <a:p>
            <a:pPr lvl="1"/>
            <a:r>
              <a:rPr lang="en-US" dirty="0" smtClean="0"/>
              <a:t>c</a:t>
            </a:r>
            <a:r>
              <a:rPr lang="en-US" dirty="0"/>
              <a:t>. Civil Law </a:t>
            </a:r>
            <a:endParaRPr lang="en-US" dirty="0" smtClean="0"/>
          </a:p>
          <a:p>
            <a:pPr lvl="1"/>
            <a:r>
              <a:rPr lang="en-US" dirty="0" smtClean="0"/>
              <a:t>d</a:t>
            </a:r>
            <a:r>
              <a:rPr lang="en-US" dirty="0"/>
              <a:t>. Criminal Law </a:t>
            </a:r>
            <a:endParaRPr lang="en-US" dirty="0" smtClean="0"/>
          </a:p>
          <a:p>
            <a:endParaRPr lang="en-US" dirty="0"/>
          </a:p>
        </p:txBody>
      </p:sp>
      <p:sp>
        <p:nvSpPr>
          <p:cNvPr id="4" name="Content Placeholder 3"/>
          <p:cNvSpPr>
            <a:spLocks noGrp="1"/>
          </p:cNvSpPr>
          <p:nvPr>
            <p:ph sz="half" idx="2"/>
          </p:nvPr>
        </p:nvSpPr>
        <p:spPr/>
        <p:txBody>
          <a:bodyPr/>
          <a:lstStyle/>
          <a:p>
            <a:r>
              <a:rPr lang="en-US" dirty="0"/>
              <a:t>Julie was pulled over by the police at 2:00am and was charged with breaking the curfew law in her town. She was fined and released back to her parents. </a:t>
            </a:r>
          </a:p>
          <a:p>
            <a:pPr lvl="1"/>
            <a:r>
              <a:rPr lang="en-US" dirty="0"/>
              <a:t>a. Military Law </a:t>
            </a:r>
          </a:p>
          <a:p>
            <a:pPr lvl="1"/>
            <a:r>
              <a:rPr lang="en-US" dirty="0"/>
              <a:t>b. Juvenile Law </a:t>
            </a:r>
          </a:p>
          <a:p>
            <a:pPr lvl="1"/>
            <a:r>
              <a:rPr lang="en-US" dirty="0"/>
              <a:t>c. Civil Law</a:t>
            </a:r>
          </a:p>
          <a:p>
            <a:pPr lvl="1"/>
            <a:r>
              <a:rPr lang="en-US" dirty="0"/>
              <a:t>d. Criminal Law </a:t>
            </a:r>
          </a:p>
          <a:p>
            <a:endParaRPr lang="en-US" dirty="0"/>
          </a:p>
        </p:txBody>
      </p:sp>
      <p:sp>
        <p:nvSpPr>
          <p:cNvPr id="5" name="Oval 4"/>
          <p:cNvSpPr/>
          <p:nvPr/>
        </p:nvSpPr>
        <p:spPr>
          <a:xfrm>
            <a:off x="1295400" y="4419600"/>
            <a:ext cx="381000" cy="304800"/>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5297476" y="4724400"/>
            <a:ext cx="381000" cy="304800"/>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6309969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a:t> The Smith family has decided to adopt their foster child, Anna. They work with their state adoption agency to complete all of the necessary paperwork. </a:t>
            </a:r>
            <a:endParaRPr lang="en-US" dirty="0" smtClean="0"/>
          </a:p>
          <a:p>
            <a:pPr lvl="1"/>
            <a:r>
              <a:rPr lang="en-US" dirty="0" smtClean="0"/>
              <a:t>a</a:t>
            </a:r>
            <a:r>
              <a:rPr lang="en-US" dirty="0"/>
              <a:t>. Military Law </a:t>
            </a:r>
            <a:endParaRPr lang="en-US" dirty="0" smtClean="0"/>
          </a:p>
          <a:p>
            <a:pPr lvl="1"/>
            <a:r>
              <a:rPr lang="en-US" dirty="0" smtClean="0"/>
              <a:t>b</a:t>
            </a:r>
            <a:r>
              <a:rPr lang="en-US" dirty="0"/>
              <a:t>. Juvenile Law </a:t>
            </a:r>
            <a:endParaRPr lang="en-US" dirty="0" smtClean="0"/>
          </a:p>
          <a:p>
            <a:pPr lvl="1"/>
            <a:r>
              <a:rPr lang="en-US" dirty="0" smtClean="0"/>
              <a:t>c</a:t>
            </a:r>
            <a:r>
              <a:rPr lang="en-US" dirty="0"/>
              <a:t>. Civil Law </a:t>
            </a:r>
            <a:endParaRPr lang="en-US" dirty="0" smtClean="0"/>
          </a:p>
          <a:p>
            <a:pPr lvl="1"/>
            <a:r>
              <a:rPr lang="en-US" dirty="0" smtClean="0"/>
              <a:t>d</a:t>
            </a:r>
            <a:r>
              <a:rPr lang="en-US" dirty="0"/>
              <a:t>. Criminal Law</a:t>
            </a:r>
          </a:p>
        </p:txBody>
      </p:sp>
      <p:sp>
        <p:nvSpPr>
          <p:cNvPr id="5" name="Content Placeholder 4"/>
          <p:cNvSpPr>
            <a:spLocks noGrp="1"/>
          </p:cNvSpPr>
          <p:nvPr>
            <p:ph sz="half" idx="2"/>
          </p:nvPr>
        </p:nvSpPr>
        <p:spPr/>
        <p:txBody>
          <a:bodyPr/>
          <a:lstStyle/>
          <a:p>
            <a:r>
              <a:rPr lang="en-US" dirty="0"/>
              <a:t>A married couple decides to get a divorce. They disagree over who gets what. A judge hears both sides and makes a decision about how their property should be divided. </a:t>
            </a:r>
          </a:p>
          <a:p>
            <a:pPr lvl="1"/>
            <a:r>
              <a:rPr lang="en-US" dirty="0"/>
              <a:t>a. Military Law</a:t>
            </a:r>
          </a:p>
          <a:p>
            <a:pPr lvl="1"/>
            <a:r>
              <a:rPr lang="en-US" dirty="0"/>
              <a:t>b. Juvenile Law </a:t>
            </a:r>
          </a:p>
          <a:p>
            <a:pPr lvl="1"/>
            <a:r>
              <a:rPr lang="en-US" dirty="0"/>
              <a:t>c. Civil Law </a:t>
            </a:r>
          </a:p>
          <a:p>
            <a:pPr lvl="1"/>
            <a:r>
              <a:rPr lang="en-US" dirty="0"/>
              <a:t>d. Criminal Law </a:t>
            </a:r>
          </a:p>
          <a:p>
            <a:endParaRPr lang="en-US" dirty="0"/>
          </a:p>
        </p:txBody>
      </p:sp>
      <p:sp>
        <p:nvSpPr>
          <p:cNvPr id="6" name="Oval 5"/>
          <p:cNvSpPr/>
          <p:nvPr/>
        </p:nvSpPr>
        <p:spPr>
          <a:xfrm>
            <a:off x="1295400" y="4724400"/>
            <a:ext cx="381000" cy="304800"/>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5360670" y="5410200"/>
            <a:ext cx="381000" cy="304800"/>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Content Placeholder 2"/>
          <p:cNvSpPr txBox="1">
            <a:spLocks/>
          </p:cNvSpPr>
          <p:nvPr/>
        </p:nvSpPr>
        <p:spPr>
          <a:xfrm>
            <a:off x="762000" y="2286000"/>
            <a:ext cx="3910579" cy="4069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9211988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normAutofit/>
          </a:bodyPr>
          <a:lstStyle/>
          <a:p>
            <a:r>
              <a:rPr lang="en-US" dirty="0" smtClean="0"/>
              <a:t>Karen </a:t>
            </a:r>
            <a:r>
              <a:rPr lang="en-US" dirty="0"/>
              <a:t>ordered an iPod off the internet and paid with her credit card, but she never received the order. The seller is refusing to refund her money, so she takes the matter to court. </a:t>
            </a:r>
            <a:endParaRPr lang="en-US" dirty="0" smtClean="0"/>
          </a:p>
          <a:p>
            <a:pPr lvl="1"/>
            <a:r>
              <a:rPr lang="en-US" dirty="0" smtClean="0"/>
              <a:t>a</a:t>
            </a:r>
            <a:r>
              <a:rPr lang="en-US" dirty="0"/>
              <a:t>. Military </a:t>
            </a:r>
            <a:r>
              <a:rPr lang="en-US" dirty="0" smtClean="0"/>
              <a:t>Law</a:t>
            </a:r>
          </a:p>
          <a:p>
            <a:pPr lvl="1"/>
            <a:r>
              <a:rPr lang="en-US" dirty="0" smtClean="0"/>
              <a:t>b</a:t>
            </a:r>
            <a:r>
              <a:rPr lang="en-US" dirty="0"/>
              <a:t>. Juvenile Law </a:t>
            </a:r>
            <a:endParaRPr lang="en-US" dirty="0" smtClean="0"/>
          </a:p>
          <a:p>
            <a:pPr lvl="1"/>
            <a:r>
              <a:rPr lang="en-US" dirty="0" smtClean="0"/>
              <a:t>c</a:t>
            </a:r>
            <a:r>
              <a:rPr lang="en-US" dirty="0"/>
              <a:t>. Civil Law </a:t>
            </a:r>
            <a:endParaRPr lang="en-US" dirty="0" smtClean="0"/>
          </a:p>
          <a:p>
            <a:pPr lvl="1"/>
            <a:r>
              <a:rPr lang="en-US" dirty="0" smtClean="0"/>
              <a:t>d</a:t>
            </a:r>
            <a:r>
              <a:rPr lang="en-US" dirty="0"/>
              <a:t>. Criminal Law </a:t>
            </a:r>
          </a:p>
        </p:txBody>
      </p:sp>
      <p:sp>
        <p:nvSpPr>
          <p:cNvPr id="5" name="Oval 4"/>
          <p:cNvSpPr/>
          <p:nvPr/>
        </p:nvSpPr>
        <p:spPr>
          <a:xfrm>
            <a:off x="5360670" y="5410200"/>
            <a:ext cx="381000" cy="304800"/>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1447800" y="5394036"/>
            <a:ext cx="381000" cy="304800"/>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Content Placeholder 4"/>
          <p:cNvSpPr>
            <a:spLocks noGrp="1"/>
          </p:cNvSpPr>
          <p:nvPr>
            <p:ph sz="half" idx="1"/>
          </p:nvPr>
        </p:nvSpPr>
        <p:spPr>
          <a:xfrm>
            <a:off x="762000" y="2093884"/>
            <a:ext cx="3910579" cy="4069080"/>
          </a:xfrm>
        </p:spPr>
        <p:txBody>
          <a:bodyPr/>
          <a:lstStyle/>
          <a:p>
            <a:r>
              <a:rPr lang="en-US" dirty="0"/>
              <a:t>A man was caught on tape robbing a gas station. He was arrested, brought to trial, and found guilty of burglary. He was sentenced to 10 years in prison and a fine. </a:t>
            </a:r>
          </a:p>
          <a:p>
            <a:pPr lvl="1"/>
            <a:r>
              <a:rPr lang="en-US" dirty="0"/>
              <a:t>a. Military Law </a:t>
            </a:r>
          </a:p>
          <a:p>
            <a:pPr lvl="1"/>
            <a:r>
              <a:rPr lang="en-US" dirty="0"/>
              <a:t>b. Juvenile Law </a:t>
            </a:r>
          </a:p>
          <a:p>
            <a:pPr lvl="1"/>
            <a:r>
              <a:rPr lang="en-US" dirty="0"/>
              <a:t>c. Civil Law </a:t>
            </a:r>
            <a:endParaRPr lang="en-US" dirty="0" smtClean="0"/>
          </a:p>
          <a:p>
            <a:pPr lvl="1"/>
            <a:r>
              <a:rPr lang="en-US" dirty="0" smtClean="0"/>
              <a:t>D. Criminal Law</a:t>
            </a:r>
            <a:endParaRPr lang="en-US" dirty="0"/>
          </a:p>
        </p:txBody>
      </p:sp>
    </p:spTree>
    <p:extLst>
      <p:ext uri="{BB962C8B-B14F-4D97-AF65-F5344CB8AC3E}">
        <p14:creationId xmlns:p14="http://schemas.microsoft.com/office/powerpoint/2010/main" val="29724948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838200"/>
            <a:ext cx="3910579" cy="4069080"/>
          </a:xfrm>
        </p:spPr>
        <p:txBody>
          <a:bodyPr/>
          <a:lstStyle/>
          <a:p>
            <a:r>
              <a:rPr lang="en-US" dirty="0"/>
              <a:t>Define Writ of Habeas </a:t>
            </a:r>
            <a:r>
              <a:rPr lang="en-US" dirty="0" smtClean="0"/>
              <a:t>Corpus:</a:t>
            </a:r>
          </a:p>
          <a:p>
            <a:pPr lvl="1"/>
            <a:r>
              <a:rPr lang="en-US" dirty="0"/>
              <a:t>A court order that requires police to bring a prisoner to court to explain his charges </a:t>
            </a:r>
          </a:p>
        </p:txBody>
      </p:sp>
      <p:sp>
        <p:nvSpPr>
          <p:cNvPr id="4" name="Content Placeholder 3"/>
          <p:cNvSpPr>
            <a:spLocks noGrp="1"/>
          </p:cNvSpPr>
          <p:nvPr>
            <p:ph sz="half" idx="2"/>
          </p:nvPr>
        </p:nvSpPr>
        <p:spPr>
          <a:xfrm>
            <a:off x="5236460" y="838200"/>
            <a:ext cx="3907540" cy="4069080"/>
          </a:xfrm>
        </p:spPr>
        <p:txBody>
          <a:bodyPr/>
          <a:lstStyle/>
          <a:p>
            <a:r>
              <a:rPr lang="en-US" dirty="0"/>
              <a:t>Define Ex post facto Law:</a:t>
            </a:r>
          </a:p>
          <a:p>
            <a:pPr lvl="1"/>
            <a:r>
              <a:rPr lang="en-US" dirty="0"/>
              <a:t>A law that would allow a person to be punished for an action that was not against the law when it was committed</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98618"/>
            <a:ext cx="269557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0381"/>
            <a:ext cx="2867025" cy="401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825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096936643"/>
              </p:ext>
            </p:extLst>
          </p:nvPr>
        </p:nvGraphicFramePr>
        <p:xfrm>
          <a:off x="152400" y="152400"/>
          <a:ext cx="8610599" cy="6577686"/>
        </p:xfrm>
        <a:graphic>
          <a:graphicData uri="http://schemas.openxmlformats.org/drawingml/2006/table">
            <a:tbl>
              <a:tblPr firstRow="1" firstCol="1" bandRow="1">
                <a:tableStyleId>{5C22544A-7EE6-4342-B048-85BDC9FD1C3A}</a:tableStyleId>
              </a:tblPr>
              <a:tblGrid>
                <a:gridCol w="914876"/>
                <a:gridCol w="2583180"/>
                <a:gridCol w="2852261"/>
                <a:gridCol w="2260282"/>
              </a:tblGrid>
              <a:tr h="615573">
                <a:tc>
                  <a:txBody>
                    <a:bodyPr/>
                    <a:lstStyle/>
                    <a:p>
                      <a:pPr marL="0" marR="0" algn="ctr">
                        <a:lnSpc>
                          <a:spcPct val="115000"/>
                        </a:lnSpc>
                        <a:spcBef>
                          <a:spcPts val="0"/>
                        </a:spcBef>
                        <a:spcAft>
                          <a:spcPts val="0"/>
                        </a:spcAft>
                      </a:pPr>
                      <a:r>
                        <a:rPr lang="en-US" sz="1000" dirty="0">
                          <a:effectLst/>
                        </a:rPr>
                        <a:t>Amendment</a:t>
                      </a:r>
                      <a:endParaRPr lang="en-US" sz="1000" dirty="0">
                        <a:effectLst/>
                        <a:latin typeface="Calibri"/>
                        <a:ea typeface="Calibri"/>
                        <a:cs typeface="Times New Roman"/>
                      </a:endParaRPr>
                    </a:p>
                  </a:txBody>
                  <a:tcPr marL="59674" marR="59674" marT="0" marB="0"/>
                </a:tc>
                <a:tc>
                  <a:txBody>
                    <a:bodyPr/>
                    <a:lstStyle/>
                    <a:p>
                      <a:pPr marL="0" marR="0" algn="ctr">
                        <a:lnSpc>
                          <a:spcPct val="115000"/>
                        </a:lnSpc>
                        <a:spcBef>
                          <a:spcPts val="0"/>
                        </a:spcBef>
                        <a:spcAft>
                          <a:spcPts val="0"/>
                        </a:spcAft>
                      </a:pPr>
                      <a:r>
                        <a:rPr lang="en-US" sz="1000">
                          <a:effectLst/>
                        </a:rPr>
                        <a:t>Explain what the amendment protects</a:t>
                      </a:r>
                      <a:endParaRPr lang="en-US" sz="1000">
                        <a:effectLst/>
                        <a:latin typeface="Calibri"/>
                        <a:ea typeface="Calibri"/>
                        <a:cs typeface="Times New Roman"/>
                      </a:endParaRPr>
                    </a:p>
                  </a:txBody>
                  <a:tcPr marL="59674" marR="59674" marT="0" marB="0"/>
                </a:tc>
                <a:tc>
                  <a:txBody>
                    <a:bodyPr/>
                    <a:lstStyle/>
                    <a:p>
                      <a:pPr marL="0" marR="0">
                        <a:lnSpc>
                          <a:spcPct val="115000"/>
                        </a:lnSpc>
                        <a:spcBef>
                          <a:spcPts val="0"/>
                        </a:spcBef>
                        <a:spcAft>
                          <a:spcPts val="0"/>
                        </a:spcAft>
                      </a:pPr>
                      <a:r>
                        <a:rPr lang="en-US" sz="1000">
                          <a:effectLst/>
                        </a:rPr>
                        <a:t>Explain its importance in the legal system</a:t>
                      </a:r>
                      <a:endParaRPr lang="en-US" sz="1000">
                        <a:effectLst/>
                        <a:latin typeface="Calibri"/>
                        <a:ea typeface="Calibri"/>
                        <a:cs typeface="Times New Roman"/>
                      </a:endParaRPr>
                    </a:p>
                  </a:txBody>
                  <a:tcPr marL="59674" marR="59674" marT="0" marB="0"/>
                </a:tc>
                <a:tc>
                  <a:txBody>
                    <a:bodyPr/>
                    <a:lstStyle/>
                    <a:p>
                      <a:pPr marL="0" marR="0">
                        <a:lnSpc>
                          <a:spcPct val="115000"/>
                        </a:lnSpc>
                        <a:spcBef>
                          <a:spcPts val="0"/>
                        </a:spcBef>
                        <a:spcAft>
                          <a:spcPts val="0"/>
                        </a:spcAft>
                      </a:pPr>
                      <a:r>
                        <a:rPr lang="en-US" sz="1000">
                          <a:effectLst/>
                        </a:rPr>
                        <a:t>Name of the court case and explain why it is important to the amendment</a:t>
                      </a:r>
                      <a:endParaRPr lang="en-US" sz="1000">
                        <a:effectLst/>
                        <a:latin typeface="Calibri"/>
                        <a:ea typeface="Calibri"/>
                        <a:cs typeface="Times New Roman"/>
                      </a:endParaRPr>
                    </a:p>
                  </a:txBody>
                  <a:tcPr marL="59674" marR="59674" marT="0" marB="0"/>
                </a:tc>
              </a:tr>
              <a:tr h="1035125">
                <a:tc>
                  <a:txBody>
                    <a:bodyPr/>
                    <a:lstStyle/>
                    <a:p>
                      <a:pPr marL="0" marR="0" algn="ctr">
                        <a:lnSpc>
                          <a:spcPct val="115000"/>
                        </a:lnSpc>
                        <a:spcBef>
                          <a:spcPts val="0"/>
                        </a:spcBef>
                        <a:spcAft>
                          <a:spcPts val="0"/>
                        </a:spcAft>
                      </a:pPr>
                      <a:r>
                        <a:rPr lang="en-US" sz="1000" dirty="0">
                          <a:effectLst/>
                        </a:rPr>
                        <a:t> </a:t>
                      </a:r>
                    </a:p>
                    <a:p>
                      <a:pPr marL="0" marR="0" algn="ctr">
                        <a:lnSpc>
                          <a:spcPct val="115000"/>
                        </a:lnSpc>
                        <a:spcBef>
                          <a:spcPts val="0"/>
                        </a:spcBef>
                        <a:spcAft>
                          <a:spcPts val="0"/>
                        </a:spcAft>
                      </a:pPr>
                      <a:r>
                        <a:rPr lang="en-US" sz="1000" dirty="0">
                          <a:effectLst/>
                        </a:rPr>
                        <a:t>14</a:t>
                      </a:r>
                      <a:r>
                        <a:rPr lang="en-US" sz="1000" baseline="30000" dirty="0">
                          <a:effectLst/>
                        </a:rPr>
                        <a:t>th</a:t>
                      </a:r>
                      <a:r>
                        <a:rPr lang="en-US" sz="1000" dirty="0">
                          <a:effectLst/>
                        </a:rPr>
                        <a:t> Amendment</a:t>
                      </a:r>
                    </a:p>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smtClean="0">
                          <a:effectLst/>
                          <a:latin typeface="+mn-lt"/>
                        </a:rPr>
                        <a:t>Requires the states to treat all people fairly under the law</a:t>
                      </a:r>
                    </a:p>
                    <a:p>
                      <a:pPr marL="171450" marR="0" indent="-171450">
                        <a:lnSpc>
                          <a:spcPct val="115000"/>
                        </a:lnSpc>
                        <a:spcBef>
                          <a:spcPts val="0"/>
                        </a:spcBef>
                        <a:spcAft>
                          <a:spcPts val="0"/>
                        </a:spcAft>
                        <a:buFont typeface="Arial" panose="020B0604020202020204" pitchFamily="34" charset="0"/>
                        <a:buChar char="•"/>
                      </a:pPr>
                      <a:r>
                        <a:rPr lang="en-US" sz="1000" dirty="0" smtClean="0">
                          <a:effectLst/>
                          <a:latin typeface="+mn-lt"/>
                          <a:ea typeface="Calibri"/>
                          <a:cs typeface="Times New Roman"/>
                        </a:rPr>
                        <a:t>Guarantees</a:t>
                      </a:r>
                      <a:r>
                        <a:rPr lang="en-US" sz="1000" baseline="0" dirty="0" smtClean="0">
                          <a:effectLst/>
                          <a:latin typeface="+mn-lt"/>
                          <a:ea typeface="Calibri"/>
                          <a:cs typeface="Times New Roman"/>
                        </a:rPr>
                        <a:t> due process</a:t>
                      </a:r>
                      <a:endParaRPr lang="en-US" sz="1000" dirty="0">
                        <a:effectLst/>
                        <a:latin typeface="+mn-lt"/>
                        <a:ea typeface="Calibri"/>
                        <a:cs typeface="Times New Roman"/>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smtClean="0">
                          <a:effectLst/>
                        </a:rPr>
                        <a:t>No matter your race,</a:t>
                      </a:r>
                      <a:r>
                        <a:rPr lang="en-US" sz="1000" baseline="0" dirty="0" smtClean="0">
                          <a:effectLst/>
                        </a:rPr>
                        <a:t> ethnicity, gender, or socio-economic status, you should be given equal access to the justice system. </a:t>
                      </a:r>
                      <a:endParaRPr lang="en-US" sz="1000" dirty="0">
                        <a:effectLst/>
                        <a:latin typeface="Calibri"/>
                        <a:ea typeface="Calibri"/>
                        <a:cs typeface="Times New Roman"/>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a:effectLst/>
                        </a:rPr>
                        <a:t> </a:t>
                      </a:r>
                      <a:r>
                        <a:rPr lang="en-US" sz="1000" dirty="0" smtClean="0">
                          <a:effectLst/>
                        </a:rPr>
                        <a:t>Furman v. Georgia</a:t>
                      </a:r>
                    </a:p>
                    <a:p>
                      <a:pPr marL="171450" marR="0" indent="-171450">
                        <a:lnSpc>
                          <a:spcPct val="115000"/>
                        </a:lnSpc>
                        <a:spcBef>
                          <a:spcPts val="0"/>
                        </a:spcBef>
                        <a:spcAft>
                          <a:spcPts val="0"/>
                        </a:spcAft>
                        <a:buFont typeface="Arial" panose="020B0604020202020204" pitchFamily="34" charset="0"/>
                        <a:buChar char="•"/>
                      </a:pPr>
                      <a:r>
                        <a:rPr lang="en-US" sz="1000" dirty="0" smtClean="0">
                          <a:effectLst/>
                          <a:latin typeface="+mn-lt"/>
                          <a:ea typeface="Calibri"/>
                          <a:cs typeface="Times New Roman"/>
                        </a:rPr>
                        <a:t> Plessy v. Ferguson</a:t>
                      </a:r>
                      <a:endParaRPr lang="en-US" sz="1000" dirty="0">
                        <a:effectLst/>
                        <a:latin typeface="+mn-lt"/>
                        <a:ea typeface="Calibri"/>
                        <a:cs typeface="Times New Roman"/>
                      </a:endParaRPr>
                    </a:p>
                  </a:txBody>
                  <a:tcPr marL="59674" marR="59674" marT="0" marB="0"/>
                </a:tc>
              </a:tr>
              <a:tr h="1035125">
                <a:tc>
                  <a:txBody>
                    <a:bodyPr/>
                    <a:lstStyle/>
                    <a:p>
                      <a:pPr marL="0" marR="0" algn="ctr">
                        <a:lnSpc>
                          <a:spcPct val="115000"/>
                        </a:lnSpc>
                        <a:spcBef>
                          <a:spcPts val="0"/>
                        </a:spcBef>
                        <a:spcAft>
                          <a:spcPts val="0"/>
                        </a:spcAft>
                      </a:pPr>
                      <a:r>
                        <a:rPr lang="en-US" sz="1000">
                          <a:effectLst/>
                        </a:rPr>
                        <a:t> </a:t>
                      </a:r>
                    </a:p>
                    <a:p>
                      <a:pPr marL="0" marR="0" algn="ctr">
                        <a:lnSpc>
                          <a:spcPct val="115000"/>
                        </a:lnSpc>
                        <a:spcBef>
                          <a:spcPts val="0"/>
                        </a:spcBef>
                        <a:spcAft>
                          <a:spcPts val="0"/>
                        </a:spcAft>
                      </a:pPr>
                      <a:r>
                        <a:rPr lang="en-US" sz="1000">
                          <a:effectLst/>
                        </a:rPr>
                        <a:t>4</a:t>
                      </a:r>
                      <a:r>
                        <a:rPr lang="en-US" sz="1000" baseline="30000">
                          <a:effectLst/>
                        </a:rPr>
                        <a:t>th</a:t>
                      </a:r>
                      <a:r>
                        <a:rPr lang="en-US" sz="1000">
                          <a:effectLst/>
                        </a:rPr>
                        <a:t> Amendment</a:t>
                      </a:r>
                    </a:p>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smtClean="0">
                          <a:effectLst/>
                        </a:rPr>
                        <a:t>Protects against unreasonable search and seizures –search warrant</a:t>
                      </a:r>
                      <a:r>
                        <a:rPr lang="en-US" sz="1000" baseline="0" dirty="0" smtClean="0">
                          <a:effectLst/>
                        </a:rPr>
                        <a:t> is required</a:t>
                      </a:r>
                      <a:endParaRPr lang="en-US" sz="1000" dirty="0">
                        <a:effectLst/>
                        <a:latin typeface="Calibri"/>
                        <a:ea typeface="Calibri"/>
                        <a:cs typeface="Times New Roman"/>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50" dirty="0" smtClean="0">
                          <a:effectLst/>
                        </a:rPr>
                        <a:t>You should feel protected in your home/property</a:t>
                      </a:r>
                      <a:endParaRPr lang="en-US" sz="1000" dirty="0" smtClean="0">
                        <a:effectLst/>
                        <a:latin typeface="Calibri"/>
                        <a:cs typeface="Times New Roman"/>
                      </a:endParaRPr>
                    </a:p>
                    <a:p>
                      <a:pPr marL="171450" marR="0" indent="-171450">
                        <a:lnSpc>
                          <a:spcPct val="115000"/>
                        </a:lnSpc>
                        <a:spcBef>
                          <a:spcPts val="0"/>
                        </a:spcBef>
                        <a:spcAft>
                          <a:spcPts val="0"/>
                        </a:spcAft>
                        <a:buFont typeface="Arial" panose="020B0604020202020204" pitchFamily="34" charset="0"/>
                        <a:buChar char="•"/>
                      </a:pPr>
                      <a:r>
                        <a:rPr lang="en-US" sz="1050" dirty="0" smtClean="0">
                          <a:effectLst/>
                          <a:latin typeface="+mn-lt"/>
                          <a:cs typeface="Times New Roman"/>
                        </a:rPr>
                        <a:t>If</a:t>
                      </a:r>
                      <a:r>
                        <a:rPr lang="en-US" sz="1050" baseline="0" dirty="0" smtClean="0">
                          <a:effectLst/>
                          <a:latin typeface="+mn-lt"/>
                          <a:cs typeface="Times New Roman"/>
                        </a:rPr>
                        <a:t> police find something without a warrant, it can’t be used against you.</a:t>
                      </a:r>
                      <a:endParaRPr lang="en-US" sz="1050" dirty="0" smtClean="0">
                        <a:effectLst/>
                        <a:latin typeface="+mn-lt"/>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a:effectLst/>
                        </a:rPr>
                        <a:t> </a:t>
                      </a:r>
                      <a:r>
                        <a:rPr lang="en-US" sz="1000" dirty="0" err="1" smtClean="0">
                          <a:effectLst/>
                        </a:rPr>
                        <a:t>Mapp</a:t>
                      </a:r>
                      <a:r>
                        <a:rPr lang="en-US" sz="1000" dirty="0" smtClean="0">
                          <a:effectLst/>
                        </a:rPr>
                        <a:t> v. Ohio</a:t>
                      </a:r>
                      <a:endParaRPr lang="en-US" sz="1000" dirty="0">
                        <a:effectLst/>
                        <a:latin typeface="Calibri"/>
                        <a:ea typeface="Calibri"/>
                        <a:cs typeface="Times New Roman"/>
                      </a:endParaRPr>
                    </a:p>
                  </a:txBody>
                  <a:tcPr marL="59674" marR="59674" marT="0" marB="0"/>
                </a:tc>
              </a:tr>
              <a:tr h="1035125">
                <a:tc>
                  <a:txBody>
                    <a:bodyPr/>
                    <a:lstStyle/>
                    <a:p>
                      <a:pPr marL="0" marR="0" algn="ctr">
                        <a:lnSpc>
                          <a:spcPct val="115000"/>
                        </a:lnSpc>
                        <a:spcBef>
                          <a:spcPts val="0"/>
                        </a:spcBef>
                        <a:spcAft>
                          <a:spcPts val="0"/>
                        </a:spcAft>
                      </a:pPr>
                      <a:r>
                        <a:rPr lang="en-US" sz="1000">
                          <a:effectLst/>
                        </a:rPr>
                        <a:t> </a:t>
                      </a:r>
                    </a:p>
                    <a:p>
                      <a:pPr marL="0" marR="0" algn="ctr">
                        <a:lnSpc>
                          <a:spcPct val="115000"/>
                        </a:lnSpc>
                        <a:spcBef>
                          <a:spcPts val="0"/>
                        </a:spcBef>
                        <a:spcAft>
                          <a:spcPts val="0"/>
                        </a:spcAft>
                      </a:pPr>
                      <a:r>
                        <a:rPr lang="en-US" sz="1000">
                          <a:effectLst/>
                        </a:rPr>
                        <a:t>5</a:t>
                      </a:r>
                      <a:r>
                        <a:rPr lang="en-US" sz="1000" baseline="30000">
                          <a:effectLst/>
                        </a:rPr>
                        <a:t>th</a:t>
                      </a:r>
                      <a:r>
                        <a:rPr lang="en-US" sz="1000">
                          <a:effectLst/>
                        </a:rPr>
                        <a:t> Amendment</a:t>
                      </a:r>
                    </a:p>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smtClean="0">
                          <a:effectLst/>
                        </a:rPr>
                        <a:t>Guarantees due process</a:t>
                      </a:r>
                      <a:r>
                        <a:rPr lang="en-US" sz="1000" dirty="0">
                          <a:effectLst/>
                        </a:rPr>
                        <a:t> </a:t>
                      </a:r>
                      <a:endParaRPr lang="en-US" sz="1000" dirty="0" smtClean="0">
                        <a:effectLst/>
                      </a:endParaRPr>
                    </a:p>
                    <a:p>
                      <a:pPr marL="171450" marR="0" indent="-171450">
                        <a:lnSpc>
                          <a:spcPct val="115000"/>
                        </a:lnSpc>
                        <a:spcBef>
                          <a:spcPts val="0"/>
                        </a:spcBef>
                        <a:spcAft>
                          <a:spcPts val="0"/>
                        </a:spcAft>
                        <a:buFont typeface="Arial" panose="020B0604020202020204" pitchFamily="34" charset="0"/>
                        <a:buChar char="•"/>
                      </a:pPr>
                      <a:r>
                        <a:rPr lang="en-US" sz="1000" dirty="0" smtClean="0">
                          <a:effectLst/>
                        </a:rPr>
                        <a:t>You have the right not to incriminate yourself (the right to remain silent)</a:t>
                      </a:r>
                    </a:p>
                    <a:p>
                      <a:pPr marL="171450" marR="0" indent="-171450">
                        <a:lnSpc>
                          <a:spcPct val="115000"/>
                        </a:lnSpc>
                        <a:spcBef>
                          <a:spcPts val="0"/>
                        </a:spcBef>
                        <a:spcAft>
                          <a:spcPts val="0"/>
                        </a:spcAft>
                        <a:buFont typeface="Arial" panose="020B0604020202020204" pitchFamily="34" charset="0"/>
                        <a:buChar char="•"/>
                      </a:pPr>
                      <a:r>
                        <a:rPr lang="en-US" sz="1000" dirty="0" smtClean="0">
                          <a:effectLst/>
                          <a:latin typeface="+mn-lt"/>
                          <a:ea typeface="Calibri"/>
                          <a:cs typeface="Times New Roman"/>
                        </a:rPr>
                        <a:t>Protects against</a:t>
                      </a:r>
                      <a:r>
                        <a:rPr lang="en-US" sz="1000" baseline="0" dirty="0" smtClean="0">
                          <a:effectLst/>
                          <a:latin typeface="+mn-lt"/>
                          <a:ea typeface="Calibri"/>
                          <a:cs typeface="Times New Roman"/>
                        </a:rPr>
                        <a:t> double jeopardy (being tried for the same crime twice)</a:t>
                      </a:r>
                    </a:p>
                    <a:p>
                      <a:pPr marL="171450" marR="0" indent="-171450">
                        <a:lnSpc>
                          <a:spcPct val="115000"/>
                        </a:lnSpc>
                        <a:spcBef>
                          <a:spcPts val="0"/>
                        </a:spcBef>
                        <a:spcAft>
                          <a:spcPts val="0"/>
                        </a:spcAft>
                        <a:buFont typeface="Arial" panose="020B0604020202020204" pitchFamily="34" charset="0"/>
                        <a:buChar char="•"/>
                      </a:pPr>
                      <a:r>
                        <a:rPr lang="en-US" sz="1000" baseline="0" dirty="0" smtClean="0">
                          <a:effectLst/>
                          <a:latin typeface="+mn-lt"/>
                          <a:ea typeface="Calibri"/>
                          <a:cs typeface="Times New Roman"/>
                        </a:rPr>
                        <a:t>Provides for a grand jury in federal cases</a:t>
                      </a: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smtClean="0">
                          <a:effectLst/>
                        </a:rPr>
                        <a:t>You don’t have to answer questions that might implicate you in</a:t>
                      </a:r>
                      <a:r>
                        <a:rPr lang="en-US" sz="1000" baseline="0" dirty="0" smtClean="0">
                          <a:effectLst/>
                        </a:rPr>
                        <a:t> a crime.</a:t>
                      </a:r>
                    </a:p>
                    <a:p>
                      <a:pPr marL="171450" marR="0" indent="-171450">
                        <a:lnSpc>
                          <a:spcPct val="115000"/>
                        </a:lnSpc>
                        <a:spcBef>
                          <a:spcPts val="0"/>
                        </a:spcBef>
                        <a:spcAft>
                          <a:spcPts val="0"/>
                        </a:spcAft>
                        <a:buFont typeface="Arial" panose="020B0604020202020204" pitchFamily="34" charset="0"/>
                        <a:buChar char="•"/>
                      </a:pPr>
                      <a:r>
                        <a:rPr lang="en-US" sz="1000" baseline="0" dirty="0" smtClean="0">
                          <a:effectLst/>
                          <a:latin typeface="+mn-lt"/>
                          <a:ea typeface="Calibri"/>
                          <a:cs typeface="Times New Roman"/>
                        </a:rPr>
                        <a:t>If found innocent, you don’t have to worry about being brought back to stand trial for the same crime.</a:t>
                      </a:r>
                      <a:endParaRPr lang="en-US" sz="1000" dirty="0">
                        <a:effectLst/>
                        <a:latin typeface="+mn-lt"/>
                        <a:ea typeface="Calibri"/>
                        <a:cs typeface="Times New Roman"/>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a:effectLst/>
                        </a:rPr>
                        <a:t> </a:t>
                      </a:r>
                      <a:r>
                        <a:rPr lang="en-US" sz="1000" dirty="0" smtClean="0">
                          <a:effectLst/>
                        </a:rPr>
                        <a:t>Miranda v. Arizona</a:t>
                      </a:r>
                      <a:endParaRPr lang="en-US" sz="1000" dirty="0">
                        <a:effectLst/>
                        <a:latin typeface="Calibri"/>
                        <a:ea typeface="Calibri"/>
                        <a:cs typeface="Times New Roman"/>
                      </a:endParaRPr>
                    </a:p>
                  </a:txBody>
                  <a:tcPr marL="59674" marR="59674" marT="0" marB="0"/>
                </a:tc>
              </a:tr>
              <a:tr h="1035125">
                <a:tc>
                  <a:txBody>
                    <a:bodyPr/>
                    <a:lstStyle/>
                    <a:p>
                      <a:pPr marL="0" marR="0" algn="ctr">
                        <a:lnSpc>
                          <a:spcPct val="115000"/>
                        </a:lnSpc>
                        <a:spcBef>
                          <a:spcPts val="0"/>
                        </a:spcBef>
                        <a:spcAft>
                          <a:spcPts val="0"/>
                        </a:spcAft>
                      </a:pPr>
                      <a:r>
                        <a:rPr lang="en-US" sz="1000">
                          <a:effectLst/>
                        </a:rPr>
                        <a:t> </a:t>
                      </a:r>
                    </a:p>
                    <a:p>
                      <a:pPr marL="0" marR="0" algn="ctr">
                        <a:lnSpc>
                          <a:spcPct val="115000"/>
                        </a:lnSpc>
                        <a:spcBef>
                          <a:spcPts val="0"/>
                        </a:spcBef>
                        <a:spcAft>
                          <a:spcPts val="0"/>
                        </a:spcAft>
                      </a:pPr>
                      <a:r>
                        <a:rPr lang="en-US" sz="1000">
                          <a:effectLst/>
                        </a:rPr>
                        <a:t>6</a:t>
                      </a:r>
                      <a:r>
                        <a:rPr lang="en-US" sz="1000" baseline="30000">
                          <a:effectLst/>
                        </a:rPr>
                        <a:t>th</a:t>
                      </a:r>
                      <a:r>
                        <a:rPr lang="en-US" sz="1000">
                          <a:effectLst/>
                        </a:rPr>
                        <a:t> Amendment</a:t>
                      </a:r>
                    </a:p>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smtClean="0">
                          <a:effectLst/>
                        </a:rPr>
                        <a:t>You have the right to an attorney, even if you can’t afford one.  </a:t>
                      </a:r>
                    </a:p>
                    <a:p>
                      <a:pPr marL="171450" marR="0" indent="-171450">
                        <a:lnSpc>
                          <a:spcPct val="115000"/>
                        </a:lnSpc>
                        <a:spcBef>
                          <a:spcPts val="0"/>
                        </a:spcBef>
                        <a:spcAft>
                          <a:spcPts val="0"/>
                        </a:spcAft>
                        <a:buFont typeface="Arial" panose="020B0604020202020204" pitchFamily="34" charset="0"/>
                        <a:buChar char="•"/>
                      </a:pPr>
                      <a:r>
                        <a:rPr lang="en-US" sz="1050" dirty="0" smtClean="0">
                          <a:effectLst/>
                          <a:latin typeface="Century Gothic" panose="020B0502020202020204" pitchFamily="34" charset="0"/>
                          <a:ea typeface="Calibri"/>
                          <a:cs typeface="Times New Roman"/>
                        </a:rPr>
                        <a:t>You also have the right to know the charges brought against you. </a:t>
                      </a:r>
                    </a:p>
                    <a:p>
                      <a:pPr marL="171450" marR="0" indent="-171450">
                        <a:lnSpc>
                          <a:spcPct val="115000"/>
                        </a:lnSpc>
                        <a:spcBef>
                          <a:spcPts val="0"/>
                        </a:spcBef>
                        <a:spcAft>
                          <a:spcPts val="0"/>
                        </a:spcAft>
                        <a:buFont typeface="Arial" panose="020B0604020202020204" pitchFamily="34" charset="0"/>
                        <a:buChar char="•"/>
                      </a:pPr>
                      <a:r>
                        <a:rPr lang="en-US" sz="1050" dirty="0" smtClean="0">
                          <a:effectLst/>
                          <a:latin typeface="Century Gothic" panose="020B0502020202020204" pitchFamily="34" charset="0"/>
                          <a:ea typeface="Calibri"/>
                          <a:cs typeface="Times New Roman"/>
                        </a:rPr>
                        <a:t>You have the right to a speedy trial. </a:t>
                      </a:r>
                    </a:p>
                    <a:p>
                      <a:pPr marL="171450" marR="0" indent="-171450">
                        <a:lnSpc>
                          <a:spcPct val="115000"/>
                        </a:lnSpc>
                        <a:spcBef>
                          <a:spcPts val="0"/>
                        </a:spcBef>
                        <a:spcAft>
                          <a:spcPts val="0"/>
                        </a:spcAft>
                        <a:buFont typeface="Arial" panose="020B0604020202020204" pitchFamily="34" charset="0"/>
                        <a:buChar char="•"/>
                      </a:pPr>
                      <a:r>
                        <a:rPr lang="en-US" sz="1050" dirty="0" smtClean="0">
                          <a:effectLst/>
                          <a:latin typeface="Century Gothic" panose="020B0502020202020204" pitchFamily="34" charset="0"/>
                          <a:ea typeface="Calibri"/>
                          <a:cs typeface="Times New Roman"/>
                        </a:rPr>
                        <a:t>You have the right to confront witnesses</a:t>
                      </a:r>
                      <a:endParaRPr lang="en-US" sz="1050" dirty="0">
                        <a:effectLst/>
                        <a:latin typeface="Century Gothic" panose="020B0502020202020204" pitchFamily="34" charset="0"/>
                        <a:ea typeface="Calibri"/>
                        <a:cs typeface="Times New Roman"/>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smtClean="0">
                          <a:effectLst/>
                        </a:rPr>
                        <a:t>Everyone should be offered the opportunity to have a professional handle their case to ensure that the best effort</a:t>
                      </a:r>
                      <a:r>
                        <a:rPr lang="en-US" sz="1000" baseline="0" dirty="0" smtClean="0">
                          <a:effectLst/>
                        </a:rPr>
                        <a:t> was given. </a:t>
                      </a:r>
                    </a:p>
                    <a:p>
                      <a:pPr marL="171450" marR="0" indent="-171450">
                        <a:lnSpc>
                          <a:spcPct val="115000"/>
                        </a:lnSpc>
                        <a:spcBef>
                          <a:spcPts val="0"/>
                        </a:spcBef>
                        <a:spcAft>
                          <a:spcPts val="0"/>
                        </a:spcAft>
                        <a:buFont typeface="Arial" panose="020B0604020202020204" pitchFamily="34" charset="0"/>
                        <a:buChar char="•"/>
                      </a:pPr>
                      <a:r>
                        <a:rPr lang="en-US" sz="1000" baseline="0" dirty="0" smtClean="0">
                          <a:effectLst/>
                          <a:latin typeface="+mn-lt"/>
                          <a:ea typeface="Calibri"/>
                          <a:cs typeface="Times New Roman"/>
                        </a:rPr>
                        <a:t>If you’re arrested, you should know what you’re being arrested for and at your trial, you should be able to question witnesses against you. </a:t>
                      </a:r>
                      <a:endParaRPr lang="en-US" sz="1000" dirty="0">
                        <a:effectLst/>
                        <a:latin typeface="+mn-lt"/>
                        <a:ea typeface="Calibri"/>
                        <a:cs typeface="Times New Roman"/>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a:effectLst/>
                        </a:rPr>
                        <a:t> </a:t>
                      </a:r>
                      <a:r>
                        <a:rPr lang="en-US" sz="1000" dirty="0" smtClean="0">
                          <a:effectLst/>
                        </a:rPr>
                        <a:t>Gideon</a:t>
                      </a:r>
                      <a:r>
                        <a:rPr lang="en-US" sz="1000" baseline="0" dirty="0" smtClean="0">
                          <a:effectLst/>
                        </a:rPr>
                        <a:t> v. Wainwright</a:t>
                      </a:r>
                      <a:endParaRPr lang="en-US" sz="1000" dirty="0">
                        <a:effectLst/>
                        <a:latin typeface="Calibri"/>
                        <a:ea typeface="Calibri"/>
                        <a:cs typeface="Times New Roman"/>
                      </a:endParaRPr>
                    </a:p>
                  </a:txBody>
                  <a:tcPr marL="59674" marR="59674" marT="0" marB="0"/>
                </a:tc>
              </a:tr>
              <a:tr h="1035125">
                <a:tc>
                  <a:txBody>
                    <a:bodyPr/>
                    <a:lstStyle/>
                    <a:p>
                      <a:pPr marL="0" marR="0" algn="ctr">
                        <a:lnSpc>
                          <a:spcPct val="115000"/>
                        </a:lnSpc>
                        <a:spcBef>
                          <a:spcPts val="0"/>
                        </a:spcBef>
                        <a:spcAft>
                          <a:spcPts val="0"/>
                        </a:spcAft>
                      </a:pPr>
                      <a:r>
                        <a:rPr lang="en-US" sz="1000">
                          <a:effectLst/>
                        </a:rPr>
                        <a:t> </a:t>
                      </a:r>
                    </a:p>
                    <a:p>
                      <a:pPr marL="0" marR="0" algn="ctr">
                        <a:lnSpc>
                          <a:spcPct val="115000"/>
                        </a:lnSpc>
                        <a:spcBef>
                          <a:spcPts val="0"/>
                        </a:spcBef>
                        <a:spcAft>
                          <a:spcPts val="0"/>
                        </a:spcAft>
                      </a:pPr>
                      <a:r>
                        <a:rPr lang="en-US" sz="1000">
                          <a:effectLst/>
                        </a:rPr>
                        <a:t>8</a:t>
                      </a:r>
                      <a:r>
                        <a:rPr lang="en-US" sz="1000" baseline="30000">
                          <a:effectLst/>
                        </a:rPr>
                        <a:t>th</a:t>
                      </a:r>
                      <a:r>
                        <a:rPr lang="en-US" sz="1000">
                          <a:effectLst/>
                        </a:rPr>
                        <a:t> Amendment</a:t>
                      </a:r>
                    </a:p>
                    <a:p>
                      <a:pPr marL="0" marR="0" algn="ctr">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smtClean="0">
                          <a:effectLst/>
                        </a:rPr>
                        <a:t>Forbids cruel and unusual</a:t>
                      </a:r>
                      <a:r>
                        <a:rPr lang="en-US" sz="1000" baseline="0" dirty="0" smtClean="0">
                          <a:effectLst/>
                        </a:rPr>
                        <a:t> punishments</a:t>
                      </a:r>
                    </a:p>
                    <a:p>
                      <a:pPr marL="171450" marR="0" indent="-171450">
                        <a:lnSpc>
                          <a:spcPct val="115000"/>
                        </a:lnSpc>
                        <a:spcBef>
                          <a:spcPts val="0"/>
                        </a:spcBef>
                        <a:spcAft>
                          <a:spcPts val="0"/>
                        </a:spcAft>
                        <a:buFont typeface="Arial" panose="020B0604020202020204" pitchFamily="34" charset="0"/>
                        <a:buChar char="•"/>
                      </a:pPr>
                      <a:r>
                        <a:rPr lang="en-US" sz="1000" baseline="0" dirty="0" smtClean="0">
                          <a:effectLst/>
                          <a:latin typeface="+mn-lt"/>
                          <a:ea typeface="Calibri"/>
                          <a:cs typeface="Times New Roman"/>
                        </a:rPr>
                        <a:t>Forbids excessive bail</a:t>
                      </a:r>
                      <a:endParaRPr lang="en-US" sz="1000" dirty="0">
                        <a:effectLst/>
                        <a:latin typeface="+mn-lt"/>
                        <a:ea typeface="Calibri"/>
                        <a:cs typeface="Times New Roman"/>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a:effectLst/>
                        </a:rPr>
                        <a:t> </a:t>
                      </a:r>
                      <a:r>
                        <a:rPr lang="en-US" sz="1000" dirty="0" smtClean="0">
                          <a:effectLst/>
                        </a:rPr>
                        <a:t>The punishment must fit the crime. </a:t>
                      </a:r>
                      <a:endParaRPr lang="en-US" sz="1000" dirty="0">
                        <a:effectLst/>
                        <a:latin typeface="Calibri"/>
                        <a:ea typeface="Calibri"/>
                        <a:cs typeface="Times New Roman"/>
                      </a:endParaRPr>
                    </a:p>
                  </a:txBody>
                  <a:tcPr marL="59674" marR="59674" marT="0" marB="0"/>
                </a:tc>
                <a:tc>
                  <a:txBody>
                    <a:bodyPr/>
                    <a:lstStyle/>
                    <a:p>
                      <a:pPr marL="171450" marR="0" indent="-171450">
                        <a:lnSpc>
                          <a:spcPct val="115000"/>
                        </a:lnSpc>
                        <a:spcBef>
                          <a:spcPts val="0"/>
                        </a:spcBef>
                        <a:spcAft>
                          <a:spcPts val="0"/>
                        </a:spcAft>
                        <a:buFont typeface="Arial" panose="020B0604020202020204" pitchFamily="34" charset="0"/>
                        <a:buChar char="•"/>
                      </a:pPr>
                      <a:r>
                        <a:rPr lang="en-US" sz="1000" dirty="0">
                          <a:effectLst/>
                        </a:rPr>
                        <a:t> </a:t>
                      </a:r>
                      <a:r>
                        <a:rPr lang="en-US" sz="1000" dirty="0" smtClean="0">
                          <a:effectLst/>
                        </a:rPr>
                        <a:t>Furman v. Georgia</a:t>
                      </a:r>
                      <a:endParaRPr lang="en-US" sz="1000" dirty="0">
                        <a:effectLst/>
                        <a:latin typeface="Calibri"/>
                        <a:ea typeface="Calibri"/>
                        <a:cs typeface="Times New Roman"/>
                      </a:endParaRPr>
                    </a:p>
                  </a:txBody>
                  <a:tcPr marL="59674" marR="59674" marT="0" marB="0"/>
                </a:tc>
              </a:tr>
            </a:tbl>
          </a:graphicData>
        </a:graphic>
      </p:graphicFrame>
      <p:sp>
        <p:nvSpPr>
          <p:cNvPr id="2" name="Rounded Rectangle 1"/>
          <p:cNvSpPr/>
          <p:nvPr/>
        </p:nvSpPr>
        <p:spPr>
          <a:xfrm>
            <a:off x="1143000" y="794327"/>
            <a:ext cx="2438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886200" y="762000"/>
            <a:ext cx="2590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553200" y="762000"/>
            <a:ext cx="2094345"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45309" y="1752600"/>
            <a:ext cx="2438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883891" y="1828800"/>
            <a:ext cx="2438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532418" y="1802245"/>
            <a:ext cx="2057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129145" y="2851148"/>
            <a:ext cx="2438400" cy="1339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46946" y="2864426"/>
            <a:ext cx="2630054" cy="869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532418" y="2851148"/>
            <a:ext cx="2057400" cy="447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143000" y="4215245"/>
            <a:ext cx="2438400" cy="14466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846946" y="4215244"/>
            <a:ext cx="2630054" cy="14466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564745" y="4225922"/>
            <a:ext cx="1921164" cy="473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66800" y="5661890"/>
            <a:ext cx="2438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874655" y="5661890"/>
            <a:ext cx="2438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477000" y="5661889"/>
            <a:ext cx="2112818" cy="556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4264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0" nodeType="clickEffect">
                                  <p:stCondLst>
                                    <p:cond delay="0"/>
                                  </p:stCondLst>
                                  <p:childTnLst>
                                    <p:animEffect transition="out" filter="wheel(1)">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7"/>
                                        </p:tgtEl>
                                      </p:cBhvr>
                                    </p:animEffect>
                                    <p:anim calcmode="lin" valueType="num">
                                      <p:cBhvr>
                                        <p:cTn id="27"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34" dur="26">
                                          <p:stCondLst>
                                            <p:cond delay="620"/>
                                          </p:stCondLst>
                                        </p:cTn>
                                        <p:tgtEl>
                                          <p:spTgt spid="7"/>
                                        </p:tgtEl>
                                      </p:cBhvr>
                                      <p:to x="100000" y="60000"/>
                                    </p:animScale>
                                    <p:animScale>
                                      <p:cBhvr>
                                        <p:cTn id="35" dur="166" decel="50000">
                                          <p:stCondLst>
                                            <p:cond delay="64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set>
                                      <p:cBhvr>
                                        <p:cTn id="42" dur="1" fill="hold">
                                          <p:stCondLst>
                                            <p:cond delay="19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0" nodeType="clickEffect">
                                  <p:stCondLst>
                                    <p:cond delay="0"/>
                                  </p:stCondLst>
                                  <p:childTnLst>
                                    <p:animEffect transition="out" filter="wipe(down)">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grpId="0" nodeType="clickEffect">
                                  <p:stCondLst>
                                    <p:cond delay="0"/>
                                  </p:stCondLst>
                                  <p:childTnLst>
                                    <p:animEffect transition="out" filter="wipe(down)">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6" presetClass="exit" presetSubtype="21" fill="hold" grpId="0" nodeType="clickEffect">
                                  <p:stCondLst>
                                    <p:cond delay="0"/>
                                  </p:stCondLst>
                                  <p:childTnLst>
                                    <p:animEffect transition="out" filter="barn(inVertical)">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6" presetClass="exit" presetSubtype="32" fill="hold" grpId="0" nodeType="clickEffect">
                                  <p:stCondLst>
                                    <p:cond delay="0"/>
                                  </p:stCondLst>
                                  <p:childTnLst>
                                    <p:animEffect transition="out" filter="circle(out)">
                                      <p:cBhvr>
                                        <p:cTn id="66" dur="2000"/>
                                        <p:tgtEl>
                                          <p:spTgt spid="13"/>
                                        </p:tgtEl>
                                      </p:cBhvr>
                                    </p:animEffect>
                                    <p:set>
                                      <p:cBhvr>
                                        <p:cTn id="67" dur="1" fill="hold">
                                          <p:stCondLst>
                                            <p:cond delay="1999"/>
                                          </p:stCondLst>
                                        </p:cTn>
                                        <p:tgtEl>
                                          <p:spTgt spid="1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1" presetClass="exit" presetSubtype="1" fill="hold" grpId="0" nodeType="clickEffect">
                                  <p:stCondLst>
                                    <p:cond delay="0"/>
                                  </p:stCondLst>
                                  <p:childTnLst>
                                    <p:animEffect transition="out" filter="wheel(1)">
                                      <p:cBhvr>
                                        <p:cTn id="71" dur="2000"/>
                                        <p:tgtEl>
                                          <p:spTgt spid="14"/>
                                        </p:tgtEl>
                                      </p:cBhvr>
                                    </p:animEffect>
                                    <p:set>
                                      <p:cBhvr>
                                        <p:cTn id="72" dur="1" fill="hold">
                                          <p:stCondLst>
                                            <p:cond delay="1999"/>
                                          </p:stCondLst>
                                        </p:cTn>
                                        <p:tgtEl>
                                          <p:spTgt spid="1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grpId="0" nodeType="clickEffect">
                                  <p:stCondLst>
                                    <p:cond delay="0"/>
                                  </p:stCondLst>
                                  <p:childTnLst>
                                    <p:animEffect transition="out" filter="randombar(horizontal)">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6" presetClass="exit" presetSubtype="32" fill="hold" grpId="0" nodeType="clickEffect">
                                  <p:stCondLst>
                                    <p:cond delay="0"/>
                                  </p:stCondLst>
                                  <p:childTnLst>
                                    <p:animEffect transition="out" filter="circle(out)">
                                      <p:cBhvr>
                                        <p:cTn id="86" dur="2000"/>
                                        <p:tgtEl>
                                          <p:spTgt spid="17"/>
                                        </p:tgtEl>
                                      </p:cBhvr>
                                    </p:animEffect>
                                    <p:set>
                                      <p:cBhvr>
                                        <p:cTn id="87" dur="1" fill="hold">
                                          <p:stCondLst>
                                            <p:cond delay="1999"/>
                                          </p:stCondLst>
                                        </p:cTn>
                                        <p:tgtEl>
                                          <p:spTgt spid="1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grpId="0" nodeType="clickEffect">
                                  <p:stCondLst>
                                    <p:cond delay="0"/>
                                  </p:stCondLst>
                                  <p:childTnLst>
                                    <p:animEffect transition="out" filter="wipe(down)">
                                      <p:cBhvr>
                                        <p:cTn id="91" dur="500"/>
                                        <p:tgtEl>
                                          <p:spTgt spid="18"/>
                                        </p:tgtEl>
                                      </p:cBhvr>
                                    </p:animEffect>
                                    <p:set>
                                      <p:cBhvr>
                                        <p:cTn id="9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4669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377940" cy="1293028"/>
          </a:xfrm>
        </p:spPr>
        <p:txBody>
          <a:bodyPr/>
          <a:lstStyle/>
          <a:p>
            <a:r>
              <a:rPr lang="en-US" dirty="0" smtClean="0"/>
              <a:t>Code of Hammurabi</a:t>
            </a:r>
            <a:endParaRPr lang="en-US" dirty="0"/>
          </a:p>
        </p:txBody>
      </p:sp>
      <p:sp>
        <p:nvSpPr>
          <p:cNvPr id="3" name="Content Placeholder 2"/>
          <p:cNvSpPr>
            <a:spLocks noGrp="1"/>
          </p:cNvSpPr>
          <p:nvPr>
            <p:ph idx="1"/>
          </p:nvPr>
        </p:nvSpPr>
        <p:spPr>
          <a:xfrm>
            <a:off x="194310" y="2209800"/>
            <a:ext cx="6568440" cy="4069080"/>
          </a:xfrm>
        </p:spPr>
        <p:txBody>
          <a:bodyPr>
            <a:normAutofit lnSpcReduction="10000"/>
          </a:bodyPr>
          <a:lstStyle/>
          <a:p>
            <a:r>
              <a:rPr lang="en-US" b="1" dirty="0" smtClean="0"/>
              <a:t>What it was:</a:t>
            </a:r>
          </a:p>
          <a:p>
            <a:pPr lvl="1"/>
            <a:r>
              <a:rPr lang="en-US" dirty="0" smtClean="0"/>
              <a:t>Earliest written code of law/rules- Babylonia 1760 B.C.</a:t>
            </a:r>
          </a:p>
          <a:p>
            <a:r>
              <a:rPr lang="en-US" b="1" dirty="0" smtClean="0"/>
              <a:t>What it did:</a:t>
            </a:r>
          </a:p>
          <a:p>
            <a:pPr lvl="1"/>
            <a:r>
              <a:rPr lang="en-US" dirty="0" smtClean="0"/>
              <a:t>The </a:t>
            </a:r>
            <a:r>
              <a:rPr lang="en-US" dirty="0"/>
              <a:t>Code of Hammurabi </a:t>
            </a:r>
            <a:r>
              <a:rPr lang="en-US" dirty="0" smtClean="0"/>
              <a:t>guided </a:t>
            </a:r>
            <a:r>
              <a:rPr lang="en-US" dirty="0"/>
              <a:t>the society of Babylon.</a:t>
            </a:r>
          </a:p>
          <a:p>
            <a:pPr lvl="1"/>
            <a:r>
              <a:rPr lang="en-US" dirty="0" smtClean="0"/>
              <a:t>Related to marriage, slaves, adoption, business practices but depended on social status</a:t>
            </a:r>
          </a:p>
          <a:p>
            <a:pPr lvl="2"/>
            <a:r>
              <a:rPr lang="en-US" dirty="0" smtClean="0"/>
              <a:t>“An eye for an eye”</a:t>
            </a:r>
          </a:p>
          <a:p>
            <a:r>
              <a:rPr lang="en-US" b="1" dirty="0" smtClean="0"/>
              <a:t>How did it impact the U.S. government? </a:t>
            </a:r>
          </a:p>
          <a:p>
            <a:pPr lvl="1"/>
            <a:r>
              <a:rPr lang="en-US" dirty="0" smtClean="0"/>
              <a:t>The U.S</a:t>
            </a:r>
            <a:r>
              <a:rPr lang="en-US" dirty="0"/>
              <a:t>. </a:t>
            </a:r>
            <a:r>
              <a:rPr lang="en-US" dirty="0" smtClean="0"/>
              <a:t>Constitution is also a </a:t>
            </a:r>
            <a:r>
              <a:rPr lang="en-US" dirty="0"/>
              <a:t>series of laws written to guide society in the United States. </a:t>
            </a:r>
          </a:p>
          <a:p>
            <a:endParaRPr lang="en-US" dirty="0"/>
          </a:p>
        </p:txBody>
      </p:sp>
      <p:pic>
        <p:nvPicPr>
          <p:cNvPr id="1026" name="Picture 2" descr="http://upload.wikimedia.org/wikipedia/commons/6/64/P1050763_Louvre_code_Hammurabi_face_rw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952670"/>
            <a:ext cx="2381250" cy="3924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cusd7.org/ehs/ehsstaff/jparkin/Academics/Ancient_World_History/Rise_of_Civilizations/2-Early_Civilizations/2-Fertile_Crescent/Fertile_Crescent/img07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727" y="4884304"/>
            <a:ext cx="2616200" cy="19621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5282" t="4564" r="3643"/>
          <a:stretch/>
        </p:blipFill>
        <p:spPr>
          <a:xfrm>
            <a:off x="0" y="0"/>
            <a:ext cx="1905000" cy="2209800"/>
          </a:xfrm>
          <a:prstGeom prst="rect">
            <a:avLst/>
          </a:prstGeom>
        </p:spPr>
      </p:pic>
    </p:spTree>
    <p:extLst>
      <p:ext uri="{BB962C8B-B14F-4D97-AF65-F5344CB8AC3E}">
        <p14:creationId xmlns:p14="http://schemas.microsoft.com/office/powerpoint/2010/main" val="3645864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Sources of Law</a:t>
            </a:r>
            <a:endParaRPr lang="en-US" dirty="0"/>
          </a:p>
        </p:txBody>
      </p:sp>
      <p:sp>
        <p:nvSpPr>
          <p:cNvPr id="5" name="Text Placeholder 4"/>
          <p:cNvSpPr>
            <a:spLocks noGrp="1"/>
          </p:cNvSpPr>
          <p:nvPr>
            <p:ph type="body" idx="1"/>
          </p:nvPr>
        </p:nvSpPr>
        <p:spPr/>
        <p:txBody>
          <a:bodyPr/>
          <a:lstStyle/>
          <a:p>
            <a:r>
              <a:rPr lang="en-US" dirty="0" smtClean="0"/>
              <a:t>Where do laws come from?</a:t>
            </a:r>
            <a:endParaRPr lang="en-US" dirty="0"/>
          </a:p>
        </p:txBody>
      </p:sp>
      <p:pic>
        <p:nvPicPr>
          <p:cNvPr id="2" name="Picture 1"/>
          <p:cNvPicPr>
            <a:picLocks noChangeAspect="1"/>
          </p:cNvPicPr>
          <p:nvPr/>
        </p:nvPicPr>
        <p:blipFill>
          <a:blip r:embed="rId2"/>
          <a:stretch>
            <a:fillRect/>
          </a:stretch>
        </p:blipFill>
        <p:spPr>
          <a:xfrm>
            <a:off x="4953000" y="4066108"/>
            <a:ext cx="3371850" cy="2791892"/>
          </a:xfrm>
          <a:prstGeom prst="rect">
            <a:avLst/>
          </a:prstGeom>
        </p:spPr>
      </p:pic>
      <p:pic>
        <p:nvPicPr>
          <p:cNvPr id="2050" name="Picture 2" descr="http://www.shestokas.com/wp-content/uploads/2013/02/La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00" t="5219" r="10008" b="7403"/>
          <a:stretch/>
        </p:blipFill>
        <p:spPr bwMode="auto">
          <a:xfrm rot="913651">
            <a:off x="786941" y="1273206"/>
            <a:ext cx="2532816" cy="284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06056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Constitutional Law:</a:t>
            </a:r>
            <a:endParaRPr lang="en-US" dirty="0"/>
          </a:p>
        </p:txBody>
      </p:sp>
      <p:sp>
        <p:nvSpPr>
          <p:cNvPr id="5" name="Content Placeholder 4"/>
          <p:cNvSpPr>
            <a:spLocks noGrp="1"/>
          </p:cNvSpPr>
          <p:nvPr>
            <p:ph idx="1"/>
          </p:nvPr>
        </p:nvSpPr>
        <p:spPr>
          <a:xfrm>
            <a:off x="594360" y="2194560"/>
            <a:ext cx="3977640" cy="4069080"/>
          </a:xfrm>
        </p:spPr>
        <p:txBody>
          <a:bodyPr>
            <a:normAutofit lnSpcReduction="10000"/>
          </a:bodyPr>
          <a:lstStyle/>
          <a:p>
            <a:r>
              <a:rPr lang="en-US" dirty="0" smtClean="0"/>
              <a:t>Deals with the structure and meaning of constitutions. </a:t>
            </a:r>
          </a:p>
          <a:p>
            <a:r>
              <a:rPr lang="en-US" dirty="0"/>
              <a:t>Constitutional Law cases decide the limits of the government’s power and the rights of the individual</a:t>
            </a:r>
          </a:p>
          <a:p>
            <a:r>
              <a:rPr lang="en-US" b="1" dirty="0" smtClean="0">
                <a:solidFill>
                  <a:srgbClr val="FFFF00"/>
                </a:solidFill>
              </a:rPr>
              <a:t>Source</a:t>
            </a:r>
            <a:r>
              <a:rPr lang="en-US" b="1" dirty="0" smtClean="0">
                <a:solidFill>
                  <a:srgbClr val="FFFF00"/>
                </a:solidFill>
              </a:rPr>
              <a:t>:</a:t>
            </a:r>
          </a:p>
          <a:p>
            <a:pPr lvl="1"/>
            <a:r>
              <a:rPr lang="en-US" b="1" dirty="0" smtClean="0">
                <a:solidFill>
                  <a:srgbClr val="FFFF00"/>
                </a:solidFill>
              </a:rPr>
              <a:t>Constitutions (U.S. and State)</a:t>
            </a:r>
          </a:p>
          <a:p>
            <a:pPr lvl="1"/>
            <a:r>
              <a:rPr lang="en-US" b="1" dirty="0" smtClean="0">
                <a:solidFill>
                  <a:srgbClr val="FFFF00"/>
                </a:solidFill>
              </a:rPr>
              <a:t>Example</a:t>
            </a:r>
            <a:r>
              <a:rPr lang="en-US" b="1" dirty="0" smtClean="0">
                <a:solidFill>
                  <a:srgbClr val="FFFF00"/>
                </a:solidFill>
              </a:rPr>
              <a:t>: Gideon v. Wainwright’s right to an attorney was violated</a:t>
            </a:r>
          </a:p>
        </p:txBody>
      </p:sp>
      <p:sp>
        <p:nvSpPr>
          <p:cNvPr id="2" name="AutoShape 2" descr="Image result for constitutional la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4857299" y="4038600"/>
            <a:ext cx="3737155" cy="2477897"/>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752600"/>
            <a:ext cx="3088554" cy="205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2557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Statutory Law:</a:t>
            </a:r>
            <a:br>
              <a:rPr lang="en-US" dirty="0" smtClean="0"/>
            </a:br>
            <a:endParaRPr lang="en-US" dirty="0"/>
          </a:p>
        </p:txBody>
      </p:sp>
      <p:sp>
        <p:nvSpPr>
          <p:cNvPr id="3" name="Content Placeholder 2"/>
          <p:cNvSpPr>
            <a:spLocks noGrp="1"/>
          </p:cNvSpPr>
          <p:nvPr>
            <p:ph idx="1"/>
          </p:nvPr>
        </p:nvSpPr>
        <p:spPr>
          <a:xfrm>
            <a:off x="594360" y="2194560"/>
            <a:ext cx="4053840" cy="4069080"/>
          </a:xfrm>
        </p:spPr>
        <p:txBody>
          <a:bodyPr>
            <a:normAutofit lnSpcReduction="10000"/>
          </a:bodyPr>
          <a:lstStyle/>
          <a:p>
            <a:r>
              <a:rPr lang="en-US" b="1" dirty="0" smtClean="0"/>
              <a:t>Statute: </a:t>
            </a:r>
            <a:r>
              <a:rPr lang="en-US" dirty="0" smtClean="0"/>
              <a:t>A law written by a legislative branch of government.</a:t>
            </a:r>
          </a:p>
          <a:p>
            <a:r>
              <a:rPr lang="en-US" b="1" dirty="0" smtClean="0">
                <a:solidFill>
                  <a:srgbClr val="FFFF00"/>
                </a:solidFill>
              </a:rPr>
              <a:t>Source: </a:t>
            </a:r>
          </a:p>
          <a:p>
            <a:pPr lvl="1"/>
            <a:r>
              <a:rPr lang="en-US" b="1" dirty="0" smtClean="0">
                <a:solidFill>
                  <a:srgbClr val="FFFF00"/>
                </a:solidFill>
              </a:rPr>
              <a:t>Legislative Branch of government (state or Federal)</a:t>
            </a:r>
          </a:p>
          <a:p>
            <a:r>
              <a:rPr lang="en-US" b="1" dirty="0" smtClean="0">
                <a:solidFill>
                  <a:srgbClr val="FFFF00"/>
                </a:solidFill>
              </a:rPr>
              <a:t>Example:</a:t>
            </a:r>
          </a:p>
          <a:p>
            <a:pPr lvl="1"/>
            <a:r>
              <a:rPr lang="en-US" b="1" dirty="0" smtClean="0">
                <a:solidFill>
                  <a:srgbClr val="FFFF00"/>
                </a:solidFill>
              </a:rPr>
              <a:t>Speed limits, minimum wage</a:t>
            </a:r>
            <a:endParaRPr lang="en-US" b="1" dirty="0">
              <a:solidFill>
                <a:srgbClr val="FFFF00"/>
              </a:solidFill>
            </a:endParaRPr>
          </a:p>
          <a:p>
            <a:r>
              <a:rPr lang="en-US" dirty="0" smtClean="0"/>
              <a:t>Foundation of many rights and privileges that we have </a:t>
            </a:r>
            <a:endParaRPr lang="en-US" dirty="0"/>
          </a:p>
        </p:txBody>
      </p:sp>
      <p:pic>
        <p:nvPicPr>
          <p:cNvPr id="4" name="Picture 3"/>
          <p:cNvPicPr>
            <a:picLocks noChangeAspect="1"/>
          </p:cNvPicPr>
          <p:nvPr/>
        </p:nvPicPr>
        <p:blipFill>
          <a:blip r:embed="rId2"/>
          <a:stretch>
            <a:fillRect/>
          </a:stretch>
        </p:blipFill>
        <p:spPr>
          <a:xfrm>
            <a:off x="5197778" y="1752600"/>
            <a:ext cx="3351862" cy="2779593"/>
          </a:xfrm>
          <a:prstGeom prst="rect">
            <a:avLst/>
          </a:prstGeom>
        </p:spPr>
      </p:pic>
      <p:pic>
        <p:nvPicPr>
          <p:cNvPr id="5" name="Picture 4"/>
          <p:cNvPicPr>
            <a:picLocks noChangeAspect="1"/>
          </p:cNvPicPr>
          <p:nvPr/>
        </p:nvPicPr>
        <p:blipFill>
          <a:blip r:embed="rId3"/>
          <a:stretch>
            <a:fillRect/>
          </a:stretch>
        </p:blipFill>
        <p:spPr>
          <a:xfrm>
            <a:off x="5102059" y="4855923"/>
            <a:ext cx="3543300" cy="1991841"/>
          </a:xfrm>
          <a:prstGeom prst="rect">
            <a:avLst/>
          </a:prstGeom>
        </p:spPr>
      </p:pic>
    </p:spTree>
    <p:extLst>
      <p:ext uri="{BB962C8B-B14F-4D97-AF65-F5344CB8AC3E}">
        <p14:creationId xmlns:p14="http://schemas.microsoft.com/office/powerpoint/2010/main" val="5049952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Common/Case Law:</a:t>
            </a:r>
            <a:br>
              <a:rPr lang="en-US" dirty="0" smtClean="0"/>
            </a:br>
            <a:endParaRPr lang="en-US" dirty="0"/>
          </a:p>
        </p:txBody>
      </p:sp>
      <p:sp>
        <p:nvSpPr>
          <p:cNvPr id="3" name="Content Placeholder 2"/>
          <p:cNvSpPr>
            <a:spLocks noGrp="1"/>
          </p:cNvSpPr>
          <p:nvPr>
            <p:ph idx="1"/>
          </p:nvPr>
        </p:nvSpPr>
        <p:spPr>
          <a:xfrm>
            <a:off x="-36945" y="2209800"/>
            <a:ext cx="4304145" cy="4069080"/>
          </a:xfrm>
        </p:spPr>
        <p:txBody>
          <a:bodyPr/>
          <a:lstStyle/>
          <a:p>
            <a:r>
              <a:rPr lang="en-US" b="1" dirty="0" smtClean="0">
                <a:solidFill>
                  <a:srgbClr val="FFFF00"/>
                </a:solidFill>
              </a:rPr>
              <a:t>Source:</a:t>
            </a:r>
          </a:p>
          <a:p>
            <a:pPr lvl="1"/>
            <a:r>
              <a:rPr lang="en-US" b="1" dirty="0" smtClean="0">
                <a:solidFill>
                  <a:srgbClr val="FFFF00"/>
                </a:solidFill>
              </a:rPr>
              <a:t>Judges base their decisions off of precedents (previous case decisions) and customs</a:t>
            </a:r>
          </a:p>
          <a:p>
            <a:r>
              <a:rPr lang="en-US" b="1" dirty="0" smtClean="0">
                <a:solidFill>
                  <a:srgbClr val="FFFF00"/>
                </a:solidFill>
              </a:rPr>
              <a:t>Example:</a:t>
            </a:r>
          </a:p>
          <a:p>
            <a:pPr lvl="1"/>
            <a:r>
              <a:rPr lang="en-US" b="1" dirty="0" smtClean="0">
                <a:solidFill>
                  <a:srgbClr val="FFFF00"/>
                </a:solidFill>
              </a:rPr>
              <a:t>Plessy v. Ferguson set up a precedent that allowed for segregation to continue</a:t>
            </a:r>
            <a:endParaRPr lang="en-US" b="1" dirty="0">
              <a:solidFill>
                <a:srgbClr val="FFFF00"/>
              </a:solidFill>
            </a:endParaRPr>
          </a:p>
        </p:txBody>
      </p:sp>
      <p:pic>
        <p:nvPicPr>
          <p:cNvPr id="4098" name="Picture 2" descr="http://richardsmithrarebooks.com/wp-content/uploads/2012/02/IMG_32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447800"/>
            <a:ext cx="2214418" cy="29525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288270" y="3505200"/>
            <a:ext cx="2985366" cy="3132932"/>
          </a:xfrm>
          <a:prstGeom prst="rect">
            <a:avLst/>
          </a:prstGeom>
        </p:spPr>
      </p:pic>
    </p:spTree>
    <p:extLst>
      <p:ext uri="{BB962C8B-B14F-4D97-AF65-F5344CB8AC3E}">
        <p14:creationId xmlns:p14="http://schemas.microsoft.com/office/powerpoint/2010/main" val="2643970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Law</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3794040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Civil Law:</a:t>
            </a:r>
            <a:br>
              <a:rPr lang="en-US" dirty="0" smtClean="0"/>
            </a:br>
            <a:endParaRPr lang="en-US" dirty="0"/>
          </a:p>
        </p:txBody>
      </p:sp>
      <p:sp>
        <p:nvSpPr>
          <p:cNvPr id="5" name="Content Placeholder 4"/>
          <p:cNvSpPr>
            <a:spLocks noGrp="1"/>
          </p:cNvSpPr>
          <p:nvPr>
            <p:ph idx="1"/>
          </p:nvPr>
        </p:nvSpPr>
        <p:spPr/>
        <p:txBody>
          <a:bodyPr/>
          <a:lstStyle/>
          <a:p>
            <a:r>
              <a:rPr lang="en-US" b="1" dirty="0" smtClean="0">
                <a:solidFill>
                  <a:srgbClr val="FFFF00"/>
                </a:solidFill>
              </a:rPr>
              <a:t>Cases that involve disputes between people or groups</a:t>
            </a:r>
          </a:p>
          <a:p>
            <a:r>
              <a:rPr lang="en-US" b="1" dirty="0" smtClean="0">
                <a:solidFill>
                  <a:srgbClr val="FFFF00"/>
                </a:solidFill>
              </a:rPr>
              <a:t>Example:</a:t>
            </a:r>
          </a:p>
          <a:p>
            <a:pPr lvl="1"/>
            <a:r>
              <a:rPr lang="en-US" b="1" dirty="0" smtClean="0">
                <a:solidFill>
                  <a:srgbClr val="FFFF00"/>
                </a:solidFill>
              </a:rPr>
              <a:t>Lawsuits (You slipped and broke your arm at Walmart)</a:t>
            </a:r>
            <a:endParaRPr lang="en-US" b="1" dirty="0" smtClean="0">
              <a:solidFill>
                <a:srgbClr val="FFFF00"/>
              </a:solidFill>
            </a:endParaRPr>
          </a:p>
          <a:p>
            <a:endParaRPr lang="en-US" dirty="0" smtClean="0"/>
          </a:p>
        </p:txBody>
      </p:sp>
      <p:sp>
        <p:nvSpPr>
          <p:cNvPr id="2" name="AutoShape 2" descr="Image result for civil la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3267075" y="3657600"/>
            <a:ext cx="2609850" cy="1752600"/>
          </a:xfrm>
          <a:prstGeom prst="rect">
            <a:avLst/>
          </a:prstGeom>
        </p:spPr>
      </p:pic>
      <p:pic>
        <p:nvPicPr>
          <p:cNvPr id="6" name="Picture 5"/>
          <p:cNvPicPr>
            <a:picLocks noChangeAspect="1"/>
          </p:cNvPicPr>
          <p:nvPr/>
        </p:nvPicPr>
        <p:blipFill>
          <a:blip r:embed="rId3"/>
          <a:stretch>
            <a:fillRect/>
          </a:stretch>
        </p:blipFill>
        <p:spPr>
          <a:xfrm>
            <a:off x="453448" y="3533113"/>
            <a:ext cx="1764982" cy="3262542"/>
          </a:xfrm>
          <a:prstGeom prst="rect">
            <a:avLst/>
          </a:prstGeom>
        </p:spPr>
      </p:pic>
      <p:pic>
        <p:nvPicPr>
          <p:cNvPr id="7" name="Picture 6"/>
          <p:cNvPicPr>
            <a:picLocks noChangeAspect="1"/>
          </p:cNvPicPr>
          <p:nvPr/>
        </p:nvPicPr>
        <p:blipFill>
          <a:blip r:embed="rId4"/>
          <a:stretch>
            <a:fillRect/>
          </a:stretch>
        </p:blipFill>
        <p:spPr>
          <a:xfrm>
            <a:off x="6324600" y="3755950"/>
            <a:ext cx="2571750" cy="1771650"/>
          </a:xfrm>
          <a:prstGeom prst="rect">
            <a:avLst/>
          </a:prstGeom>
        </p:spPr>
      </p:pic>
    </p:spTree>
    <p:extLst>
      <p:ext uri="{BB962C8B-B14F-4D97-AF65-F5344CB8AC3E}">
        <p14:creationId xmlns:p14="http://schemas.microsoft.com/office/powerpoint/2010/main" val="122774894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Criminal Law:</a:t>
            </a:r>
            <a:br>
              <a:rPr lang="en-US" dirty="0"/>
            </a:br>
            <a:endParaRPr lang="en-US" dirty="0"/>
          </a:p>
        </p:txBody>
      </p:sp>
      <p:sp>
        <p:nvSpPr>
          <p:cNvPr id="3" name="Content Placeholder 2"/>
          <p:cNvSpPr>
            <a:spLocks noGrp="1"/>
          </p:cNvSpPr>
          <p:nvPr>
            <p:ph idx="1"/>
          </p:nvPr>
        </p:nvSpPr>
        <p:spPr/>
        <p:txBody>
          <a:bodyPr/>
          <a:lstStyle/>
          <a:p>
            <a:r>
              <a:rPr lang="en-US" b="1" dirty="0" smtClean="0">
                <a:solidFill>
                  <a:srgbClr val="FFFF00"/>
                </a:solidFill>
              </a:rPr>
              <a:t>Deal with laws that make something a crime</a:t>
            </a:r>
          </a:p>
          <a:p>
            <a:pPr lvl="1"/>
            <a:r>
              <a:rPr lang="en-US" dirty="0" smtClean="0"/>
              <a:t>Misdemeanor or Felony</a:t>
            </a:r>
          </a:p>
          <a:p>
            <a:pPr lvl="1"/>
            <a:r>
              <a:rPr lang="en-US" dirty="0"/>
              <a:t>Aim to protect public </a:t>
            </a:r>
            <a:r>
              <a:rPr lang="en-US" dirty="0" smtClean="0"/>
              <a:t>safety</a:t>
            </a:r>
          </a:p>
          <a:p>
            <a:r>
              <a:rPr lang="en-US" b="1" dirty="0" smtClean="0">
                <a:solidFill>
                  <a:srgbClr val="FFFF00"/>
                </a:solidFill>
              </a:rPr>
              <a:t>Example:</a:t>
            </a:r>
          </a:p>
          <a:p>
            <a:pPr lvl="1"/>
            <a:r>
              <a:rPr lang="en-US" b="1" dirty="0" smtClean="0">
                <a:solidFill>
                  <a:srgbClr val="FFFF00"/>
                </a:solidFill>
              </a:rPr>
              <a:t>It is illegal to drink and drive</a:t>
            </a:r>
            <a:endParaRPr lang="en-US" b="1" dirty="0">
              <a:solidFill>
                <a:srgbClr val="FFFF00"/>
              </a:solidFill>
            </a:endParaRPr>
          </a:p>
          <a:p>
            <a:endParaRPr lang="en-US" dirty="0"/>
          </a:p>
        </p:txBody>
      </p:sp>
      <p:pic>
        <p:nvPicPr>
          <p:cNvPr id="4" name="Picture 3"/>
          <p:cNvPicPr>
            <a:picLocks noChangeAspect="1"/>
          </p:cNvPicPr>
          <p:nvPr/>
        </p:nvPicPr>
        <p:blipFill>
          <a:blip r:embed="rId2"/>
          <a:stretch>
            <a:fillRect/>
          </a:stretch>
        </p:blipFill>
        <p:spPr>
          <a:xfrm>
            <a:off x="592085" y="152400"/>
            <a:ext cx="1914525" cy="1743075"/>
          </a:xfrm>
          <a:prstGeom prst="rect">
            <a:avLst/>
          </a:prstGeom>
        </p:spPr>
      </p:pic>
      <p:pic>
        <p:nvPicPr>
          <p:cNvPr id="5" name="Picture 4"/>
          <p:cNvPicPr>
            <a:picLocks noChangeAspect="1"/>
          </p:cNvPicPr>
          <p:nvPr/>
        </p:nvPicPr>
        <p:blipFill>
          <a:blip r:embed="rId3"/>
          <a:stretch>
            <a:fillRect/>
          </a:stretch>
        </p:blipFill>
        <p:spPr>
          <a:xfrm>
            <a:off x="592085" y="4800600"/>
            <a:ext cx="2141590" cy="1907634"/>
          </a:xfrm>
          <a:prstGeom prst="rect">
            <a:avLst/>
          </a:prstGeom>
        </p:spPr>
      </p:pic>
      <p:pic>
        <p:nvPicPr>
          <p:cNvPr id="6" name="Picture 5"/>
          <p:cNvPicPr>
            <a:picLocks noChangeAspect="1"/>
          </p:cNvPicPr>
          <p:nvPr/>
        </p:nvPicPr>
        <p:blipFill>
          <a:blip r:embed="rId4"/>
          <a:stretch>
            <a:fillRect/>
          </a:stretch>
        </p:blipFill>
        <p:spPr>
          <a:xfrm>
            <a:off x="5105400" y="4267200"/>
            <a:ext cx="3636645" cy="2043332"/>
          </a:xfrm>
          <a:prstGeom prst="rect">
            <a:avLst/>
          </a:prstGeom>
        </p:spPr>
      </p:pic>
    </p:spTree>
    <p:extLst>
      <p:ext uri="{BB962C8B-B14F-4D97-AF65-F5344CB8AC3E}">
        <p14:creationId xmlns:p14="http://schemas.microsoft.com/office/powerpoint/2010/main" val="96494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2489</TotalTime>
  <Words>938</Words>
  <Application>Microsoft Office PowerPoint</Application>
  <PresentationFormat>On-screen Show (4:3)</PresentationFormat>
  <Paragraphs>136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Vapor Trail</vt:lpstr>
      <vt:lpstr>Sources and Types of Law</vt:lpstr>
      <vt:lpstr>Code of Hammurabi</vt:lpstr>
      <vt:lpstr>Sources of Law</vt:lpstr>
      <vt:lpstr>Constitutional Law:</vt:lpstr>
      <vt:lpstr>Statutory Law: </vt:lpstr>
      <vt:lpstr>Common/Case Law: </vt:lpstr>
      <vt:lpstr>Types of Law</vt:lpstr>
      <vt:lpstr>Civil Law: </vt:lpstr>
      <vt:lpstr>Criminal Law: </vt:lpstr>
      <vt:lpstr>Juvenile Law: </vt:lpstr>
      <vt:lpstr>Military Law: </vt:lpstr>
      <vt:lpstr>What If? Select the correct type of law based on the scenario. </vt:lpstr>
      <vt:lpstr>PowerPoint Presentation</vt:lpstr>
      <vt:lpstr>PowerPoint Presentation</vt:lpstr>
      <vt:lpstr>PowerPoint Presentation</vt:lpstr>
      <vt:lpstr>PowerPoint Presentation</vt:lpstr>
      <vt:lpstr>PowerPoint Presentation</vt:lpstr>
    </vt:vector>
  </TitlesOfParts>
  <Company>School District of Clay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Sources and Types of Law</dc:title>
  <dc:creator>Windows User</dc:creator>
  <cp:lastModifiedBy>Windows User</cp:lastModifiedBy>
  <cp:revision>38</cp:revision>
  <cp:lastPrinted>2016-03-23T18:02:41Z</cp:lastPrinted>
  <dcterms:created xsi:type="dcterms:W3CDTF">2015-03-04T18:11:26Z</dcterms:created>
  <dcterms:modified xsi:type="dcterms:W3CDTF">2016-03-23T21:10:01Z</dcterms:modified>
</cp:coreProperties>
</file>