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72" r:id="rId6"/>
    <p:sldId id="261" r:id="rId7"/>
    <p:sldId id="262" r:id="rId8"/>
    <p:sldId id="273" r:id="rId9"/>
    <p:sldId id="263" r:id="rId10"/>
    <p:sldId id="264" r:id="rId11"/>
    <p:sldId id="265" r:id="rId12"/>
    <p:sldId id="274" r:id="rId13"/>
    <p:sldId id="267" r:id="rId14"/>
    <p:sldId id="268" r:id="rId15"/>
    <p:sldId id="275" r:id="rId16"/>
    <p:sldId id="270" r:id="rId17"/>
    <p:sldId id="271"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11/9/2016</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11/9/2016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Prequel to the constitution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606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 can define </a:t>
            </a:r>
            <a:r>
              <a:rPr lang="en-US" dirty="0" smtClean="0"/>
              <a:t>ratification: </a:t>
            </a:r>
            <a:endParaRPr lang="en-US" dirty="0"/>
          </a:p>
        </p:txBody>
      </p:sp>
      <p:sp>
        <p:nvSpPr>
          <p:cNvPr id="5" name="Content Placeholder 4"/>
          <p:cNvSpPr>
            <a:spLocks noGrp="1"/>
          </p:cNvSpPr>
          <p:nvPr>
            <p:ph idx="1"/>
          </p:nvPr>
        </p:nvSpPr>
        <p:spPr/>
        <p:txBody>
          <a:bodyPr>
            <a:normAutofit/>
          </a:bodyPr>
          <a:lstStyle/>
          <a:p>
            <a:r>
              <a:rPr lang="en-US" sz="2800" b="1" dirty="0"/>
              <a:t>T</a:t>
            </a:r>
            <a:r>
              <a:rPr lang="en-US" sz="2800" b="1" dirty="0" smtClean="0"/>
              <a:t>he </a:t>
            </a:r>
            <a:r>
              <a:rPr lang="en-US" sz="2800" b="1" dirty="0"/>
              <a:t>process of formally approving </a:t>
            </a:r>
            <a:r>
              <a:rPr lang="en-US" sz="2800" b="1" dirty="0" smtClean="0"/>
              <a:t>something</a:t>
            </a:r>
          </a:p>
          <a:p>
            <a:r>
              <a:rPr lang="en-US" sz="2800" b="1" dirty="0" smtClean="0"/>
              <a:t>9 out of 13 states had to approve of the Constitution before it could be passed</a:t>
            </a:r>
            <a:endParaRPr lang="en-US" sz="2800" b="1" dirty="0"/>
          </a:p>
        </p:txBody>
      </p:sp>
      <p:pic>
        <p:nvPicPr>
          <p:cNvPr id="1026" name="Picture 2" descr="Image result for ra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00874">
            <a:off x="7983213" y="3770125"/>
            <a:ext cx="3075681" cy="2140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a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71" y="4712125"/>
            <a:ext cx="60960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78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135" y="296839"/>
            <a:ext cx="9872871" cy="4038600"/>
          </a:xfrm>
        </p:spPr>
        <p:txBody>
          <a:bodyPr>
            <a:noAutofit/>
          </a:bodyPr>
          <a:lstStyle/>
          <a:p>
            <a:pPr marL="45720" indent="0">
              <a:buNone/>
            </a:pPr>
            <a:r>
              <a:rPr lang="en-US" sz="3600" b="1" dirty="0"/>
              <a:t>I can explain who the Anti-Federalists </a:t>
            </a:r>
            <a:r>
              <a:rPr lang="en-US" sz="3600" b="1" dirty="0" smtClean="0"/>
              <a:t>were: </a:t>
            </a:r>
            <a:endParaRPr lang="en-US" sz="3600" b="1" dirty="0"/>
          </a:p>
          <a:p>
            <a:pPr lvl="1"/>
            <a:r>
              <a:rPr lang="en-US" sz="3200" dirty="0" smtClean="0"/>
              <a:t>Anti-Federalists </a:t>
            </a:r>
            <a:r>
              <a:rPr lang="en-US" sz="3200" dirty="0"/>
              <a:t>are the people who </a:t>
            </a:r>
            <a:r>
              <a:rPr lang="en-US" sz="3200" b="1" i="1" u="sng" dirty="0"/>
              <a:t>opposed</a:t>
            </a:r>
            <a:r>
              <a:rPr lang="en-US" sz="3200" dirty="0"/>
              <a:t> the ratification of the Constitution.  </a:t>
            </a:r>
            <a:endParaRPr lang="en-US" sz="3200" dirty="0" smtClean="0"/>
          </a:p>
          <a:p>
            <a:pPr lvl="1"/>
            <a:r>
              <a:rPr lang="en-US" sz="3200" dirty="0" smtClean="0"/>
              <a:t>This means:</a:t>
            </a:r>
          </a:p>
          <a:p>
            <a:pPr lvl="2"/>
            <a:r>
              <a:rPr lang="en-US" sz="3000" dirty="0" smtClean="0"/>
              <a:t>They didn’t approve of the Constitution. </a:t>
            </a:r>
          </a:p>
        </p:txBody>
      </p:sp>
      <p:pic>
        <p:nvPicPr>
          <p:cNvPr id="3074" name="Picture 2" descr="Image result for anti federal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186" y="2831757"/>
            <a:ext cx="4831639" cy="362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3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56648" y="1566080"/>
            <a:ext cx="4754880" cy="4023360"/>
          </a:xfrm>
        </p:spPr>
        <p:txBody>
          <a:bodyPr>
            <a:noAutofit/>
          </a:bodyPr>
          <a:lstStyle/>
          <a:p>
            <a:pPr marL="45720" indent="0">
              <a:buNone/>
            </a:pPr>
            <a:r>
              <a:rPr lang="en-US" sz="3200" b="1" dirty="0"/>
              <a:t>I can explain what the Anti-Federalists papers </a:t>
            </a:r>
            <a:r>
              <a:rPr lang="en-US" sz="3200" b="1" dirty="0" smtClean="0"/>
              <a:t>were</a:t>
            </a:r>
            <a:r>
              <a:rPr lang="en-US" sz="3200" b="1" dirty="0"/>
              <a:t>:</a:t>
            </a:r>
            <a:endParaRPr lang="en-US" sz="3200" b="1" dirty="0" smtClean="0"/>
          </a:p>
          <a:p>
            <a:pPr lvl="1"/>
            <a:r>
              <a:rPr lang="en-US" sz="3200" dirty="0"/>
              <a:t>Anti-Federalists wrote essays and newspaper articles to spread their point of view against the ratification of the constitution.</a:t>
            </a:r>
          </a:p>
          <a:p>
            <a:endParaRPr lang="en-US" sz="3200" dirty="0" smtClean="0"/>
          </a:p>
          <a:p>
            <a:pPr lvl="1"/>
            <a:endParaRPr lang="en-US" sz="3200" dirty="0"/>
          </a:p>
        </p:txBody>
      </p:sp>
      <p:pic>
        <p:nvPicPr>
          <p:cNvPr id="6" name="Picture 5"/>
          <p:cNvPicPr>
            <a:picLocks noChangeAspect="1"/>
          </p:cNvPicPr>
          <p:nvPr/>
        </p:nvPicPr>
        <p:blipFill>
          <a:blip r:embed="rId2"/>
          <a:stretch>
            <a:fillRect/>
          </a:stretch>
        </p:blipFill>
        <p:spPr>
          <a:xfrm>
            <a:off x="6976395" y="609600"/>
            <a:ext cx="4269361" cy="5692481"/>
          </a:xfrm>
          <a:prstGeom prst="rect">
            <a:avLst/>
          </a:prstGeom>
        </p:spPr>
      </p:pic>
    </p:spTree>
    <p:extLst>
      <p:ext uri="{BB962C8B-B14F-4D97-AF65-F5344CB8AC3E}">
        <p14:creationId xmlns:p14="http://schemas.microsoft.com/office/powerpoint/2010/main" val="8440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I can explain the viewpoints of the Anti-Federalists regarding the ratification of the U.S. Constitution.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2800" dirty="0" smtClean="0"/>
              <a:t>The </a:t>
            </a:r>
            <a:r>
              <a:rPr lang="en-US" sz="2800" dirty="0"/>
              <a:t>Constitution gave too much power to the national </a:t>
            </a:r>
            <a:r>
              <a:rPr lang="en-US" sz="2800" dirty="0" smtClean="0"/>
              <a:t>government and not enough to the states.</a:t>
            </a:r>
            <a:endParaRPr lang="en-US" sz="2800" dirty="0"/>
          </a:p>
          <a:p>
            <a:r>
              <a:rPr lang="en-US" sz="2800" dirty="0" smtClean="0"/>
              <a:t>The </a:t>
            </a:r>
            <a:r>
              <a:rPr lang="en-US" sz="2800" dirty="0"/>
              <a:t>legislative and executive branches were too powerful.</a:t>
            </a:r>
          </a:p>
          <a:p>
            <a:r>
              <a:rPr lang="en-US" sz="2800" dirty="0" smtClean="0"/>
              <a:t>The </a:t>
            </a:r>
            <a:r>
              <a:rPr lang="en-US" sz="2800" dirty="0"/>
              <a:t>Constitution lacked a specific </a:t>
            </a:r>
            <a:r>
              <a:rPr lang="en-US" sz="2800" dirty="0" smtClean="0"/>
              <a:t>list </a:t>
            </a:r>
            <a:r>
              <a:rPr lang="en-US" sz="2800" dirty="0"/>
              <a:t>of </a:t>
            </a:r>
            <a:r>
              <a:rPr lang="en-US" sz="2800" dirty="0" smtClean="0"/>
              <a:t>rights to be protected for the people. </a:t>
            </a:r>
            <a:endParaRPr lang="en-US" sz="2800" dirty="0"/>
          </a:p>
          <a:p>
            <a:endParaRPr lang="en-US" sz="2800" dirty="0"/>
          </a:p>
        </p:txBody>
      </p:sp>
      <p:pic>
        <p:nvPicPr>
          <p:cNvPr id="5122" name="Picture 2" descr="Image result for states didn't have enough power anti federal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764" y="1281665"/>
            <a:ext cx="4621574" cy="34661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138" y="4747846"/>
            <a:ext cx="1366911" cy="154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137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487" y="365078"/>
            <a:ext cx="11099041" cy="4038600"/>
          </a:xfrm>
        </p:spPr>
        <p:txBody>
          <a:bodyPr>
            <a:normAutofit/>
          </a:bodyPr>
          <a:lstStyle/>
          <a:p>
            <a:pPr marL="45720" indent="0">
              <a:buNone/>
            </a:pPr>
            <a:r>
              <a:rPr lang="en-US" sz="3200" b="1" dirty="0">
                <a:effectLst>
                  <a:outerShdw blurRad="38100" dist="38100" dir="2700000" algn="tl">
                    <a:srgbClr val="000000">
                      <a:alpha val="43137"/>
                    </a:srgbClr>
                  </a:outerShdw>
                </a:effectLst>
              </a:rPr>
              <a:t>I can explain who the Federalists were</a:t>
            </a:r>
            <a:r>
              <a:rPr lang="en-US" sz="3200" b="1" dirty="0" smtClean="0">
                <a:effectLst>
                  <a:outerShdw blurRad="38100" dist="38100" dir="2700000" algn="tl">
                    <a:srgbClr val="000000">
                      <a:alpha val="43137"/>
                    </a:srgbClr>
                  </a:outerShdw>
                </a:effectLst>
              </a:rPr>
              <a:t>.</a:t>
            </a:r>
          </a:p>
          <a:p>
            <a:pPr lvl="1"/>
            <a:r>
              <a:rPr lang="en-US" sz="3200" dirty="0" smtClean="0"/>
              <a:t>Federalists </a:t>
            </a:r>
            <a:r>
              <a:rPr lang="en-US" sz="3200" dirty="0"/>
              <a:t>were the people who supported the ratification of the Constitution.  They wanted a strong central government that would share certain powers with the states.</a:t>
            </a:r>
          </a:p>
        </p:txBody>
      </p:sp>
      <p:pic>
        <p:nvPicPr>
          <p:cNvPr id="7" name="Picture 6"/>
          <p:cNvPicPr>
            <a:picLocks noChangeAspect="1"/>
          </p:cNvPicPr>
          <p:nvPr/>
        </p:nvPicPr>
        <p:blipFill>
          <a:blip r:embed="rId2"/>
          <a:stretch>
            <a:fillRect/>
          </a:stretch>
        </p:blipFill>
        <p:spPr>
          <a:xfrm>
            <a:off x="3257407" y="2557059"/>
            <a:ext cx="5205199" cy="3470133"/>
          </a:xfrm>
          <a:prstGeom prst="rect">
            <a:avLst/>
          </a:prstGeom>
        </p:spPr>
      </p:pic>
    </p:spTree>
    <p:extLst>
      <p:ext uri="{BB962C8B-B14F-4D97-AF65-F5344CB8AC3E}">
        <p14:creationId xmlns:p14="http://schemas.microsoft.com/office/powerpoint/2010/main" val="2269181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half" idx="1"/>
          </p:nvPr>
        </p:nvSpPr>
        <p:spPr>
          <a:xfrm>
            <a:off x="504967" y="2057399"/>
            <a:ext cx="5392913" cy="4023360"/>
          </a:xfrm>
        </p:spPr>
        <p:txBody>
          <a:bodyPr>
            <a:noAutofit/>
          </a:bodyPr>
          <a:lstStyle/>
          <a:p>
            <a:pPr marL="45720" indent="0">
              <a:buNone/>
            </a:pPr>
            <a:r>
              <a:rPr lang="en-US" sz="3600" b="1" dirty="0" smtClean="0">
                <a:effectLst>
                  <a:outerShdw blurRad="38100" dist="38100" dir="2700000" algn="tl">
                    <a:srgbClr val="000000">
                      <a:alpha val="43137"/>
                    </a:srgbClr>
                  </a:outerShdw>
                </a:effectLst>
              </a:rPr>
              <a:t>I </a:t>
            </a:r>
            <a:r>
              <a:rPr lang="en-US" sz="3600" b="1" dirty="0">
                <a:effectLst>
                  <a:outerShdw blurRad="38100" dist="38100" dir="2700000" algn="tl">
                    <a:srgbClr val="000000">
                      <a:alpha val="43137"/>
                    </a:srgbClr>
                  </a:outerShdw>
                </a:effectLst>
              </a:rPr>
              <a:t>can explain what the Federalists papers were</a:t>
            </a:r>
            <a:r>
              <a:rPr lang="en-US" sz="3600" b="1" dirty="0" smtClean="0">
                <a:effectLst>
                  <a:outerShdw blurRad="38100" dist="38100" dir="2700000" algn="tl">
                    <a:srgbClr val="000000">
                      <a:alpha val="43137"/>
                    </a:srgbClr>
                  </a:outerShdw>
                </a:effectLst>
              </a:rPr>
              <a:t>.</a:t>
            </a:r>
          </a:p>
          <a:p>
            <a:pPr lvl="1"/>
            <a:r>
              <a:rPr lang="en-US" sz="3600" dirty="0"/>
              <a:t>The main arguments in favor of ratifying the Constitution were stated in a series of essays. </a:t>
            </a:r>
          </a:p>
          <a:p>
            <a:endParaRPr lang="en-US" sz="3600" dirty="0"/>
          </a:p>
        </p:txBody>
      </p:sp>
      <p:pic>
        <p:nvPicPr>
          <p:cNvPr id="6" name="Picture 5"/>
          <p:cNvPicPr>
            <a:picLocks noChangeAspect="1"/>
          </p:cNvPicPr>
          <p:nvPr/>
        </p:nvPicPr>
        <p:blipFill>
          <a:blip r:embed="rId2"/>
          <a:stretch>
            <a:fillRect/>
          </a:stretch>
        </p:blipFill>
        <p:spPr>
          <a:xfrm>
            <a:off x="7240208" y="1074573"/>
            <a:ext cx="3336807" cy="5143476"/>
          </a:xfrm>
          <a:prstGeom prst="rect">
            <a:avLst/>
          </a:prstGeom>
        </p:spPr>
      </p:pic>
    </p:spTree>
    <p:extLst>
      <p:ext uri="{BB962C8B-B14F-4D97-AF65-F5344CB8AC3E}">
        <p14:creationId xmlns:p14="http://schemas.microsoft.com/office/powerpoint/2010/main" val="12486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effectLst>
                  <a:outerShdw blurRad="38100" dist="38100" dir="2700000" algn="tl">
                    <a:srgbClr val="000000">
                      <a:alpha val="43137"/>
                    </a:srgbClr>
                  </a:outerShdw>
                </a:effectLst>
              </a:rPr>
              <a:t>I can explain the viewpoints of the Federalists regarding the ratification of the U.S. Constitution.</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68923" y="2057399"/>
            <a:ext cx="5428957" cy="4023360"/>
          </a:xfrm>
        </p:spPr>
        <p:txBody>
          <a:bodyPr>
            <a:normAutofit fontScale="92500"/>
          </a:bodyPr>
          <a:lstStyle/>
          <a:p>
            <a:r>
              <a:rPr lang="en-US" sz="2800" dirty="0" smtClean="0"/>
              <a:t>The </a:t>
            </a:r>
            <a:r>
              <a:rPr lang="en-US" sz="2800" dirty="0"/>
              <a:t>Constitution was necessary in order to protect the liberty and independence that was gained from the American Revolution. </a:t>
            </a:r>
          </a:p>
          <a:p>
            <a:r>
              <a:rPr lang="en-US" sz="2800" dirty="0" smtClean="0"/>
              <a:t>They </a:t>
            </a:r>
            <a:r>
              <a:rPr lang="en-US" sz="2800" dirty="0"/>
              <a:t>believed that the three branches of </a:t>
            </a:r>
            <a:r>
              <a:rPr lang="en-US" sz="2800" dirty="0" smtClean="0"/>
              <a:t>government </a:t>
            </a:r>
            <a:r>
              <a:rPr lang="en-US" sz="2800" dirty="0"/>
              <a:t>separated the powers and protected the rights of the people. </a:t>
            </a:r>
          </a:p>
          <a:p>
            <a:r>
              <a:rPr lang="en-US" sz="2800" dirty="0" smtClean="0"/>
              <a:t>They </a:t>
            </a:r>
            <a:r>
              <a:rPr lang="en-US" sz="2800" dirty="0"/>
              <a:t>also believed that a listing of rights can be a dangerous </a:t>
            </a:r>
            <a:r>
              <a:rPr lang="en-US" sz="2800" dirty="0" smtClean="0"/>
              <a:t>thing.</a:t>
            </a:r>
            <a:endParaRPr lang="en-US" sz="2800" dirty="0"/>
          </a:p>
          <a:p>
            <a:endParaRPr lang="en-US" sz="2800" dirty="0"/>
          </a:p>
        </p:txBody>
      </p:sp>
      <p:sp>
        <p:nvSpPr>
          <p:cNvPr id="4" name="Content Placeholder 3"/>
          <p:cNvSpPr>
            <a:spLocks noGrp="1"/>
          </p:cNvSpPr>
          <p:nvPr>
            <p:ph sz="half" idx="2"/>
          </p:nvPr>
        </p:nvSpPr>
        <p:spPr/>
        <p:txBody>
          <a:bodyPr>
            <a:normAutofit fontScale="92500"/>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256"/>
          <a:stretch/>
        </p:blipFill>
        <p:spPr bwMode="auto">
          <a:xfrm>
            <a:off x="6226786" y="1441938"/>
            <a:ext cx="2809875" cy="22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658" y="4196859"/>
            <a:ext cx="2809500" cy="227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63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I can explain the Anti-Federalists’ reasons for wanting to include of a bill of rights in the U.S. Constitution.</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2800" dirty="0" smtClean="0"/>
              <a:t>They </a:t>
            </a:r>
            <a:r>
              <a:rPr lang="en-US" sz="2800" dirty="0"/>
              <a:t>believed that a bill of rights was essential to protect the people from the federal government. </a:t>
            </a:r>
          </a:p>
          <a:p>
            <a:r>
              <a:rPr lang="en-US" sz="2800" dirty="0" smtClean="0"/>
              <a:t>The </a:t>
            </a:r>
            <a:r>
              <a:rPr lang="en-US" sz="2800" dirty="0"/>
              <a:t>Anti-Federalists did not want a powerful national government taking away their rights. </a:t>
            </a:r>
          </a:p>
          <a:p>
            <a:endParaRPr lang="en-US" sz="2800" dirty="0"/>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6046516" y="2086750"/>
            <a:ext cx="5486609" cy="3774787"/>
          </a:xfrm>
          <a:prstGeom prst="rect">
            <a:avLst/>
          </a:prstGeom>
        </p:spPr>
      </p:pic>
    </p:spTree>
    <p:extLst>
      <p:ext uri="{BB962C8B-B14F-4D97-AF65-F5344CB8AC3E}">
        <p14:creationId xmlns:p14="http://schemas.microsoft.com/office/powerpoint/2010/main" val="3251226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Federalists vs. anti-federalists reading</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727812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pPr marL="45720" indent="0">
              <a:buNone/>
            </a:pPr>
            <a:r>
              <a:rPr lang="en-US" b="1" dirty="0" smtClean="0"/>
              <a:t>1.  </a:t>
            </a:r>
            <a:r>
              <a:rPr lang="en-US" b="1" dirty="0"/>
              <a:t>Compare the two systems of government created by the Articles and the Constitution. </a:t>
            </a:r>
            <a:endParaRPr lang="en-US" dirty="0"/>
          </a:p>
        </p:txBody>
      </p:sp>
      <p:sp>
        <p:nvSpPr>
          <p:cNvPr id="6" name="Content Placeholder 5"/>
          <p:cNvSpPr>
            <a:spLocks noGrp="1"/>
          </p:cNvSpPr>
          <p:nvPr>
            <p:ph sz="half" idx="2"/>
          </p:nvPr>
        </p:nvSpPr>
        <p:spPr/>
        <p:txBody>
          <a:bodyPr/>
          <a:lstStyle/>
          <a:p>
            <a:r>
              <a:rPr lang="en-US" dirty="0" smtClean="0">
                <a:solidFill>
                  <a:schemeClr val="accent6">
                    <a:lumMod val="75000"/>
                  </a:schemeClr>
                </a:solidFill>
              </a:rPr>
              <a:t>Under the Articles, the central government lacked power while the states maintained most of the power under a confederal system. The Constitution created a federal system where the central government and the states shared power instead. </a:t>
            </a:r>
            <a:endParaRPr lang="en-US" dirty="0">
              <a:solidFill>
                <a:schemeClr val="accent6">
                  <a:lumMod val="75000"/>
                </a:schemeClr>
              </a:solidFill>
            </a:endParaRPr>
          </a:p>
        </p:txBody>
      </p:sp>
    </p:spTree>
    <p:extLst>
      <p:ext uri="{BB962C8B-B14F-4D97-AF65-F5344CB8AC3E}">
        <p14:creationId xmlns:p14="http://schemas.microsoft.com/office/powerpoint/2010/main" val="8551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6"/>
                </a:solidFill>
                <a:effectLst>
                  <a:outerShdw blurRad="38100" dist="38100" dir="2700000" algn="tl">
                    <a:srgbClr val="000000">
                      <a:alpha val="43137"/>
                    </a:srgbClr>
                  </a:outerShdw>
                </a:effectLst>
              </a:rPr>
              <a:t>Terms to Know</a:t>
            </a:r>
            <a:endParaRPr lang="en-US" sz="5400"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096107" y="1747470"/>
            <a:ext cx="5750170" cy="4023360"/>
          </a:xfrm>
        </p:spPr>
        <p:txBody>
          <a:bodyPr>
            <a:noAutofit/>
          </a:bodyPr>
          <a:lstStyle/>
          <a:p>
            <a:r>
              <a:rPr lang="en-US" sz="2400" b="1" dirty="0" smtClean="0"/>
              <a:t>Articles </a:t>
            </a:r>
            <a:r>
              <a:rPr lang="en-US" sz="2400" b="1" dirty="0"/>
              <a:t>of Confederation - </a:t>
            </a:r>
            <a:r>
              <a:rPr lang="en-US" sz="2400" dirty="0"/>
              <a:t>the first constitution of the United States</a:t>
            </a:r>
          </a:p>
          <a:p>
            <a:r>
              <a:rPr lang="en-US" sz="2400" b="1" dirty="0" smtClean="0"/>
              <a:t>Confederation </a:t>
            </a:r>
            <a:r>
              <a:rPr lang="en-US" sz="2400" b="1" dirty="0"/>
              <a:t>- </a:t>
            </a:r>
            <a:r>
              <a:rPr lang="en-US" sz="2400" dirty="0"/>
              <a:t>a system of government where power is </a:t>
            </a:r>
            <a:r>
              <a:rPr lang="en-US" sz="2400" dirty="0" smtClean="0"/>
              <a:t>given to the </a:t>
            </a:r>
            <a:r>
              <a:rPr lang="en-US" sz="2400" dirty="0"/>
              <a:t>independent states and there is little power in the central government</a:t>
            </a:r>
          </a:p>
          <a:p>
            <a:r>
              <a:rPr lang="en-US" sz="2400" b="1" dirty="0" smtClean="0"/>
              <a:t>Constitutional </a:t>
            </a:r>
            <a:r>
              <a:rPr lang="en-US" sz="2400" b="1" dirty="0"/>
              <a:t>Convention - </a:t>
            </a:r>
            <a:r>
              <a:rPr lang="en-US" sz="2400" dirty="0"/>
              <a:t>a meeting in Philadelphia </a:t>
            </a:r>
            <a:r>
              <a:rPr lang="en-US" sz="2400" dirty="0" smtClean="0"/>
              <a:t>where it was decided to throw </a:t>
            </a:r>
            <a:r>
              <a:rPr lang="en-US" sz="2400" dirty="0"/>
              <a:t>out the Articles of Confederation and </a:t>
            </a:r>
            <a:r>
              <a:rPr lang="en-US" sz="2400" dirty="0" smtClean="0"/>
              <a:t>create </a:t>
            </a:r>
            <a:r>
              <a:rPr lang="en-US" sz="2400" dirty="0"/>
              <a:t>the Constitution</a:t>
            </a:r>
          </a:p>
          <a:p>
            <a:r>
              <a:rPr lang="en-US" sz="2400" b="1" dirty="0" smtClean="0"/>
              <a:t>Debt </a:t>
            </a:r>
            <a:r>
              <a:rPr lang="en-US" sz="2400" b="1" dirty="0"/>
              <a:t>- </a:t>
            </a:r>
            <a:r>
              <a:rPr lang="en-US" sz="2400" dirty="0"/>
              <a:t>something owed; such as money</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942" y="679938"/>
            <a:ext cx="3370227" cy="213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con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365" y="3086793"/>
            <a:ext cx="3021379" cy="226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2. What does it mean to ratify something?</a:t>
            </a:r>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To ratify something means to formally approve of it.</a:t>
            </a:r>
            <a:endParaRPr lang="en-US" dirty="0">
              <a:solidFill>
                <a:schemeClr val="accent6">
                  <a:lumMod val="75000"/>
                </a:schemeClr>
              </a:solidFill>
            </a:endParaRPr>
          </a:p>
        </p:txBody>
      </p:sp>
    </p:spTree>
    <p:extLst>
      <p:ext uri="{BB962C8B-B14F-4D97-AF65-F5344CB8AC3E}">
        <p14:creationId xmlns:p14="http://schemas.microsoft.com/office/powerpoint/2010/main" val="6753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3. What are the two groups that people were divided into after the Constitution was created?</a:t>
            </a:r>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federalists and anti-federalists were the two groups created when the Constitution was written.</a:t>
            </a:r>
            <a:endParaRPr lang="en-US" dirty="0">
              <a:solidFill>
                <a:schemeClr val="accent6">
                  <a:lumMod val="75000"/>
                </a:schemeClr>
              </a:solidFill>
            </a:endParaRPr>
          </a:p>
        </p:txBody>
      </p:sp>
    </p:spTree>
    <p:extLst>
      <p:ext uri="{BB962C8B-B14F-4D97-AF65-F5344CB8AC3E}">
        <p14:creationId xmlns:p14="http://schemas.microsoft.com/office/powerpoint/2010/main" val="7002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4. Explain the Anti-Federalist position on the Constitution. </a:t>
            </a:r>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Anti-Federalists were opposed to the Constitution because they felt the federal government, including the legislative and executive branches had too much power. They were also concerned there was no list of rights. </a:t>
            </a:r>
            <a:endParaRPr lang="en-US" dirty="0">
              <a:solidFill>
                <a:schemeClr val="accent6">
                  <a:lumMod val="75000"/>
                </a:schemeClr>
              </a:solidFill>
            </a:endParaRPr>
          </a:p>
        </p:txBody>
      </p:sp>
    </p:spTree>
    <p:extLst>
      <p:ext uri="{BB962C8B-B14F-4D97-AF65-F5344CB8AC3E}">
        <p14:creationId xmlns:p14="http://schemas.microsoft.com/office/powerpoint/2010/main" val="3956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45720" indent="0">
              <a:buNone/>
            </a:pPr>
            <a:r>
              <a:rPr lang="en-US" b="1" dirty="0"/>
              <a:t>5. Explain why a bill of rights was so important to Anti-Federalists.</a:t>
            </a:r>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Bill of Rights was so important to the Anti-Federalists because they didn’t want a controlling, over powerful government to take the rights they fought for away. </a:t>
            </a:r>
            <a:endParaRPr lang="en-US" dirty="0">
              <a:solidFill>
                <a:schemeClr val="accent6">
                  <a:lumMod val="75000"/>
                </a:schemeClr>
              </a:solidFill>
            </a:endParaRPr>
          </a:p>
        </p:txBody>
      </p:sp>
    </p:spTree>
    <p:extLst>
      <p:ext uri="{BB962C8B-B14F-4D97-AF65-F5344CB8AC3E}">
        <p14:creationId xmlns:p14="http://schemas.microsoft.com/office/powerpoint/2010/main" val="24393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6. How did the Anti-Federalists share their concerns?</a:t>
            </a:r>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Anti-Federalists spread their opinions through the Anti-Federalist papers, which were a series of essays and articles. </a:t>
            </a:r>
            <a:endParaRPr lang="en-US" dirty="0">
              <a:solidFill>
                <a:schemeClr val="accent6">
                  <a:lumMod val="75000"/>
                </a:schemeClr>
              </a:solidFill>
            </a:endParaRPr>
          </a:p>
        </p:txBody>
      </p:sp>
    </p:spTree>
    <p:extLst>
      <p:ext uri="{BB962C8B-B14F-4D97-AF65-F5344CB8AC3E}">
        <p14:creationId xmlns:p14="http://schemas.microsoft.com/office/powerpoint/2010/main" val="27762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7. Explain the Federalist viewpoint on the Constitution.</a:t>
            </a:r>
            <a:endParaRPr lang="en-US" dirty="0"/>
          </a:p>
          <a:p>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Federalists were in support of the Constitution just the way it was. They didn’t feel like the government could take too much power because of separation of powers and checks and balances. They were afraid of a bill of rights and felt that a strong central government was needed to keep the country united. </a:t>
            </a:r>
            <a:endParaRPr lang="en-US" dirty="0">
              <a:solidFill>
                <a:schemeClr val="accent6">
                  <a:lumMod val="75000"/>
                </a:schemeClr>
              </a:solidFill>
            </a:endParaRPr>
          </a:p>
        </p:txBody>
      </p:sp>
    </p:spTree>
    <p:extLst>
      <p:ext uri="{BB962C8B-B14F-4D97-AF65-F5344CB8AC3E}">
        <p14:creationId xmlns:p14="http://schemas.microsoft.com/office/powerpoint/2010/main" val="22227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8. Explain the Federalists’ opinion on the Bill of Rights.</a:t>
            </a:r>
            <a:endParaRPr lang="en-US" dirty="0"/>
          </a:p>
          <a:p>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Federalists felt that listing specific rights could be a dangerous thing because what would happen to the rights that weren’t listed? Would our government be able to restrict or limit those rights?</a:t>
            </a:r>
            <a:endParaRPr lang="en-US" dirty="0">
              <a:solidFill>
                <a:schemeClr val="accent6">
                  <a:lumMod val="75000"/>
                </a:schemeClr>
              </a:solidFill>
            </a:endParaRPr>
          </a:p>
        </p:txBody>
      </p:sp>
    </p:spTree>
    <p:extLst>
      <p:ext uri="{BB962C8B-B14F-4D97-AF65-F5344CB8AC3E}">
        <p14:creationId xmlns:p14="http://schemas.microsoft.com/office/powerpoint/2010/main" val="40740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9. What were the Federalist Papers?</a:t>
            </a:r>
            <a:endParaRPr lang="en-US" dirty="0"/>
          </a:p>
          <a:p>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Just like the Anti-Federalists, the Federalists wrote a series of essays and articles in order to promote their point of view on the Constitution. </a:t>
            </a:r>
            <a:endParaRPr lang="en-US" dirty="0">
              <a:solidFill>
                <a:schemeClr val="accent6">
                  <a:lumMod val="75000"/>
                </a:schemeClr>
              </a:solidFill>
            </a:endParaRPr>
          </a:p>
        </p:txBody>
      </p:sp>
    </p:spTree>
    <p:extLst>
      <p:ext uri="{BB962C8B-B14F-4D97-AF65-F5344CB8AC3E}">
        <p14:creationId xmlns:p14="http://schemas.microsoft.com/office/powerpoint/2010/main" val="2376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45720" indent="0">
              <a:buNone/>
            </a:pPr>
            <a:r>
              <a:rPr lang="en-US" b="1" dirty="0"/>
              <a:t>10. Explain the compromise the Federalists and Anti- Federalists came to regarding the Constitution.</a:t>
            </a:r>
            <a:endParaRPr lang="en-US" dirty="0"/>
          </a:p>
        </p:txBody>
      </p:sp>
      <p:sp>
        <p:nvSpPr>
          <p:cNvPr id="4" name="Content Placeholder 3"/>
          <p:cNvSpPr>
            <a:spLocks noGrp="1"/>
          </p:cNvSpPr>
          <p:nvPr>
            <p:ph sz="half" idx="2"/>
          </p:nvPr>
        </p:nvSpPr>
        <p:spPr/>
        <p:txBody>
          <a:bodyPr/>
          <a:lstStyle/>
          <a:p>
            <a:r>
              <a:rPr lang="en-US" dirty="0" smtClean="0">
                <a:solidFill>
                  <a:schemeClr val="accent6">
                    <a:lumMod val="75000"/>
                  </a:schemeClr>
                </a:solidFill>
              </a:rPr>
              <a:t>The Federalists agreed to add a bill of rights at the end of the Constitution so that the Anti-Federalists would agree to ratify it. </a:t>
            </a:r>
            <a:endParaRPr lang="en-US" dirty="0">
              <a:solidFill>
                <a:schemeClr val="accent6">
                  <a:lumMod val="75000"/>
                </a:schemeClr>
              </a:solidFill>
            </a:endParaRPr>
          </a:p>
        </p:txBody>
      </p:sp>
    </p:spTree>
    <p:extLst>
      <p:ext uri="{BB962C8B-B14F-4D97-AF65-F5344CB8AC3E}">
        <p14:creationId xmlns:p14="http://schemas.microsoft.com/office/powerpoint/2010/main" val="65965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Federalists/Anti-Federalists Quote Analysis</a:t>
            </a:r>
            <a:endParaRPr lang="en-US" dirty="0"/>
          </a:p>
        </p:txBody>
      </p:sp>
      <p:sp>
        <p:nvSpPr>
          <p:cNvPr id="6" name="Content Placeholder 5"/>
          <p:cNvSpPr>
            <a:spLocks noGrp="1"/>
          </p:cNvSpPr>
          <p:nvPr>
            <p:ph idx="1"/>
          </p:nvPr>
        </p:nvSpPr>
        <p:spPr/>
        <p:txBody>
          <a:bodyPr>
            <a:normAutofit/>
          </a:bodyPr>
          <a:lstStyle/>
          <a:p>
            <a:r>
              <a:rPr lang="en-US" sz="2800" b="1" u="sng" dirty="0"/>
              <a:t>Directions:</a:t>
            </a:r>
            <a:r>
              <a:rPr lang="en-US" sz="2800" dirty="0"/>
              <a:t>  With your partner, read each quote. Decide if the quote was said by a Federalist </a:t>
            </a:r>
            <a:r>
              <a:rPr lang="en-US" sz="2800" dirty="0" smtClean="0"/>
              <a:t>or an </a:t>
            </a:r>
            <a:r>
              <a:rPr lang="en-US" sz="2800" dirty="0"/>
              <a:t>Anti-Federalist. Mark your text evidence and explain your answer. Use the dictionary under your desk to determine the meaning of unfamiliar words.</a:t>
            </a:r>
          </a:p>
          <a:p>
            <a:endParaRPr lang="en-US" sz="2800" dirty="0"/>
          </a:p>
        </p:txBody>
      </p:sp>
    </p:spTree>
    <p:extLst>
      <p:ext uri="{BB962C8B-B14F-4D97-AF65-F5344CB8AC3E}">
        <p14:creationId xmlns:p14="http://schemas.microsoft.com/office/powerpoint/2010/main" val="58990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937846"/>
            <a:ext cx="11605846" cy="1356360"/>
          </a:xfrm>
        </p:spPr>
        <p:txBody>
          <a:bodyPr>
            <a:noAutofit/>
          </a:bodyPr>
          <a:lstStyle/>
          <a:p>
            <a:r>
              <a:rPr lang="en-US" b="1" dirty="0">
                <a:solidFill>
                  <a:schemeClr val="accent6"/>
                </a:solidFill>
                <a:effectLst>
                  <a:outerShdw blurRad="38100" dist="38100" dir="2700000" algn="tl">
                    <a:srgbClr val="000000">
                      <a:alpha val="43137"/>
                    </a:srgbClr>
                  </a:outerShdw>
                </a:effectLst>
              </a:rPr>
              <a:t>I can identify the weaknesses of the government under the Articles of </a:t>
            </a:r>
            <a:r>
              <a:rPr lang="en-US" b="1" dirty="0" smtClean="0">
                <a:solidFill>
                  <a:schemeClr val="accent6"/>
                </a:solidFill>
                <a:effectLst>
                  <a:outerShdw blurRad="38100" dist="38100" dir="2700000" algn="tl">
                    <a:srgbClr val="000000">
                      <a:alpha val="43137"/>
                    </a:srgbClr>
                  </a:outerShdw>
                </a:effectLst>
              </a:rPr>
              <a:t>Confederation</a:t>
            </a:r>
            <a:r>
              <a:rPr lang="en-US" b="1" dirty="0">
                <a:solidFill>
                  <a:schemeClr val="accent6"/>
                </a:solidFill>
                <a:effectLst>
                  <a:outerShdw blurRad="38100" dist="38100" dir="2700000" algn="tl">
                    <a:srgbClr val="000000">
                      <a:alpha val="43137"/>
                    </a:srgbClr>
                  </a:outerShdw>
                </a:effectLst>
              </a:rPr>
              <a:t/>
            </a:r>
            <a:br>
              <a:rPr lang="en-US" b="1" dirty="0">
                <a:solidFill>
                  <a:schemeClr val="accent6"/>
                </a:solidFill>
                <a:effectLst>
                  <a:outerShdw blurRad="38100" dist="38100" dir="2700000" algn="tl">
                    <a:srgbClr val="000000">
                      <a:alpha val="43137"/>
                    </a:srgbClr>
                  </a:outerShdw>
                </a:effectLst>
              </a:rPr>
            </a:br>
            <a:endParaRPr lang="en-US"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75139" y="2479430"/>
            <a:ext cx="6330462" cy="4023360"/>
          </a:xfrm>
        </p:spPr>
        <p:txBody>
          <a:bodyPr>
            <a:normAutofit/>
          </a:bodyPr>
          <a:lstStyle/>
          <a:p>
            <a:r>
              <a:rPr lang="en-US" sz="3200" b="1" dirty="0"/>
              <a:t>Congress had no power to</a:t>
            </a:r>
          </a:p>
          <a:p>
            <a:pPr lvl="1"/>
            <a:r>
              <a:rPr lang="en-US" sz="3200" b="1" dirty="0" smtClean="0"/>
              <a:t>tax</a:t>
            </a:r>
            <a:endParaRPr lang="en-US" sz="3200" b="1" dirty="0"/>
          </a:p>
          <a:p>
            <a:pPr lvl="1"/>
            <a:r>
              <a:rPr lang="en-US" sz="3200" b="1" dirty="0" smtClean="0"/>
              <a:t>Regulate (control) trade (</a:t>
            </a:r>
            <a:r>
              <a:rPr lang="en-US" sz="3200" b="1" dirty="0"/>
              <a:t>commerce)</a:t>
            </a:r>
          </a:p>
          <a:p>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764" y="1674202"/>
            <a:ext cx="3897729" cy="24523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764" y="4188336"/>
            <a:ext cx="3616375" cy="22150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04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circle(in)">
                                      <p:cBhvr>
                                        <p:cTn id="2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80646" y="1016773"/>
            <a:ext cx="5077264" cy="777240"/>
          </a:xfrm>
        </p:spPr>
        <p:txBody>
          <a:bodyPr>
            <a:noAutofit/>
          </a:bodyPr>
          <a:lstStyle/>
          <a:p>
            <a:r>
              <a:rPr lang="en-US" sz="3200" dirty="0" smtClean="0"/>
              <a:t>CHAMPs for Quote Analysis Activity</a:t>
            </a:r>
            <a:endParaRPr lang="en-US" sz="3200" dirty="0"/>
          </a:p>
        </p:txBody>
      </p:sp>
      <p:sp>
        <p:nvSpPr>
          <p:cNvPr id="7" name="Content Placeholder 6"/>
          <p:cNvSpPr>
            <a:spLocks noGrp="1"/>
          </p:cNvSpPr>
          <p:nvPr>
            <p:ph sz="half" idx="2"/>
          </p:nvPr>
        </p:nvSpPr>
        <p:spPr>
          <a:xfrm>
            <a:off x="814754" y="1992923"/>
            <a:ext cx="4754880" cy="4018055"/>
          </a:xfrm>
        </p:spPr>
        <p:txBody>
          <a:bodyPr>
            <a:noAutofit/>
          </a:bodyPr>
          <a:lstStyle/>
          <a:p>
            <a:r>
              <a:rPr lang="en-US" sz="2400" dirty="0" smtClean="0">
                <a:solidFill>
                  <a:schemeClr val="accent6">
                    <a:lumMod val="75000"/>
                  </a:schemeClr>
                </a:solidFill>
              </a:rPr>
              <a:t>C- Level 1</a:t>
            </a:r>
          </a:p>
          <a:p>
            <a:r>
              <a:rPr lang="en-US" sz="2400" dirty="0" smtClean="0">
                <a:solidFill>
                  <a:schemeClr val="accent6">
                    <a:lumMod val="75000"/>
                  </a:schemeClr>
                </a:solidFill>
              </a:rPr>
              <a:t>H- Raise your hand</a:t>
            </a:r>
          </a:p>
          <a:p>
            <a:r>
              <a:rPr lang="en-US" sz="2400" dirty="0" smtClean="0">
                <a:solidFill>
                  <a:schemeClr val="accent6">
                    <a:lumMod val="75000"/>
                  </a:schemeClr>
                </a:solidFill>
              </a:rPr>
              <a:t>A- Working with your partner on analyzing the quotes in order to determine who would have said it.</a:t>
            </a:r>
          </a:p>
          <a:p>
            <a:r>
              <a:rPr lang="en-US" sz="2400" dirty="0" smtClean="0">
                <a:solidFill>
                  <a:schemeClr val="accent6">
                    <a:lumMod val="75000"/>
                  </a:schemeClr>
                </a:solidFill>
              </a:rPr>
              <a:t>M- None without permission</a:t>
            </a:r>
          </a:p>
          <a:p>
            <a:r>
              <a:rPr lang="en-US" sz="2400" dirty="0" smtClean="0">
                <a:solidFill>
                  <a:schemeClr val="accent6">
                    <a:lumMod val="75000"/>
                  </a:schemeClr>
                </a:solidFill>
              </a:rPr>
              <a:t>P- Quietly working with only your partner on the quote analysis activity while remaining in your seat. </a:t>
            </a:r>
          </a:p>
          <a:p>
            <a:r>
              <a:rPr lang="en-US" sz="2400" dirty="0" smtClean="0">
                <a:solidFill>
                  <a:schemeClr val="accent6">
                    <a:lumMod val="75000"/>
                  </a:schemeClr>
                </a:solidFill>
              </a:rPr>
              <a:t>S-Success!</a:t>
            </a:r>
            <a:endParaRPr lang="en-US" sz="2400" dirty="0">
              <a:solidFill>
                <a:schemeClr val="accent6">
                  <a:lumMod val="75000"/>
                </a:schemeClr>
              </a:solidFill>
            </a:endParaRPr>
          </a:p>
        </p:txBody>
      </p:sp>
      <p:sp>
        <p:nvSpPr>
          <p:cNvPr id="8" name="Text Placeholder 7"/>
          <p:cNvSpPr>
            <a:spLocks noGrp="1"/>
          </p:cNvSpPr>
          <p:nvPr>
            <p:ph type="body" sz="quarter" idx="3"/>
          </p:nvPr>
        </p:nvSpPr>
        <p:spPr>
          <a:xfrm>
            <a:off x="6691204" y="1049463"/>
            <a:ext cx="4754880" cy="777240"/>
          </a:xfrm>
        </p:spPr>
        <p:txBody>
          <a:bodyPr>
            <a:normAutofit/>
          </a:bodyPr>
          <a:lstStyle/>
          <a:p>
            <a:r>
              <a:rPr lang="en-US" sz="4000" dirty="0" smtClean="0"/>
              <a:t>Cards:</a:t>
            </a:r>
            <a:endParaRPr lang="en-US" sz="4000" dirty="0"/>
          </a:p>
        </p:txBody>
      </p:sp>
      <p:sp>
        <p:nvSpPr>
          <p:cNvPr id="9" name="Content Placeholder 8"/>
          <p:cNvSpPr>
            <a:spLocks noGrp="1"/>
          </p:cNvSpPr>
          <p:nvPr>
            <p:ph sz="quarter" idx="4"/>
          </p:nvPr>
        </p:nvSpPr>
        <p:spPr>
          <a:xfrm>
            <a:off x="6269173" y="2133600"/>
            <a:ext cx="4754880" cy="3969002"/>
          </a:xfrm>
        </p:spPr>
        <p:txBody>
          <a:bodyPr>
            <a:noAutofit/>
          </a:bodyPr>
          <a:lstStyle/>
          <a:p>
            <a:r>
              <a:rPr lang="en-US" sz="2400" dirty="0" smtClean="0">
                <a:solidFill>
                  <a:schemeClr val="accent6">
                    <a:lumMod val="75000"/>
                  </a:schemeClr>
                </a:solidFill>
              </a:rPr>
              <a:t>20 points/ Each card=2 points</a:t>
            </a:r>
          </a:p>
          <a:p>
            <a:r>
              <a:rPr lang="en-US" sz="2400" dirty="0" smtClean="0">
                <a:solidFill>
                  <a:schemeClr val="accent6">
                    <a:lumMod val="75000"/>
                  </a:schemeClr>
                </a:solidFill>
              </a:rPr>
              <a:t>You can lose your cards by:</a:t>
            </a:r>
          </a:p>
          <a:p>
            <a:pPr lvl="1"/>
            <a:r>
              <a:rPr lang="en-US" sz="2400" dirty="0" smtClean="0">
                <a:solidFill>
                  <a:schemeClr val="accent6">
                    <a:lumMod val="75000"/>
                  </a:schemeClr>
                </a:solidFill>
              </a:rPr>
              <a:t>Talking above a level 1</a:t>
            </a:r>
          </a:p>
          <a:p>
            <a:pPr lvl="1"/>
            <a:r>
              <a:rPr lang="en-US" sz="2400" dirty="0" smtClean="0">
                <a:solidFill>
                  <a:schemeClr val="accent6">
                    <a:lumMod val="75000"/>
                  </a:schemeClr>
                </a:solidFill>
              </a:rPr>
              <a:t>Talking to another group or off topic</a:t>
            </a:r>
          </a:p>
          <a:p>
            <a:pPr lvl="1"/>
            <a:r>
              <a:rPr lang="en-US" sz="2400" dirty="0" smtClean="0">
                <a:solidFill>
                  <a:schemeClr val="accent6">
                    <a:lumMod val="75000"/>
                  </a:schemeClr>
                </a:solidFill>
              </a:rPr>
              <a:t>Being out of your seat without permission</a:t>
            </a:r>
          </a:p>
          <a:p>
            <a:pPr lvl="1"/>
            <a:r>
              <a:rPr lang="en-US" sz="2400" dirty="0" smtClean="0">
                <a:solidFill>
                  <a:schemeClr val="accent6">
                    <a:lumMod val="75000"/>
                  </a:schemeClr>
                </a:solidFill>
              </a:rPr>
              <a:t>Working on another assignment</a:t>
            </a:r>
          </a:p>
          <a:p>
            <a:pPr lvl="1"/>
            <a:r>
              <a:rPr lang="en-US" sz="2400" dirty="0" smtClean="0">
                <a:solidFill>
                  <a:schemeClr val="accent6">
                    <a:lumMod val="75000"/>
                  </a:schemeClr>
                </a:solidFill>
              </a:rPr>
              <a:t>Touching the cards/popping rubber bands</a:t>
            </a:r>
          </a:p>
          <a:p>
            <a:pPr lvl="1"/>
            <a:endParaRPr lang="en-US" sz="2400" dirty="0">
              <a:solidFill>
                <a:schemeClr val="accent6">
                  <a:lumMod val="75000"/>
                </a:schemeClr>
              </a:solidFill>
            </a:endParaRPr>
          </a:p>
        </p:txBody>
      </p:sp>
    </p:spTree>
    <p:extLst>
      <p:ext uri="{BB962C8B-B14F-4D97-AF65-F5344CB8AC3E}">
        <p14:creationId xmlns:p14="http://schemas.microsoft.com/office/powerpoint/2010/main" val="174289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a:xfrm>
            <a:off x="422031" y="2057399"/>
            <a:ext cx="5475849" cy="4023360"/>
          </a:xfrm>
        </p:spPr>
        <p:txBody>
          <a:bodyPr>
            <a:normAutofit/>
          </a:bodyPr>
          <a:lstStyle/>
          <a:p>
            <a:r>
              <a:rPr lang="en-US" sz="3200" b="1" dirty="0"/>
              <a:t>The national government lacked the following:</a:t>
            </a:r>
          </a:p>
          <a:p>
            <a:pPr lvl="1"/>
            <a:r>
              <a:rPr lang="en-US" sz="3200" b="1" dirty="0" smtClean="0"/>
              <a:t>a </a:t>
            </a:r>
            <a:r>
              <a:rPr lang="en-US" sz="3200" b="1" dirty="0"/>
              <a:t>national court system [judicial branch]</a:t>
            </a:r>
          </a:p>
          <a:p>
            <a:pPr lvl="1"/>
            <a:r>
              <a:rPr lang="en-US" sz="3200" b="1" dirty="0" smtClean="0"/>
              <a:t>central </a:t>
            </a:r>
            <a:r>
              <a:rPr lang="en-US" sz="3200" b="1" dirty="0"/>
              <a:t>leadership [executive branch]</a:t>
            </a:r>
          </a:p>
          <a:p>
            <a:pPr lvl="1"/>
            <a:r>
              <a:rPr lang="en-US" sz="3200" b="1" dirty="0" smtClean="0"/>
              <a:t>The ability to enforce its </a:t>
            </a:r>
            <a:r>
              <a:rPr lang="en-US" sz="3200" b="1" dirty="0"/>
              <a:t>laws</a:t>
            </a:r>
          </a:p>
          <a:p>
            <a:endParaRPr lang="en-US"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445" y="2040694"/>
            <a:ext cx="4566138" cy="325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9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r>
              <a:rPr lang="en-US" sz="3600" b="1" dirty="0"/>
              <a:t>Congress was too strict:</a:t>
            </a:r>
          </a:p>
          <a:p>
            <a:pPr lvl="1"/>
            <a:r>
              <a:rPr lang="en-US" sz="3600" b="1" dirty="0"/>
              <a:t>changes to the Articles required unanimous consent of the 13 states</a:t>
            </a:r>
          </a:p>
          <a:p>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847" y="2050735"/>
            <a:ext cx="4002538" cy="330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1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715107"/>
            <a:ext cx="11723077" cy="1356360"/>
          </a:xfrm>
        </p:spPr>
        <p:txBody>
          <a:bodyPr>
            <a:noAutofit/>
          </a:bodyPr>
          <a:lstStyle/>
          <a:p>
            <a:r>
              <a:rPr lang="en-US" b="1" dirty="0">
                <a:solidFill>
                  <a:schemeClr val="accent6"/>
                </a:solidFill>
                <a:effectLst>
                  <a:outerShdw blurRad="38100" dist="38100" dir="2700000" algn="tl">
                    <a:srgbClr val="000000">
                      <a:alpha val="43137"/>
                    </a:srgbClr>
                  </a:outerShdw>
                </a:effectLst>
              </a:rPr>
              <a:t>I can explain Shay's Rebellion and how it showed a weakness in the Articles of Confederation.</a:t>
            </a:r>
            <a:br>
              <a:rPr lang="en-US" b="1" dirty="0">
                <a:solidFill>
                  <a:schemeClr val="accent6"/>
                </a:solidFill>
                <a:effectLst>
                  <a:outerShdw blurRad="38100" dist="38100" dir="2700000" algn="tl">
                    <a:srgbClr val="000000">
                      <a:alpha val="43137"/>
                    </a:srgbClr>
                  </a:outerShdw>
                </a:effectLst>
              </a:rPr>
            </a:br>
            <a:endParaRPr lang="en-US"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5493" y="2104292"/>
            <a:ext cx="8634045" cy="4038600"/>
          </a:xfrm>
        </p:spPr>
        <p:txBody>
          <a:bodyPr>
            <a:normAutofit/>
          </a:bodyPr>
          <a:lstStyle/>
          <a:p>
            <a:r>
              <a:rPr lang="en-US" sz="2800" b="1" dirty="0" smtClean="0"/>
              <a:t>2000 </a:t>
            </a:r>
            <a:r>
              <a:rPr lang="en-US" sz="2800" b="1" dirty="0"/>
              <a:t>Massachusetts farmers rebelled because they were being </a:t>
            </a:r>
            <a:r>
              <a:rPr lang="en-US" sz="2800" b="1" dirty="0" smtClean="0"/>
              <a:t>taxed </a:t>
            </a:r>
            <a:r>
              <a:rPr lang="en-US" sz="2800" b="1" dirty="0"/>
              <a:t>after the  Revolutionary War.  </a:t>
            </a:r>
            <a:endParaRPr lang="en-US" sz="2800" b="1" dirty="0" smtClean="0"/>
          </a:p>
          <a:p>
            <a:r>
              <a:rPr lang="en-US" sz="2800" b="1" dirty="0" smtClean="0"/>
              <a:t>They </a:t>
            </a:r>
            <a:r>
              <a:rPr lang="en-US" sz="2800" b="1" dirty="0"/>
              <a:t>rebelled by taking over the Mass. courthouse.  </a:t>
            </a:r>
            <a:endParaRPr lang="en-US" sz="2800" b="1" dirty="0" smtClean="0"/>
          </a:p>
          <a:p>
            <a:r>
              <a:rPr lang="en-US" sz="2800" b="1" dirty="0" smtClean="0"/>
              <a:t>Mass</a:t>
            </a:r>
            <a:r>
              <a:rPr lang="en-US" sz="2800" b="1" dirty="0"/>
              <a:t>. asked for help from the Confederation, but the Confederation did not have enough money to raise an army.  </a:t>
            </a:r>
            <a:endParaRPr lang="en-US" sz="2800" b="1" dirty="0" smtClean="0"/>
          </a:p>
          <a:p>
            <a:r>
              <a:rPr lang="en-US" sz="2800" b="1" dirty="0" smtClean="0"/>
              <a:t>The </a:t>
            </a:r>
            <a:r>
              <a:rPr lang="en-US" sz="2800" b="1" dirty="0"/>
              <a:t>states and Congress realized the current government was too weak to protect its own citizens. </a:t>
            </a:r>
          </a:p>
          <a:p>
            <a:endParaRPr lang="en-US"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923" y="2837140"/>
            <a:ext cx="3083170" cy="300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38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11113477" cy="1356360"/>
          </a:xfrm>
        </p:spPr>
        <p:txBody>
          <a:bodyPr>
            <a:noAutofit/>
          </a:bodyPr>
          <a:lstStyle/>
          <a:p>
            <a:r>
              <a:rPr lang="en-US" b="1" dirty="0">
                <a:solidFill>
                  <a:schemeClr val="accent6"/>
                </a:solidFill>
                <a:effectLst>
                  <a:outerShdw blurRad="38100" dist="38100" dir="2700000" algn="tl">
                    <a:srgbClr val="000000">
                      <a:alpha val="43137"/>
                    </a:srgbClr>
                  </a:outerShdw>
                </a:effectLst>
              </a:rPr>
              <a:t>I understand how these weaknesses led to the writing of the US </a:t>
            </a:r>
            <a:r>
              <a:rPr lang="en-US" b="1" dirty="0" smtClean="0">
                <a:solidFill>
                  <a:schemeClr val="accent6"/>
                </a:solidFill>
                <a:effectLst>
                  <a:outerShdw blurRad="38100" dist="38100" dir="2700000" algn="tl">
                    <a:srgbClr val="000000">
                      <a:alpha val="43137"/>
                    </a:srgbClr>
                  </a:outerShdw>
                </a:effectLst>
              </a:rPr>
              <a:t>Constitution…</a:t>
            </a:r>
            <a:r>
              <a:rPr lang="en-US" b="1" dirty="0">
                <a:solidFill>
                  <a:schemeClr val="accent6"/>
                </a:solidFill>
                <a:effectLst>
                  <a:outerShdw blurRad="38100" dist="38100" dir="2700000" algn="tl">
                    <a:srgbClr val="000000">
                      <a:alpha val="43137"/>
                    </a:srgbClr>
                  </a:outerShdw>
                </a:effectLst>
              </a:rPr>
              <a:t/>
            </a:r>
            <a:br>
              <a:rPr lang="en-US" b="1" dirty="0">
                <a:solidFill>
                  <a:schemeClr val="accent6"/>
                </a:solidFill>
                <a:effectLst>
                  <a:outerShdw blurRad="38100" dist="38100" dir="2700000" algn="tl">
                    <a:srgbClr val="000000">
                      <a:alpha val="43137"/>
                    </a:srgbClr>
                  </a:outerShdw>
                </a:effectLst>
              </a:rPr>
            </a:br>
            <a:endParaRPr lang="en-US"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44062" y="2057399"/>
            <a:ext cx="5053818" cy="4023360"/>
          </a:xfrm>
        </p:spPr>
        <p:txBody>
          <a:bodyPr>
            <a:normAutofit/>
          </a:bodyPr>
          <a:lstStyle/>
          <a:p>
            <a:r>
              <a:rPr lang="en-US" sz="2800" b="1" dirty="0" smtClean="0"/>
              <a:t>These </a:t>
            </a:r>
            <a:r>
              <a:rPr lang="en-US" sz="2800" b="1" dirty="0"/>
              <a:t>weaknesses led to the writing of the Constitution because </a:t>
            </a:r>
            <a:r>
              <a:rPr lang="en-US" sz="2800" b="1" dirty="0" smtClean="0"/>
              <a:t>it </a:t>
            </a:r>
            <a:r>
              <a:rPr lang="en-US" sz="2800" b="1" dirty="0"/>
              <a:t>showed that the central government was too weak and the state governments had most of the power.</a:t>
            </a:r>
          </a:p>
          <a:p>
            <a:endParaRPr lang="en-US" sz="2800" b="1" dirty="0"/>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02" t="45641" r="10128" b="3248"/>
          <a:stretch/>
        </p:blipFill>
        <p:spPr bwMode="auto">
          <a:xfrm>
            <a:off x="5697143" y="1910862"/>
            <a:ext cx="5779750" cy="36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88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CHAMPs</a:t>
            </a:r>
            <a:endParaRPr lang="en-US" dirty="0"/>
          </a:p>
        </p:txBody>
      </p:sp>
      <p:sp>
        <p:nvSpPr>
          <p:cNvPr id="3" name="Content Placeholder 2"/>
          <p:cNvSpPr>
            <a:spLocks noGrp="1"/>
          </p:cNvSpPr>
          <p:nvPr>
            <p:ph sz="half" idx="1"/>
          </p:nvPr>
        </p:nvSpPr>
        <p:spPr/>
        <p:txBody>
          <a:bodyPr>
            <a:noAutofit/>
          </a:bodyPr>
          <a:lstStyle/>
          <a:p>
            <a:r>
              <a:rPr lang="en-US" sz="2800" dirty="0" smtClean="0"/>
              <a:t>C- Level 1</a:t>
            </a:r>
          </a:p>
          <a:p>
            <a:r>
              <a:rPr lang="en-US" sz="2800" dirty="0" smtClean="0"/>
              <a:t>H- Raise your hand</a:t>
            </a:r>
          </a:p>
          <a:p>
            <a:r>
              <a:rPr lang="en-US" sz="2800" dirty="0" smtClean="0"/>
              <a:t>A- Working on analyzing the features of the AOC and completing the chart</a:t>
            </a:r>
          </a:p>
          <a:p>
            <a:r>
              <a:rPr lang="en-US" sz="2800" dirty="0" smtClean="0"/>
              <a:t>M- None without permission</a:t>
            </a:r>
          </a:p>
          <a:p>
            <a:r>
              <a:rPr lang="en-US" sz="2800" dirty="0" smtClean="0"/>
              <a:t>P- Quietly working with only your partner on the activity. </a:t>
            </a:r>
          </a:p>
          <a:p>
            <a:r>
              <a:rPr lang="en-US" sz="2800" dirty="0" smtClean="0"/>
              <a:t>S- Success </a:t>
            </a:r>
            <a:endParaRPr lang="en-US" sz="2800" dirty="0"/>
          </a:p>
        </p:txBody>
      </p:sp>
      <p:sp>
        <p:nvSpPr>
          <p:cNvPr id="4" name="Content Placeholder 3"/>
          <p:cNvSpPr>
            <a:spLocks noGrp="1"/>
          </p:cNvSpPr>
          <p:nvPr>
            <p:ph sz="half" idx="2"/>
          </p:nvPr>
        </p:nvSpPr>
        <p:spPr/>
        <p:txBody>
          <a:bodyPr>
            <a:noAutofit/>
          </a:bodyPr>
          <a:lstStyle/>
          <a:p>
            <a:r>
              <a:rPr lang="en-US" sz="2400" dirty="0" smtClean="0"/>
              <a:t>CARDS!!!</a:t>
            </a:r>
          </a:p>
          <a:p>
            <a:r>
              <a:rPr lang="en-US" sz="2400" dirty="0" smtClean="0"/>
              <a:t>20 points</a:t>
            </a:r>
          </a:p>
          <a:p>
            <a:r>
              <a:rPr lang="en-US" sz="2400" dirty="0" smtClean="0"/>
              <a:t>You can lose your cards by:</a:t>
            </a:r>
          </a:p>
          <a:p>
            <a:pPr lvl="1"/>
            <a:r>
              <a:rPr lang="en-US" sz="2400" dirty="0" smtClean="0"/>
              <a:t>Talking over a level 1, off topic, or to another person besides your partner</a:t>
            </a:r>
          </a:p>
          <a:p>
            <a:pPr lvl="1"/>
            <a:r>
              <a:rPr lang="en-US" sz="2400" dirty="0" smtClean="0"/>
              <a:t>Being out of your seat</a:t>
            </a:r>
          </a:p>
          <a:p>
            <a:pPr lvl="1"/>
            <a:r>
              <a:rPr lang="en-US" sz="2400" dirty="0" smtClean="0"/>
              <a:t>Working on something other than the activity</a:t>
            </a:r>
          </a:p>
          <a:p>
            <a:pPr lvl="1"/>
            <a:r>
              <a:rPr lang="en-US" sz="2400" dirty="0" smtClean="0"/>
              <a:t>Touching the cards/popping </a:t>
            </a:r>
            <a:r>
              <a:rPr lang="en-US" sz="2400" dirty="0" err="1" smtClean="0"/>
              <a:t>rubberbands</a:t>
            </a:r>
            <a:endParaRPr lang="en-US" sz="2400" dirty="0"/>
          </a:p>
        </p:txBody>
      </p:sp>
    </p:spTree>
    <p:extLst>
      <p:ext uri="{BB962C8B-B14F-4D97-AF65-F5344CB8AC3E}">
        <p14:creationId xmlns:p14="http://schemas.microsoft.com/office/powerpoint/2010/main" val="3572296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96" y="286603"/>
            <a:ext cx="9966960" cy="1997900"/>
          </a:xfrm>
        </p:spPr>
        <p:txBody>
          <a:bodyPr/>
          <a:lstStyle/>
          <a:p>
            <a:r>
              <a:rPr lang="en-US" sz="4400" dirty="0">
                <a:effectLst/>
              </a:rPr>
              <a:t>Explain the viewpoints of the Federalists and the </a:t>
            </a:r>
            <a:r>
              <a:rPr lang="en-US" sz="4400" dirty="0" smtClean="0">
                <a:effectLst/>
              </a:rPr>
              <a:t>Anti-federalists</a:t>
            </a:r>
            <a:endParaRPr lang="en-US" sz="4400" dirty="0"/>
          </a:p>
        </p:txBody>
      </p:sp>
      <p:pic>
        <p:nvPicPr>
          <p:cNvPr id="4" name="Picture 3"/>
          <p:cNvPicPr>
            <a:picLocks noChangeAspect="1"/>
          </p:cNvPicPr>
          <p:nvPr/>
        </p:nvPicPr>
        <p:blipFill>
          <a:blip r:embed="rId2"/>
          <a:stretch>
            <a:fillRect/>
          </a:stretch>
        </p:blipFill>
        <p:spPr>
          <a:xfrm>
            <a:off x="790717" y="2844061"/>
            <a:ext cx="3298984" cy="3121346"/>
          </a:xfrm>
          <a:prstGeom prst="rect">
            <a:avLst/>
          </a:prstGeom>
        </p:spPr>
      </p:pic>
      <p:pic>
        <p:nvPicPr>
          <p:cNvPr id="4098" name="Picture 2" descr="Image result for anti federal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712" y="3280783"/>
            <a:ext cx="48387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6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Basis</Template>
  <TotalTime>2002</TotalTime>
  <Words>1251</Words>
  <Application>Microsoft Office PowerPoint</Application>
  <PresentationFormat>Custom</PresentationFormat>
  <Paragraphs>100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Basis</vt:lpstr>
      <vt:lpstr>Prequel to the constitution</vt:lpstr>
      <vt:lpstr>Terms to Know</vt:lpstr>
      <vt:lpstr>I can identify the weaknesses of the government under the Articles of Confederation </vt:lpstr>
      <vt:lpstr>PowerPoint Presentation</vt:lpstr>
      <vt:lpstr>PowerPoint Presentation</vt:lpstr>
      <vt:lpstr>I can explain Shay's Rebellion and how it showed a weakness in the Articles of Confederation. </vt:lpstr>
      <vt:lpstr>I understand how these weaknesses led to the writing of the US Constitution… </vt:lpstr>
      <vt:lpstr>CHAMPs</vt:lpstr>
      <vt:lpstr>Explain the viewpoints of the Federalists and the Anti-federalists</vt:lpstr>
      <vt:lpstr>I can define ratification: </vt:lpstr>
      <vt:lpstr>PowerPoint Presentation</vt:lpstr>
      <vt:lpstr>PowerPoint Presentation</vt:lpstr>
      <vt:lpstr>I can explain the viewpoints of the Anti-Federalists regarding the ratification of the U.S. Constitution.  </vt:lpstr>
      <vt:lpstr>PowerPoint Presentation</vt:lpstr>
      <vt:lpstr>PowerPoint Presentation</vt:lpstr>
      <vt:lpstr>I can explain the viewpoints of the Federalists regarding the ratification of the U.S. Constitution. </vt:lpstr>
      <vt:lpstr>I can explain the Anti-Federalists’ reasons for wanting to include of a bill of rights in the U.S. Constitution. </vt:lpstr>
      <vt:lpstr>Federalists vs. anti-federalists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Federalists/Anti-Federalists Quote Analysis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Prequel to the constitution</dc:title>
  <dc:creator>Mary</dc:creator>
  <cp:lastModifiedBy>Windows User</cp:lastModifiedBy>
  <cp:revision>26</cp:revision>
  <dcterms:created xsi:type="dcterms:W3CDTF">2016-10-12T00:46:59Z</dcterms:created>
  <dcterms:modified xsi:type="dcterms:W3CDTF">2016-11-09T13:45:45Z</dcterms:modified>
</cp:coreProperties>
</file>