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57" r:id="rId3"/>
    <p:sldId id="258" r:id="rId4"/>
    <p:sldId id="259" r:id="rId5"/>
    <p:sldId id="261" r:id="rId6"/>
    <p:sldId id="260" r:id="rId7"/>
    <p:sldId id="265" r:id="rId8"/>
    <p:sldId id="266" r:id="rId9"/>
    <p:sldId id="267" r:id="rId10"/>
    <p:sldId id="282" r:id="rId11"/>
    <p:sldId id="283" r:id="rId12"/>
    <p:sldId id="281" r:id="rId13"/>
    <p:sldId id="262" r:id="rId14"/>
    <p:sldId id="268" r:id="rId15"/>
    <p:sldId id="269" r:id="rId16"/>
    <p:sldId id="270" r:id="rId17"/>
    <p:sldId id="271" r:id="rId18"/>
    <p:sldId id="273" r:id="rId19"/>
    <p:sldId id="274" r:id="rId20"/>
    <p:sldId id="275" r:id="rId21"/>
    <p:sldId id="276" r:id="rId22"/>
    <p:sldId id="277" r:id="rId23"/>
    <p:sldId id="264" r:id="rId24"/>
    <p:sldId id="263" r:id="rId25"/>
    <p:sldId id="279" r:id="rId26"/>
    <p:sldId id="28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864" autoAdjust="0"/>
  </p:normalViewPr>
  <p:slideViewPr>
    <p:cSldViewPr>
      <p:cViewPr varScale="1">
        <p:scale>
          <a:sx n="104" d="100"/>
          <a:sy n="104" d="100"/>
        </p:scale>
        <p:origin x="-1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AD74CE-F0D0-4993-A374-F552915DF6E6}" type="datetimeFigureOut">
              <a:rPr lang="en-US" smtClean="0"/>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FC1B3A-CCFE-4BCA-A24C-C8F03AD961BF}" type="slidenum">
              <a:rPr lang="en-US" smtClean="0"/>
              <a:t>‹#›</a:t>
            </a:fld>
            <a:endParaRPr lang="en-US"/>
          </a:p>
        </p:txBody>
      </p:sp>
    </p:spTree>
    <p:extLst>
      <p:ext uri="{BB962C8B-B14F-4D97-AF65-F5344CB8AC3E}">
        <p14:creationId xmlns:p14="http://schemas.microsoft.com/office/powerpoint/2010/main" val="421996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FC1B3A-CCFE-4BCA-A24C-C8F03AD961BF}" type="slidenum">
              <a:rPr lang="en-US" smtClean="0"/>
              <a:t>7</a:t>
            </a:fld>
            <a:endParaRPr lang="en-US"/>
          </a:p>
        </p:txBody>
      </p:sp>
    </p:spTree>
    <p:extLst>
      <p:ext uri="{BB962C8B-B14F-4D97-AF65-F5344CB8AC3E}">
        <p14:creationId xmlns:p14="http://schemas.microsoft.com/office/powerpoint/2010/main" val="242600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F096022-0DE0-4A97-8C58-661A6C421B3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DB450-55ED-4F87-AFB8-E3181F2C854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96022-0DE0-4A97-8C58-661A6C421B3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DB450-55ED-4F87-AFB8-E3181F2C85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96022-0DE0-4A97-8C58-661A6C421B3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DB450-55ED-4F87-AFB8-E3181F2C85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96022-0DE0-4A97-8C58-661A6C421B3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DB450-55ED-4F87-AFB8-E3181F2C85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096022-0DE0-4A97-8C58-661A6C421B3E}" type="datetimeFigureOut">
              <a:rPr lang="en-US" smtClean="0"/>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DB450-55ED-4F87-AFB8-E3181F2C854D}"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096022-0DE0-4A97-8C58-661A6C421B3E}"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DB450-55ED-4F87-AFB8-E3181F2C85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096022-0DE0-4A97-8C58-661A6C421B3E}" type="datetimeFigureOut">
              <a:rPr lang="en-US" smtClean="0"/>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DB450-55ED-4F87-AFB8-E3181F2C854D}"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F096022-0DE0-4A97-8C58-661A6C421B3E}" type="datetimeFigureOut">
              <a:rPr lang="en-US" smtClean="0"/>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DB450-55ED-4F87-AFB8-E3181F2C85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96022-0DE0-4A97-8C58-661A6C421B3E}" type="datetimeFigureOut">
              <a:rPr lang="en-US" smtClean="0"/>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DB450-55ED-4F87-AFB8-E3181F2C85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96022-0DE0-4A97-8C58-661A6C421B3E}"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DB450-55ED-4F87-AFB8-E3181F2C854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96022-0DE0-4A97-8C58-661A6C421B3E}" type="datetimeFigureOut">
              <a:rPr lang="en-US" smtClean="0"/>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DB450-55ED-4F87-AFB8-E3181F2C85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F096022-0DE0-4A97-8C58-661A6C421B3E}" type="datetimeFigureOut">
              <a:rPr lang="en-US" smtClean="0"/>
              <a:t>1/13/2017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37DB450-55ED-4F87-AFB8-E3181F2C854D}"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Powers of Congress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55546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 can explain the following</a:t>
            </a:r>
            <a:r>
              <a:rPr lang="en-US" b="1" dirty="0" smtClean="0"/>
              <a:t>:</a:t>
            </a:r>
            <a:endParaRPr lang="en-US" dirty="0"/>
          </a:p>
        </p:txBody>
      </p:sp>
      <p:sp>
        <p:nvSpPr>
          <p:cNvPr id="3" name="Content Placeholder 2"/>
          <p:cNvSpPr>
            <a:spLocks noGrp="1"/>
          </p:cNvSpPr>
          <p:nvPr>
            <p:ph sz="half" idx="1"/>
          </p:nvPr>
        </p:nvSpPr>
        <p:spPr>
          <a:xfrm>
            <a:off x="0" y="609601"/>
            <a:ext cx="4419600" cy="3767328"/>
          </a:xfrm>
        </p:spPr>
        <p:txBody>
          <a:bodyPr>
            <a:noAutofit/>
          </a:bodyPr>
          <a:lstStyle/>
          <a:p>
            <a:pPr lvl="0"/>
            <a:r>
              <a:rPr lang="en-US" sz="2000" b="1" dirty="0" smtClean="0"/>
              <a:t>Majority </a:t>
            </a:r>
            <a:r>
              <a:rPr lang="en-US" sz="2000" b="1" dirty="0"/>
              <a:t>leader</a:t>
            </a:r>
            <a:r>
              <a:rPr lang="en-US" sz="2000" dirty="0"/>
              <a:t> - a Member of Congress elected by the majority party to serve as the chief spokesperson for that party and to manage and schedule the business of either house</a:t>
            </a:r>
          </a:p>
          <a:p>
            <a:pPr lvl="0"/>
            <a:r>
              <a:rPr lang="en-US" sz="2000" b="1" dirty="0"/>
              <a:t>Minority leader -</a:t>
            </a:r>
            <a:r>
              <a:rPr lang="en-US" sz="2000" dirty="0"/>
              <a:t> a member of Congress elected by the minority party to serve as the chief spokesperson for the party and to support the majority party in managing and scheduling the business of either house</a:t>
            </a:r>
          </a:p>
          <a:p>
            <a:endParaRPr lang="en-US" sz="2000" dirty="0"/>
          </a:p>
        </p:txBody>
      </p:sp>
      <p:sp>
        <p:nvSpPr>
          <p:cNvPr id="4" name="Content Placeholder 3"/>
          <p:cNvSpPr>
            <a:spLocks noGrp="1"/>
          </p:cNvSpPr>
          <p:nvPr>
            <p:ph sz="half" idx="2"/>
          </p:nvPr>
        </p:nvSpPr>
        <p:spPr/>
        <p:txBody>
          <a:bodyPr>
            <a:normAutofit fontScale="62500" lnSpcReduction="20000"/>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344" y="533400"/>
            <a:ext cx="3674218"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012" y="3200399"/>
            <a:ext cx="2813541" cy="182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26204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85000" lnSpcReduction="20000"/>
          </a:bodyPr>
          <a:lstStyle/>
          <a:p>
            <a:r>
              <a:rPr lang="en-US" b="1" dirty="0"/>
              <a:t>President pro tempore of the Senate -  </a:t>
            </a:r>
            <a:r>
              <a:rPr lang="en-US" dirty="0"/>
              <a:t>the person who presides over the Senate when the Vice President is not present</a:t>
            </a:r>
          </a:p>
          <a:p>
            <a:r>
              <a:rPr lang="en-US" b="1" dirty="0"/>
              <a:t>Speaker of the </a:t>
            </a:r>
            <a:r>
              <a:rPr lang="en-US" b="1" dirty="0" smtClean="0"/>
              <a:t>House </a:t>
            </a:r>
            <a:r>
              <a:rPr lang="en-US" b="1" dirty="0"/>
              <a:t>-  </a:t>
            </a:r>
            <a:r>
              <a:rPr lang="en-US" dirty="0"/>
              <a:t>the leader of the U.S. House of Representatives and majority party, very powerful, 3rd in line to be president </a:t>
            </a:r>
          </a:p>
          <a:p>
            <a:endParaRPr lang="en-US" dirty="0"/>
          </a:p>
        </p:txBody>
      </p:sp>
      <p:sp>
        <p:nvSpPr>
          <p:cNvPr id="5" name="Content Placeholder 4"/>
          <p:cNvSpPr>
            <a:spLocks noGrp="1"/>
          </p:cNvSpPr>
          <p:nvPr>
            <p:ph sz="half" idx="2"/>
          </p:nvPr>
        </p:nvSpPr>
        <p:spPr/>
        <p:txBody>
          <a:bodyPr>
            <a:normAutofit fontScale="85000" lnSpcReduction="20000"/>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33400"/>
            <a:ext cx="1676400"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200400"/>
            <a:ext cx="15240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242048" y="1143000"/>
            <a:ext cx="2590800" cy="369332"/>
          </a:xfrm>
          <a:prstGeom prst="rect">
            <a:avLst/>
          </a:prstGeom>
          <a:noFill/>
        </p:spPr>
        <p:txBody>
          <a:bodyPr wrap="square" rtlCol="0">
            <a:spAutoFit/>
          </a:bodyPr>
          <a:lstStyle/>
          <a:p>
            <a:r>
              <a:rPr lang="en-US" dirty="0" smtClean="0"/>
              <a:t>Patrick Leahy</a:t>
            </a:r>
            <a:endParaRPr lang="en-US" dirty="0"/>
          </a:p>
        </p:txBody>
      </p:sp>
      <p:sp>
        <p:nvSpPr>
          <p:cNvPr id="9" name="TextBox 8"/>
          <p:cNvSpPr txBox="1"/>
          <p:nvPr/>
        </p:nvSpPr>
        <p:spPr>
          <a:xfrm>
            <a:off x="7235072" y="3745468"/>
            <a:ext cx="2590800" cy="369332"/>
          </a:xfrm>
          <a:prstGeom prst="rect">
            <a:avLst/>
          </a:prstGeom>
          <a:noFill/>
        </p:spPr>
        <p:txBody>
          <a:bodyPr wrap="square" rtlCol="0">
            <a:spAutoFit/>
          </a:bodyPr>
          <a:lstStyle/>
          <a:p>
            <a:r>
              <a:rPr lang="en-US" dirty="0" smtClean="0"/>
              <a:t>Paul Ryan</a:t>
            </a:r>
            <a:endParaRPr lang="en-US" dirty="0"/>
          </a:p>
        </p:txBody>
      </p:sp>
    </p:spTree>
    <p:extLst>
      <p:ext uri="{BB962C8B-B14F-4D97-AF65-F5344CB8AC3E}">
        <p14:creationId xmlns:p14="http://schemas.microsoft.com/office/powerpoint/2010/main" val="2520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sz="half" idx="1"/>
          </p:nvPr>
        </p:nvSpPr>
        <p:spPr>
          <a:xfrm>
            <a:off x="152400" y="609601"/>
            <a:ext cx="4267200" cy="3767328"/>
          </a:xfrm>
        </p:spPr>
        <p:txBody>
          <a:bodyPr>
            <a:normAutofit fontScale="77500" lnSpcReduction="20000"/>
          </a:bodyPr>
          <a:lstStyle/>
          <a:p>
            <a:pPr lvl="0"/>
            <a:r>
              <a:rPr lang="en-US" b="1" dirty="0"/>
              <a:t>Standing -</a:t>
            </a:r>
            <a:r>
              <a:rPr lang="en-US" dirty="0"/>
              <a:t> Permanent  committees which cover specific areas of government work (agriculture, Education, Homeland security) </a:t>
            </a:r>
          </a:p>
          <a:p>
            <a:pPr lvl="0"/>
            <a:r>
              <a:rPr lang="en-US" b="1" dirty="0"/>
              <a:t>Select -</a:t>
            </a:r>
            <a:r>
              <a:rPr lang="en-US" dirty="0"/>
              <a:t> Temporary committee that addresses a specific issue; once that committee’s business is complete, the committee closes</a:t>
            </a:r>
          </a:p>
          <a:p>
            <a:pPr lvl="0"/>
            <a:r>
              <a:rPr lang="en-US" b="1" dirty="0"/>
              <a:t>Joint -</a:t>
            </a:r>
            <a:r>
              <a:rPr lang="en-US" dirty="0"/>
              <a:t> Committee from both houses to reach a compromise on a certain issue</a:t>
            </a:r>
          </a:p>
          <a:p>
            <a:endParaRPr lang="en-US" dirty="0"/>
          </a:p>
        </p:txBody>
      </p:sp>
      <p:sp>
        <p:nvSpPr>
          <p:cNvPr id="5" name="Content Placeholder 4"/>
          <p:cNvSpPr>
            <a:spLocks noGrp="1"/>
          </p:cNvSpPr>
          <p:nvPr>
            <p:ph sz="half" idx="2"/>
          </p:nvPr>
        </p:nvSpPr>
        <p:spPr/>
        <p:txBody>
          <a:bodyPr>
            <a:normAutofit fontScale="77500" lnSpcReduction="20000"/>
          </a:bodyPr>
          <a:lstStyle/>
          <a:p>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81000"/>
            <a:ext cx="3962400"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9650" y="3508106"/>
            <a:ext cx="3467100" cy="52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257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 bill becomes a law</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2847073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637" t="27245" r="23539" b="40813"/>
          <a:stretch/>
        </p:blipFill>
        <p:spPr bwMode="auto">
          <a:xfrm>
            <a:off x="4983480" y="1160584"/>
            <a:ext cx="3797993" cy="3868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0" y="4648200"/>
            <a:ext cx="6781800" cy="1600200"/>
          </a:xfrm>
        </p:spPr>
        <p:txBody>
          <a:bodyPr/>
          <a:lstStyle/>
          <a:p>
            <a:r>
              <a:rPr lang="en-US" dirty="0" smtClean="0"/>
              <a:t>The Bill Begins</a:t>
            </a:r>
            <a:endParaRPr lang="en-US" dirty="0"/>
          </a:p>
        </p:txBody>
      </p:sp>
      <p:sp>
        <p:nvSpPr>
          <p:cNvPr id="3" name="Content Placeholder 2"/>
          <p:cNvSpPr>
            <a:spLocks noGrp="1"/>
          </p:cNvSpPr>
          <p:nvPr>
            <p:ph idx="1"/>
          </p:nvPr>
        </p:nvSpPr>
        <p:spPr>
          <a:xfrm>
            <a:off x="152400" y="685800"/>
            <a:ext cx="4648200" cy="3886200"/>
          </a:xfrm>
        </p:spPr>
        <p:style>
          <a:lnRef idx="0">
            <a:schemeClr val="accent2"/>
          </a:lnRef>
          <a:fillRef idx="3">
            <a:schemeClr val="accent2"/>
          </a:fillRef>
          <a:effectRef idx="3">
            <a:schemeClr val="accent2"/>
          </a:effectRef>
          <a:fontRef idx="minor">
            <a:schemeClr val="lt1"/>
          </a:fontRef>
        </p:style>
        <p:txBody>
          <a:bodyPr/>
          <a:lstStyle/>
          <a:p>
            <a:r>
              <a:rPr lang="en-US" dirty="0" smtClean="0"/>
              <a:t>The bill starts as someone’s idea. That person writes a letter to his Representative in the U.S. House of Representatives (or Senate). The Representative researches the idea and writes the bill (rough draft of a law). </a:t>
            </a:r>
            <a:endParaRPr lang="en-US" dirty="0"/>
          </a:p>
        </p:txBody>
      </p:sp>
    </p:spTree>
    <p:extLst>
      <p:ext uri="{BB962C8B-B14F-4D97-AF65-F5344CB8AC3E}">
        <p14:creationId xmlns:p14="http://schemas.microsoft.com/office/powerpoint/2010/main" val="4232051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027" t="28942" r="50626" b="36910"/>
          <a:stretch/>
        </p:blipFill>
        <p:spPr bwMode="auto">
          <a:xfrm>
            <a:off x="457200" y="1219200"/>
            <a:ext cx="3652777" cy="366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0" y="4572000"/>
            <a:ext cx="7457954" cy="1600200"/>
          </a:xfrm>
        </p:spPr>
        <p:txBody>
          <a:bodyPr>
            <a:normAutofit/>
          </a:bodyPr>
          <a:lstStyle/>
          <a:p>
            <a:r>
              <a:rPr lang="en-US" dirty="0" smtClean="0"/>
              <a:t>Step 1: The Proposal</a:t>
            </a:r>
            <a:endParaRPr lang="en-US" dirty="0"/>
          </a:p>
        </p:txBody>
      </p:sp>
      <p:sp>
        <p:nvSpPr>
          <p:cNvPr id="3" name="Content Placeholder 2"/>
          <p:cNvSpPr>
            <a:spLocks noGrp="1"/>
          </p:cNvSpPr>
          <p:nvPr>
            <p:ph idx="1"/>
          </p:nvPr>
        </p:nvSpPr>
        <p:spPr>
          <a:xfrm>
            <a:off x="4343400" y="982980"/>
            <a:ext cx="4343400" cy="3886200"/>
          </a:xfrm>
        </p:spPr>
        <p:style>
          <a:lnRef idx="0">
            <a:schemeClr val="accent4"/>
          </a:lnRef>
          <a:fillRef idx="3">
            <a:schemeClr val="accent4"/>
          </a:fillRef>
          <a:effectRef idx="3">
            <a:schemeClr val="accent4"/>
          </a:effectRef>
          <a:fontRef idx="minor">
            <a:schemeClr val="lt1"/>
          </a:fontRef>
        </p:style>
        <p:txBody>
          <a:bodyPr/>
          <a:lstStyle/>
          <a:p>
            <a:r>
              <a:rPr lang="en-US" dirty="0" smtClean="0"/>
              <a:t>The Representative is excited about the bill and decides to sponsor it. He talks with other Representatives about the bill in hopes of getting their support for it. </a:t>
            </a:r>
            <a:endParaRPr lang="en-US" dirty="0"/>
          </a:p>
        </p:txBody>
      </p:sp>
    </p:spTree>
    <p:extLst>
      <p:ext uri="{BB962C8B-B14F-4D97-AF65-F5344CB8AC3E}">
        <p14:creationId xmlns:p14="http://schemas.microsoft.com/office/powerpoint/2010/main" val="3160903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961" t="32257" r="50720" b="35836"/>
          <a:stretch/>
        </p:blipFill>
        <p:spPr bwMode="auto">
          <a:xfrm>
            <a:off x="228600" y="1371600"/>
            <a:ext cx="3691890" cy="3722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Step 2: The Introduction</a:t>
            </a:r>
            <a:endParaRPr lang="en-US" dirty="0"/>
          </a:p>
        </p:txBody>
      </p:sp>
      <p:sp>
        <p:nvSpPr>
          <p:cNvPr id="3" name="Content Placeholder 2"/>
          <p:cNvSpPr>
            <a:spLocks noGrp="1"/>
          </p:cNvSpPr>
          <p:nvPr>
            <p:ph idx="1"/>
          </p:nvPr>
        </p:nvSpPr>
        <p:spPr>
          <a:xfrm>
            <a:off x="4267200" y="1207477"/>
            <a:ext cx="4385310" cy="3886200"/>
          </a:xfrm>
        </p:spPr>
        <p:style>
          <a:lnRef idx="0">
            <a:schemeClr val="accent6"/>
          </a:lnRef>
          <a:fillRef idx="3">
            <a:schemeClr val="accent6"/>
          </a:fillRef>
          <a:effectRef idx="3">
            <a:schemeClr val="accent6"/>
          </a:effectRef>
          <a:fontRef idx="minor">
            <a:schemeClr val="lt1"/>
          </a:fontRef>
        </p:style>
        <p:txBody>
          <a:bodyPr>
            <a:normAutofit lnSpcReduction="10000"/>
          </a:bodyPr>
          <a:lstStyle/>
          <a:p>
            <a:r>
              <a:rPr lang="en-US" dirty="0" smtClean="0"/>
              <a:t>The Representative will introduce the bill by placing it in a special box called the hopper. The bill is assigned a special number, starting with H.R. </a:t>
            </a:r>
          </a:p>
          <a:p>
            <a:r>
              <a:rPr lang="en-US" dirty="0" smtClean="0"/>
              <a:t>The bill is read to all the Representatives and the Speaker of the House (Paul Ryan) sends the bill to one of the House standing committees. </a:t>
            </a:r>
            <a:endParaRPr lang="en-US" dirty="0"/>
          </a:p>
        </p:txBody>
      </p:sp>
    </p:spTree>
    <p:extLst>
      <p:ext uri="{BB962C8B-B14F-4D97-AF65-F5344CB8AC3E}">
        <p14:creationId xmlns:p14="http://schemas.microsoft.com/office/powerpoint/2010/main" val="667695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822" t="37075" r="23928" b="29367"/>
          <a:stretch/>
        </p:blipFill>
        <p:spPr bwMode="auto">
          <a:xfrm>
            <a:off x="5410200" y="1143000"/>
            <a:ext cx="3478760" cy="344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Step 3: The Report</a:t>
            </a:r>
            <a:endParaRPr lang="en-US" dirty="0"/>
          </a:p>
        </p:txBody>
      </p:sp>
      <p:sp>
        <p:nvSpPr>
          <p:cNvPr id="3" name="Content Placeholder 2"/>
          <p:cNvSpPr>
            <a:spLocks noGrp="1"/>
          </p:cNvSpPr>
          <p:nvPr>
            <p:ph idx="1"/>
          </p:nvPr>
        </p:nvSpPr>
        <p:spPr>
          <a:xfrm>
            <a:off x="152400" y="838200"/>
            <a:ext cx="5082080" cy="3886200"/>
          </a:xfrm>
        </p:spPr>
        <p:style>
          <a:lnRef idx="0">
            <a:schemeClr val="accent3"/>
          </a:lnRef>
          <a:fillRef idx="3">
            <a:schemeClr val="accent3"/>
          </a:fillRef>
          <a:effectRef idx="3">
            <a:schemeClr val="accent3"/>
          </a:effectRef>
          <a:fontRef idx="minor">
            <a:schemeClr val="lt1"/>
          </a:fontRef>
        </p:style>
        <p:txBody>
          <a:bodyPr/>
          <a:lstStyle/>
          <a:p>
            <a:r>
              <a:rPr lang="en-US" dirty="0" smtClean="0"/>
              <a:t>Each committee is made up of Representatives who are experts on topics like agriculture, education, or international relations. </a:t>
            </a:r>
          </a:p>
          <a:p>
            <a:r>
              <a:rPr lang="en-US" dirty="0" smtClean="0"/>
              <a:t>The committee members discuss the bill, make changes, and then vote to accept or reject the changes. If they like it, it gets sent to the whole House for a floor debate.  If not, it stops there. </a:t>
            </a:r>
            <a:endParaRPr lang="en-US" dirty="0"/>
          </a:p>
        </p:txBody>
      </p:sp>
    </p:spTree>
    <p:extLst>
      <p:ext uri="{BB962C8B-B14F-4D97-AF65-F5344CB8AC3E}">
        <p14:creationId xmlns:p14="http://schemas.microsoft.com/office/powerpoint/2010/main" val="2111511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129" t="26054" r="25000" b="41180"/>
          <a:stretch/>
        </p:blipFill>
        <p:spPr bwMode="auto">
          <a:xfrm>
            <a:off x="4953000" y="876300"/>
            <a:ext cx="3656986"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Step 4: The Floor Debate</a:t>
            </a:r>
            <a:endParaRPr lang="en-US" dirty="0"/>
          </a:p>
        </p:txBody>
      </p:sp>
      <p:sp>
        <p:nvSpPr>
          <p:cNvPr id="3" name="Content Placeholder 2"/>
          <p:cNvSpPr>
            <a:spLocks noGrp="1"/>
          </p:cNvSpPr>
          <p:nvPr>
            <p:ph idx="1"/>
          </p:nvPr>
        </p:nvSpPr>
        <p:spPr>
          <a:xfrm>
            <a:off x="152400" y="762000"/>
            <a:ext cx="4343400" cy="3886200"/>
          </a:xfrm>
        </p:spPr>
        <p:style>
          <a:lnRef idx="0">
            <a:schemeClr val="accent2"/>
          </a:lnRef>
          <a:fillRef idx="3">
            <a:schemeClr val="accent2"/>
          </a:fillRef>
          <a:effectRef idx="3">
            <a:schemeClr val="accent2"/>
          </a:effectRef>
          <a:fontRef idx="minor">
            <a:schemeClr val="lt1"/>
          </a:fontRef>
        </p:style>
        <p:txBody>
          <a:bodyPr/>
          <a:lstStyle/>
          <a:p>
            <a:r>
              <a:rPr lang="en-US" dirty="0" smtClean="0"/>
              <a:t>The Representatives discuss the bill and explain why they agree or disagree with it. Then, the bill is read section by section and the Representatives suggest more changes to it. Now the bill is ready to be voted on. </a:t>
            </a:r>
            <a:endParaRPr lang="en-US" dirty="0"/>
          </a:p>
        </p:txBody>
      </p:sp>
    </p:spTree>
    <p:extLst>
      <p:ext uri="{BB962C8B-B14F-4D97-AF65-F5344CB8AC3E}">
        <p14:creationId xmlns:p14="http://schemas.microsoft.com/office/powerpoint/2010/main" val="1257222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25" t="27945" r="50865" b="40666"/>
          <a:stretch/>
        </p:blipFill>
        <p:spPr bwMode="auto">
          <a:xfrm>
            <a:off x="685800" y="914400"/>
            <a:ext cx="3718377" cy="3645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Step 5: The Vote</a:t>
            </a:r>
            <a:endParaRPr lang="en-US" dirty="0"/>
          </a:p>
        </p:txBody>
      </p:sp>
      <p:sp>
        <p:nvSpPr>
          <p:cNvPr id="3" name="Content Placeholder 2"/>
          <p:cNvSpPr>
            <a:spLocks noGrp="1"/>
          </p:cNvSpPr>
          <p:nvPr>
            <p:ph idx="1"/>
          </p:nvPr>
        </p:nvSpPr>
        <p:spPr>
          <a:xfrm>
            <a:off x="4800600" y="685800"/>
            <a:ext cx="3733800" cy="3886200"/>
          </a:xfrm>
        </p:spPr>
        <p:style>
          <a:lnRef idx="0">
            <a:schemeClr val="accent3"/>
          </a:lnRef>
          <a:fillRef idx="3">
            <a:schemeClr val="accent3"/>
          </a:fillRef>
          <a:effectRef idx="3">
            <a:schemeClr val="accent3"/>
          </a:effectRef>
          <a:fontRef idx="minor">
            <a:schemeClr val="lt1"/>
          </a:fontRef>
        </p:style>
        <p:txBody>
          <a:bodyPr/>
          <a:lstStyle/>
          <a:p>
            <a:r>
              <a:rPr lang="en-US" dirty="0" smtClean="0"/>
              <a:t>Representatives vote on the bill electronically by clicking yes, no, or present. </a:t>
            </a:r>
          </a:p>
          <a:p>
            <a:r>
              <a:rPr lang="en-US" dirty="0" smtClean="0"/>
              <a:t>If a majority of the Representatives click yes, then the bill passes in the U.S. House of Representatives. </a:t>
            </a:r>
            <a:endParaRPr lang="en-US" dirty="0"/>
          </a:p>
        </p:txBody>
      </p:sp>
    </p:spTree>
    <p:extLst>
      <p:ext uri="{BB962C8B-B14F-4D97-AF65-F5344CB8AC3E}">
        <p14:creationId xmlns:p14="http://schemas.microsoft.com/office/powerpoint/2010/main" val="3914038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effectLst>
                  <a:outerShdw blurRad="38100" dist="38100" dir="2700000" algn="tl">
                    <a:srgbClr val="000000">
                      <a:alpha val="43137"/>
                    </a:srgbClr>
                  </a:outerShdw>
                </a:effectLst>
              </a:rPr>
              <a:t>Enumerated Powers: </a:t>
            </a:r>
            <a:endParaRPr lang="en-US" sz="6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85800"/>
            <a:ext cx="5791200" cy="3886200"/>
          </a:xfrm>
        </p:spPr>
        <p:txBody>
          <a:bodyPr>
            <a:normAutofit/>
          </a:bodyPr>
          <a:lstStyle/>
          <a:p>
            <a:r>
              <a:rPr lang="en-US" sz="2800" dirty="0" smtClean="0"/>
              <a:t>Powers that are specifically </a:t>
            </a:r>
            <a:r>
              <a:rPr lang="en-US" sz="2800" dirty="0"/>
              <a:t>written out in </a:t>
            </a:r>
            <a:r>
              <a:rPr lang="en-US" sz="2800" dirty="0" smtClean="0"/>
              <a:t>the Constitution </a:t>
            </a:r>
            <a:r>
              <a:rPr lang="en-US" sz="2800" dirty="0"/>
              <a:t>(Article I</a:t>
            </a:r>
            <a:r>
              <a:rPr lang="en-US" sz="2800" dirty="0" smtClean="0"/>
              <a:t>)</a:t>
            </a:r>
          </a:p>
          <a:p>
            <a:r>
              <a:rPr lang="en-US" sz="2800" dirty="0" smtClean="0"/>
              <a:t>Also known as Expressed Powers</a:t>
            </a:r>
          </a:p>
          <a:p>
            <a:r>
              <a:rPr lang="en-US" sz="2800" dirty="0" smtClean="0"/>
              <a:t>Example: </a:t>
            </a:r>
          </a:p>
          <a:p>
            <a:pPr lvl="1"/>
            <a:r>
              <a:rPr lang="en-US" sz="2400" dirty="0" smtClean="0"/>
              <a:t>Congress has the written power to maintain an army and navy</a:t>
            </a:r>
            <a:endParaRPr lang="en-US" sz="24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2667000"/>
            <a:ext cx="3505200" cy="2289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5418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additive="base">
                                        <p:cTn id="1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additive="base">
                                        <p:cTn id="22" dur="500" fill="hold"/>
                                        <p:tgtEl>
                                          <p:spTgt spid="1027"/>
                                        </p:tgtEl>
                                        <p:attrNameLst>
                                          <p:attrName>ppt_x</p:attrName>
                                        </p:attrNameLst>
                                      </p:cBhvr>
                                      <p:tavLst>
                                        <p:tav tm="0">
                                          <p:val>
                                            <p:strVal val="#ppt_x"/>
                                          </p:val>
                                        </p:tav>
                                        <p:tav tm="100000">
                                          <p:val>
                                            <p:strVal val="#ppt_x"/>
                                          </p:val>
                                        </p:tav>
                                      </p:tavLst>
                                    </p:anim>
                                    <p:anim calcmode="lin" valueType="num">
                                      <p:cBhvr additive="base">
                                        <p:cTn id="23"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70" t="34957" r="25000" b="33251"/>
          <a:stretch/>
        </p:blipFill>
        <p:spPr bwMode="auto">
          <a:xfrm>
            <a:off x="5105400" y="1295400"/>
            <a:ext cx="3552591" cy="351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Step 6: The Delivery</a:t>
            </a:r>
            <a:endParaRPr lang="en-US" dirty="0"/>
          </a:p>
        </p:txBody>
      </p:sp>
      <p:sp>
        <p:nvSpPr>
          <p:cNvPr id="3" name="Content Placeholder 2"/>
          <p:cNvSpPr>
            <a:spLocks noGrp="1"/>
          </p:cNvSpPr>
          <p:nvPr>
            <p:ph idx="1"/>
          </p:nvPr>
        </p:nvSpPr>
        <p:spPr>
          <a:xfrm>
            <a:off x="228600" y="1143000"/>
            <a:ext cx="4343400" cy="3886200"/>
          </a:xfrm>
        </p:spPr>
        <p:style>
          <a:lnRef idx="0">
            <a:schemeClr val="accent6"/>
          </a:lnRef>
          <a:fillRef idx="3">
            <a:schemeClr val="accent6"/>
          </a:fillRef>
          <a:effectRef idx="3">
            <a:schemeClr val="accent6"/>
          </a:effectRef>
          <a:fontRef idx="minor">
            <a:schemeClr val="lt1"/>
          </a:fontRef>
        </p:style>
        <p:txBody>
          <a:bodyPr>
            <a:normAutofit fontScale="92500"/>
          </a:bodyPr>
          <a:lstStyle/>
          <a:p>
            <a:r>
              <a:rPr lang="en-US" dirty="0" smtClean="0"/>
              <a:t>The bill is sent to the U.S. Senate where it goes through many of the steps it went through in the House. The bill is discussed in a Senate committee and then the Senate votes on the bill by voice. Those who support the bill say “yea” (yes) and those who oppose it say “nay” (no). If a majority of the Senate approves it, it is ready to go to the President.  </a:t>
            </a:r>
            <a:endParaRPr lang="en-US" dirty="0"/>
          </a:p>
        </p:txBody>
      </p:sp>
    </p:spTree>
    <p:extLst>
      <p:ext uri="{BB962C8B-B14F-4D97-AF65-F5344CB8AC3E}">
        <p14:creationId xmlns:p14="http://schemas.microsoft.com/office/powerpoint/2010/main" val="2682731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885" t="31635" r="51057" b="34441"/>
          <a:stretch/>
        </p:blipFill>
        <p:spPr bwMode="auto">
          <a:xfrm>
            <a:off x="228600" y="838200"/>
            <a:ext cx="3695700" cy="3728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Step 7: To the President!</a:t>
            </a:r>
            <a:endParaRPr lang="en-US" dirty="0"/>
          </a:p>
        </p:txBody>
      </p:sp>
      <p:sp>
        <p:nvSpPr>
          <p:cNvPr id="3" name="Content Placeholder 2"/>
          <p:cNvSpPr>
            <a:spLocks noGrp="1"/>
          </p:cNvSpPr>
          <p:nvPr>
            <p:ph idx="1"/>
          </p:nvPr>
        </p:nvSpPr>
        <p:spPr>
          <a:xfrm>
            <a:off x="4191000" y="685800"/>
            <a:ext cx="4343400" cy="3886200"/>
          </a:xfrm>
        </p:spPr>
        <p:style>
          <a:lnRef idx="0">
            <a:schemeClr val="accent4"/>
          </a:lnRef>
          <a:fillRef idx="3">
            <a:schemeClr val="accent4"/>
          </a:fillRef>
          <a:effectRef idx="3">
            <a:schemeClr val="accent4"/>
          </a:effectRef>
          <a:fontRef idx="minor">
            <a:schemeClr val="lt1"/>
          </a:fontRef>
        </p:style>
        <p:txBody>
          <a:bodyPr/>
          <a:lstStyle/>
          <a:p>
            <a:r>
              <a:rPr lang="en-US" dirty="0" smtClean="0"/>
              <a:t>When the bill reaches the President, he has 3 choices:</a:t>
            </a:r>
          </a:p>
          <a:p>
            <a:pPr lvl="1"/>
            <a:r>
              <a:rPr lang="en-US" dirty="0" smtClean="0"/>
              <a:t>He can sign and pass the bill</a:t>
            </a:r>
          </a:p>
          <a:p>
            <a:pPr lvl="1"/>
            <a:r>
              <a:rPr lang="en-US" dirty="0" smtClean="0"/>
              <a:t>He can refuse to sign, or </a:t>
            </a:r>
            <a:r>
              <a:rPr lang="en-US" i="1" dirty="0" smtClean="0"/>
              <a:t>veto</a:t>
            </a:r>
            <a:r>
              <a:rPr lang="en-US" dirty="0" smtClean="0"/>
              <a:t>, the bill</a:t>
            </a:r>
          </a:p>
          <a:p>
            <a:pPr lvl="1"/>
            <a:r>
              <a:rPr lang="en-US" dirty="0" smtClean="0"/>
              <a:t>He can do nothing and </a:t>
            </a:r>
            <a:r>
              <a:rPr lang="en-US" i="1" dirty="0" smtClean="0"/>
              <a:t>pocket veto </a:t>
            </a:r>
            <a:r>
              <a:rPr lang="en-US" dirty="0" smtClean="0"/>
              <a:t>the bill</a:t>
            </a:r>
            <a:endParaRPr lang="en-US" dirty="0"/>
          </a:p>
        </p:txBody>
      </p:sp>
    </p:spTree>
    <p:extLst>
      <p:ext uri="{BB962C8B-B14F-4D97-AF65-F5344CB8AC3E}">
        <p14:creationId xmlns:p14="http://schemas.microsoft.com/office/powerpoint/2010/main" val="5359778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9183" t="30045" r="25000" b="37295"/>
          <a:stretch/>
        </p:blipFill>
        <p:spPr bwMode="auto">
          <a:xfrm>
            <a:off x="4876800" y="1264992"/>
            <a:ext cx="3623072" cy="3552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3714926" cy="357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5105400"/>
            <a:ext cx="236220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dirty="0" smtClean="0"/>
              <a:t>Yay! He’s now a law! </a:t>
            </a:r>
            <a:endParaRPr lang="en-US" dirty="0"/>
          </a:p>
        </p:txBody>
      </p:sp>
      <p:sp>
        <p:nvSpPr>
          <p:cNvPr id="5" name="TextBox 4"/>
          <p:cNvSpPr txBox="1"/>
          <p:nvPr/>
        </p:nvSpPr>
        <p:spPr>
          <a:xfrm>
            <a:off x="5105400" y="5135642"/>
            <a:ext cx="3394472"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dirty="0" smtClean="0"/>
              <a:t>Oh no, he was vetoed! Is this as far as bill can go?  </a:t>
            </a:r>
            <a:endParaRPr lang="en-US" dirty="0"/>
          </a:p>
        </p:txBody>
      </p:sp>
    </p:spTree>
    <p:extLst>
      <p:ext uri="{BB962C8B-B14F-4D97-AF65-F5344CB8AC3E}">
        <p14:creationId xmlns:p14="http://schemas.microsoft.com/office/powerpoint/2010/main" val="23440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 calcmode="lin" valueType="num">
                                      <p:cBhvr>
                                        <p:cTn id="17" dur="1000" fill="hold"/>
                                        <p:tgtEl>
                                          <p:spTgt spid="9218"/>
                                        </p:tgtEl>
                                        <p:attrNameLst>
                                          <p:attrName>ppt_w</p:attrName>
                                        </p:attrNameLst>
                                      </p:cBhvr>
                                      <p:tavLst>
                                        <p:tav tm="0">
                                          <p:val>
                                            <p:fltVal val="0"/>
                                          </p:val>
                                        </p:tav>
                                        <p:tav tm="100000">
                                          <p:val>
                                            <p:strVal val="#ppt_w"/>
                                          </p:val>
                                        </p:tav>
                                      </p:tavLst>
                                    </p:anim>
                                    <p:anim calcmode="lin" valueType="num">
                                      <p:cBhvr>
                                        <p:cTn id="18" dur="1000" fill="hold"/>
                                        <p:tgtEl>
                                          <p:spTgt spid="9218"/>
                                        </p:tgtEl>
                                        <p:attrNameLst>
                                          <p:attrName>ppt_h</p:attrName>
                                        </p:attrNameLst>
                                      </p:cBhvr>
                                      <p:tavLst>
                                        <p:tav tm="0">
                                          <p:val>
                                            <p:fltVal val="0"/>
                                          </p:val>
                                        </p:tav>
                                        <p:tav tm="100000">
                                          <p:val>
                                            <p:strVal val="#ppt_h"/>
                                          </p:val>
                                        </p:tav>
                                      </p:tavLst>
                                    </p:anim>
                                    <p:anim calcmode="lin" valueType="num">
                                      <p:cBhvr>
                                        <p:cTn id="19" dur="1000" fill="hold"/>
                                        <p:tgtEl>
                                          <p:spTgt spid="9218"/>
                                        </p:tgtEl>
                                        <p:attrNameLst>
                                          <p:attrName>style.rotation</p:attrName>
                                        </p:attrNameLst>
                                      </p:cBhvr>
                                      <p:tavLst>
                                        <p:tav tm="0">
                                          <p:val>
                                            <p:fltVal val="90"/>
                                          </p:val>
                                        </p:tav>
                                        <p:tav tm="100000">
                                          <p:val>
                                            <p:fltVal val="0"/>
                                          </p:val>
                                        </p:tav>
                                      </p:tavLst>
                                    </p:anim>
                                    <p:animEffect transition="in" filter="fade">
                                      <p:cBhvr>
                                        <p:cTn id="20" dur="1000"/>
                                        <p:tgtEl>
                                          <p:spTgt spid="9218"/>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*Congress can override a veto if there are enough votes (2/3 of Congress) to do so. </a:t>
            </a:r>
            <a:endParaRPr lang="en-US" b="1" dirty="0" smtClean="0"/>
          </a:p>
          <a:p>
            <a:r>
              <a:rPr lang="en-US" b="1" dirty="0" smtClean="0"/>
              <a:t>The </a:t>
            </a:r>
            <a:r>
              <a:rPr lang="en-US" b="1" dirty="0"/>
              <a:t>president can also ignore the bill. If a bill is ignored while Congress is in session, it automatically becomes a law after ten days. If Congress is not in session, it doesn't</a:t>
            </a:r>
            <a:r>
              <a:rPr lang="en-US" b="1" dirty="0" smtClean="0"/>
              <a:t>. (pocket veto) </a:t>
            </a:r>
            <a:endParaRPr lang="en-US" dirty="0"/>
          </a:p>
          <a:p>
            <a:pPr marL="0" indent="0">
              <a:buNone/>
            </a:pPr>
            <a:endParaRPr lang="en-US" dirty="0"/>
          </a:p>
        </p:txBody>
      </p:sp>
    </p:spTree>
    <p:extLst>
      <p:ext uri="{BB962C8B-B14F-4D97-AF65-F5344CB8AC3E}">
        <p14:creationId xmlns:p14="http://schemas.microsoft.com/office/powerpoint/2010/main" val="3428621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914400"/>
            <a:ext cx="2028825"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376177" y="2667000"/>
            <a:ext cx="2028825"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381000" y="4495800"/>
            <a:ext cx="2028825"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Rectangle 6"/>
          <p:cNvSpPr/>
          <p:nvPr/>
        </p:nvSpPr>
        <p:spPr>
          <a:xfrm>
            <a:off x="3276600" y="914400"/>
            <a:ext cx="2286000" cy="1447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ectangle 7"/>
          <p:cNvSpPr/>
          <p:nvPr/>
        </p:nvSpPr>
        <p:spPr>
          <a:xfrm>
            <a:off x="3276600" y="2653014"/>
            <a:ext cx="2285999" cy="1461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3243805" y="4475062"/>
            <a:ext cx="2318795" cy="1468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6096000" y="2705400"/>
            <a:ext cx="2362200" cy="17696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400"/>
          </a:p>
        </p:txBody>
      </p:sp>
      <p:sp>
        <p:nvSpPr>
          <p:cNvPr id="11" name="Text Box 14"/>
          <p:cNvSpPr txBox="1"/>
          <p:nvPr/>
        </p:nvSpPr>
        <p:spPr>
          <a:xfrm>
            <a:off x="476249" y="1062037"/>
            <a:ext cx="1838325" cy="9620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smtClean="0">
                <a:solidFill>
                  <a:srgbClr val="000000"/>
                </a:solidFill>
                <a:effectLst/>
                <a:latin typeface="Tahoma"/>
                <a:ea typeface="Calibri"/>
              </a:rPr>
              <a:t>1. </a:t>
            </a:r>
            <a:r>
              <a:rPr lang="en-US" sz="1400" b="1" dirty="0" smtClean="0">
                <a:solidFill>
                  <a:srgbClr val="000000"/>
                </a:solidFill>
                <a:latin typeface="Tahoma"/>
                <a:ea typeface="Calibri"/>
              </a:rPr>
              <a:t>The Proposal</a:t>
            </a:r>
            <a:endParaRPr lang="en-US" sz="1600" dirty="0" smtClean="0">
              <a:solidFill>
                <a:srgbClr val="000000"/>
              </a:solidFill>
              <a:effectLst/>
              <a:latin typeface="Tahoma"/>
              <a:ea typeface="Calibri"/>
            </a:endParaRPr>
          </a:p>
          <a:p>
            <a:pPr marL="0" marR="0">
              <a:lnSpc>
                <a:spcPct val="115000"/>
              </a:lnSpc>
              <a:spcBef>
                <a:spcPts val="0"/>
              </a:spcBef>
              <a:spcAft>
                <a:spcPts val="1000"/>
              </a:spcAft>
            </a:pPr>
            <a:r>
              <a:rPr lang="en-US" sz="1400" b="1" dirty="0" smtClean="0">
                <a:effectLst/>
                <a:ea typeface="Calibri"/>
                <a:cs typeface="Times New Roman"/>
              </a:rPr>
              <a:t>A representative writes a bill and gets support from others in the House.</a:t>
            </a:r>
            <a:endParaRPr lang="en-US" sz="1400" dirty="0">
              <a:effectLst/>
              <a:ea typeface="Calibri"/>
              <a:cs typeface="Times New Roman"/>
            </a:endParaRPr>
          </a:p>
        </p:txBody>
      </p:sp>
      <p:sp>
        <p:nvSpPr>
          <p:cNvPr id="12" name="Text Box 15"/>
          <p:cNvSpPr txBox="1"/>
          <p:nvPr/>
        </p:nvSpPr>
        <p:spPr>
          <a:xfrm>
            <a:off x="400291" y="2676163"/>
            <a:ext cx="1933575" cy="138564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dirty="0" smtClean="0">
                <a:solidFill>
                  <a:srgbClr val="000000"/>
                </a:solidFill>
                <a:effectLst/>
                <a:latin typeface="Tahoma"/>
                <a:ea typeface="Calibri"/>
              </a:rPr>
              <a:t>2.The Introduction</a:t>
            </a:r>
            <a:endParaRPr lang="en-US" sz="1400" dirty="0">
              <a:solidFill>
                <a:srgbClr val="000000"/>
              </a:solidFill>
              <a:effectLst/>
              <a:latin typeface="Tahoma"/>
              <a:ea typeface="Calibri"/>
            </a:endParaRPr>
          </a:p>
          <a:p>
            <a:pPr marL="0" marR="0">
              <a:lnSpc>
                <a:spcPct val="115000"/>
              </a:lnSpc>
              <a:spcBef>
                <a:spcPts val="0"/>
              </a:spcBef>
              <a:spcAft>
                <a:spcPts val="1000"/>
              </a:spcAft>
            </a:pPr>
            <a:r>
              <a:rPr lang="en-US" sz="1200" b="1" dirty="0">
                <a:effectLst/>
                <a:ea typeface="Calibri"/>
                <a:cs typeface="Times New Roman"/>
              </a:rPr>
              <a:t>The bill is assigned a number and is read aloud to the other Representatives. Then it is sent to a committee for a </a:t>
            </a:r>
            <a:r>
              <a:rPr lang="en-US" sz="1050" b="1" dirty="0">
                <a:effectLst/>
                <a:ea typeface="Calibri"/>
                <a:cs typeface="Times New Roman"/>
              </a:rPr>
              <a:t>close review.</a:t>
            </a:r>
            <a:endParaRPr lang="en-US" sz="1200" dirty="0">
              <a:effectLst/>
              <a:ea typeface="Calibri"/>
              <a:cs typeface="Times New Roman"/>
            </a:endParaRPr>
          </a:p>
        </p:txBody>
      </p:sp>
      <p:sp>
        <p:nvSpPr>
          <p:cNvPr id="13" name="Text Box 16"/>
          <p:cNvSpPr txBox="1"/>
          <p:nvPr/>
        </p:nvSpPr>
        <p:spPr>
          <a:xfrm>
            <a:off x="399989" y="4579987"/>
            <a:ext cx="1981200" cy="10889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000000"/>
                </a:solidFill>
                <a:effectLst/>
                <a:latin typeface="Tahoma"/>
                <a:ea typeface="Calibri"/>
              </a:rPr>
              <a:t>3. </a:t>
            </a:r>
            <a:r>
              <a:rPr lang="en-US" sz="1400" b="1" dirty="0" smtClean="0">
                <a:solidFill>
                  <a:srgbClr val="000000"/>
                </a:solidFill>
                <a:effectLst/>
                <a:latin typeface="Tahoma"/>
                <a:ea typeface="Calibri"/>
              </a:rPr>
              <a:t>The Report </a:t>
            </a:r>
            <a:endParaRPr lang="en-US" sz="2000" dirty="0">
              <a:solidFill>
                <a:srgbClr val="000000"/>
              </a:solidFill>
              <a:effectLst/>
              <a:latin typeface="Tahoma"/>
              <a:ea typeface="Calibri"/>
            </a:endParaRPr>
          </a:p>
          <a:p>
            <a:pPr marL="0" marR="0">
              <a:lnSpc>
                <a:spcPct val="115000"/>
              </a:lnSpc>
              <a:spcBef>
                <a:spcPts val="0"/>
              </a:spcBef>
              <a:spcAft>
                <a:spcPts val="1000"/>
              </a:spcAft>
            </a:pPr>
            <a:r>
              <a:rPr lang="en-US" sz="1400" b="1" dirty="0">
                <a:effectLst/>
                <a:ea typeface="Calibri"/>
                <a:cs typeface="Times New Roman"/>
              </a:rPr>
              <a:t>If the committee likes it, it will be sent to the whole House for debate.</a:t>
            </a:r>
            <a:endParaRPr lang="en-US" dirty="0">
              <a:effectLst/>
              <a:ea typeface="Calibri"/>
              <a:cs typeface="Times New Roman"/>
            </a:endParaRPr>
          </a:p>
        </p:txBody>
      </p:sp>
      <p:sp>
        <p:nvSpPr>
          <p:cNvPr id="14" name="Text Box 17"/>
          <p:cNvSpPr txBox="1"/>
          <p:nvPr/>
        </p:nvSpPr>
        <p:spPr>
          <a:xfrm>
            <a:off x="3305174" y="4475062"/>
            <a:ext cx="2257425" cy="11811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dirty="0">
                <a:solidFill>
                  <a:srgbClr val="000000"/>
                </a:solidFill>
                <a:effectLst/>
                <a:latin typeface="Tahoma"/>
                <a:ea typeface="Calibri"/>
              </a:rPr>
              <a:t>4. </a:t>
            </a:r>
            <a:r>
              <a:rPr lang="en-US" sz="1200" b="1" dirty="0" smtClean="0">
                <a:solidFill>
                  <a:srgbClr val="000000"/>
                </a:solidFill>
                <a:effectLst/>
                <a:latin typeface="Tahoma"/>
                <a:ea typeface="Calibri"/>
              </a:rPr>
              <a:t>The Floor Debate </a:t>
            </a:r>
            <a:endParaRPr lang="en-US" dirty="0">
              <a:solidFill>
                <a:srgbClr val="000000"/>
              </a:solidFill>
              <a:effectLst/>
              <a:latin typeface="Tahoma"/>
              <a:ea typeface="Calibri"/>
            </a:endParaRPr>
          </a:p>
          <a:p>
            <a:pPr marL="0" marR="0">
              <a:lnSpc>
                <a:spcPct val="115000"/>
              </a:lnSpc>
              <a:spcBef>
                <a:spcPts val="0"/>
              </a:spcBef>
              <a:spcAft>
                <a:spcPts val="1000"/>
              </a:spcAft>
            </a:pPr>
            <a:r>
              <a:rPr lang="en-US" sz="1200" b="1" dirty="0">
                <a:effectLst/>
                <a:ea typeface="Calibri"/>
                <a:cs typeface="Times New Roman"/>
              </a:rPr>
              <a:t>All of the representatives get a chance to read the bill and debate whether it should be supported or opposed. The bill is read again and changes are suggested.</a:t>
            </a:r>
            <a:endParaRPr lang="en-US" sz="1600" dirty="0">
              <a:effectLst/>
              <a:ea typeface="Calibri"/>
              <a:cs typeface="Times New Roman"/>
            </a:endParaRPr>
          </a:p>
        </p:txBody>
      </p:sp>
      <p:sp>
        <p:nvSpPr>
          <p:cNvPr id="15" name="Text Box 18"/>
          <p:cNvSpPr txBox="1"/>
          <p:nvPr/>
        </p:nvSpPr>
        <p:spPr>
          <a:xfrm>
            <a:off x="3276600" y="2675758"/>
            <a:ext cx="1943100" cy="12566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b="1" dirty="0">
                <a:solidFill>
                  <a:srgbClr val="000000"/>
                </a:solidFill>
                <a:effectLst/>
                <a:latin typeface="Tahoma"/>
                <a:ea typeface="Calibri"/>
              </a:rPr>
              <a:t>5. </a:t>
            </a:r>
            <a:r>
              <a:rPr lang="en-US" sz="1100" b="1" dirty="0" smtClean="0">
                <a:solidFill>
                  <a:srgbClr val="000000"/>
                </a:solidFill>
                <a:effectLst/>
                <a:latin typeface="Tahoma"/>
                <a:ea typeface="Calibri"/>
              </a:rPr>
              <a:t>The Vote </a:t>
            </a:r>
            <a:endParaRPr lang="en-US" sz="1600" dirty="0">
              <a:solidFill>
                <a:srgbClr val="000000"/>
              </a:solidFill>
              <a:effectLst/>
              <a:latin typeface="Tahoma"/>
              <a:ea typeface="Calibri"/>
            </a:endParaRPr>
          </a:p>
          <a:p>
            <a:pPr marL="0" marR="0">
              <a:lnSpc>
                <a:spcPct val="115000"/>
              </a:lnSpc>
              <a:spcBef>
                <a:spcPts val="0"/>
              </a:spcBef>
              <a:spcAft>
                <a:spcPts val="1000"/>
              </a:spcAft>
            </a:pPr>
            <a:r>
              <a:rPr lang="en-US" sz="1100" b="1" dirty="0">
                <a:effectLst/>
                <a:ea typeface="Calibri"/>
                <a:cs typeface="Times New Roman"/>
              </a:rPr>
              <a:t>If changes are made, the bill is read again, and the whole House is called to vote on the bill. They can vote yes, no, or present (if they don’t want to vote on that </a:t>
            </a:r>
            <a:r>
              <a:rPr lang="en-US" sz="1050" b="1" dirty="0">
                <a:effectLst/>
                <a:ea typeface="Calibri"/>
                <a:cs typeface="Times New Roman"/>
              </a:rPr>
              <a:t>particular bill).</a:t>
            </a:r>
            <a:endParaRPr lang="en-US" sz="1400" dirty="0">
              <a:effectLst/>
              <a:ea typeface="Calibri"/>
              <a:cs typeface="Times New Roman"/>
            </a:endParaRPr>
          </a:p>
        </p:txBody>
      </p:sp>
      <p:sp>
        <p:nvSpPr>
          <p:cNvPr id="16" name="Text Box 19"/>
          <p:cNvSpPr txBox="1"/>
          <p:nvPr/>
        </p:nvSpPr>
        <p:spPr>
          <a:xfrm>
            <a:off x="3362324" y="1001813"/>
            <a:ext cx="2200276" cy="11906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dirty="0">
                <a:solidFill>
                  <a:srgbClr val="000000"/>
                </a:solidFill>
                <a:effectLst/>
                <a:latin typeface="Tahoma"/>
                <a:ea typeface="Calibri"/>
              </a:rPr>
              <a:t>6. </a:t>
            </a:r>
            <a:r>
              <a:rPr lang="en-US" sz="1200" b="1" dirty="0" smtClean="0">
                <a:solidFill>
                  <a:srgbClr val="000000"/>
                </a:solidFill>
                <a:effectLst/>
                <a:latin typeface="Tahoma"/>
                <a:ea typeface="Calibri"/>
              </a:rPr>
              <a:t>The Delivery</a:t>
            </a:r>
            <a:endParaRPr lang="en-US" dirty="0">
              <a:solidFill>
                <a:srgbClr val="000000"/>
              </a:solidFill>
              <a:effectLst/>
              <a:latin typeface="Tahoma"/>
              <a:ea typeface="Calibri"/>
            </a:endParaRPr>
          </a:p>
          <a:p>
            <a:pPr marL="0" marR="0">
              <a:lnSpc>
                <a:spcPct val="115000"/>
              </a:lnSpc>
              <a:spcBef>
                <a:spcPts val="0"/>
              </a:spcBef>
              <a:spcAft>
                <a:spcPts val="1000"/>
              </a:spcAft>
            </a:pPr>
            <a:r>
              <a:rPr lang="en-US" sz="1200" b="1" dirty="0">
                <a:effectLst/>
                <a:ea typeface="Calibri"/>
                <a:cs typeface="Times New Roman"/>
              </a:rPr>
              <a:t>The bill arrives at the </a:t>
            </a:r>
            <a:r>
              <a:rPr lang="en-US" sz="1200" b="1" dirty="0" smtClean="0">
                <a:effectLst/>
                <a:ea typeface="Calibri"/>
                <a:cs typeface="Times New Roman"/>
              </a:rPr>
              <a:t>Senate</a:t>
            </a:r>
            <a:r>
              <a:rPr lang="en-US" sz="1200" b="1" dirty="0">
                <a:effectLst/>
                <a:ea typeface="Calibri"/>
                <a:cs typeface="Times New Roman"/>
              </a:rPr>
              <a:t>, where it goes through the same debate, changes are made, then another vote is held before it can move on.</a:t>
            </a:r>
            <a:endParaRPr lang="en-US" sz="1600" dirty="0">
              <a:effectLst/>
              <a:ea typeface="Calibri"/>
              <a:cs typeface="Times New Roman"/>
            </a:endParaRPr>
          </a:p>
        </p:txBody>
      </p:sp>
      <p:sp>
        <p:nvSpPr>
          <p:cNvPr id="17" name="Text Box 20"/>
          <p:cNvSpPr txBox="1"/>
          <p:nvPr/>
        </p:nvSpPr>
        <p:spPr>
          <a:xfrm>
            <a:off x="6196012" y="2705401"/>
            <a:ext cx="2262188" cy="11525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400" b="1" dirty="0">
                <a:solidFill>
                  <a:srgbClr val="000000"/>
                </a:solidFill>
                <a:effectLst/>
                <a:latin typeface="Tahoma"/>
                <a:ea typeface="Calibri"/>
              </a:rPr>
              <a:t>7. </a:t>
            </a:r>
            <a:r>
              <a:rPr lang="en-US" sz="1400" b="1" dirty="0" smtClean="0">
                <a:solidFill>
                  <a:srgbClr val="000000"/>
                </a:solidFill>
                <a:effectLst/>
                <a:latin typeface="Tahoma"/>
                <a:ea typeface="Calibri"/>
              </a:rPr>
              <a:t>To The President! </a:t>
            </a:r>
            <a:endParaRPr lang="en-US" sz="2000" dirty="0">
              <a:solidFill>
                <a:srgbClr val="000000"/>
              </a:solidFill>
              <a:effectLst/>
              <a:latin typeface="Tahoma"/>
              <a:ea typeface="Calibri"/>
            </a:endParaRPr>
          </a:p>
          <a:p>
            <a:pPr marL="0" marR="0">
              <a:lnSpc>
                <a:spcPct val="115000"/>
              </a:lnSpc>
              <a:spcBef>
                <a:spcPts val="0"/>
              </a:spcBef>
              <a:spcAft>
                <a:spcPts val="1000"/>
              </a:spcAft>
            </a:pPr>
            <a:r>
              <a:rPr lang="en-US" sz="1400" b="1" dirty="0">
                <a:effectLst/>
                <a:ea typeface="Calibri"/>
                <a:cs typeface="Times New Roman"/>
              </a:rPr>
              <a:t>If both chambers of Congress approve, the bill lands on the president’s desk. If it is signed, it becomes a law. If it is vetoed, it doesn’t.*</a:t>
            </a:r>
            <a:endParaRPr lang="en-US" dirty="0">
              <a:effectLst/>
              <a:ea typeface="Calibri"/>
              <a:cs typeface="Times New Roman"/>
            </a:endParaRPr>
          </a:p>
        </p:txBody>
      </p:sp>
      <p:sp>
        <p:nvSpPr>
          <p:cNvPr id="18" name="Right Arrow 17"/>
          <p:cNvSpPr/>
          <p:nvPr/>
        </p:nvSpPr>
        <p:spPr>
          <a:xfrm>
            <a:off x="2326766" y="49773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5400000">
            <a:off x="1712539" y="227095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rot="5400000">
            <a:off x="1749816" y="42327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831080" y="387248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831080" y="23872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1623636">
            <a:off x="5440315" y="1971720"/>
            <a:ext cx="146378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42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Effect transition="in" filter="barn(inVertical)">
                                      <p:cBhvr>
                                        <p:cTn id="71" dur="500"/>
                                        <p:tgtEl>
                                          <p:spTgt spid="8"/>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barn(inVertical)">
                                      <p:cBhvr>
                                        <p:cTn id="74" dur="500"/>
                                        <p:tgtEl>
                                          <p:spTgt spid="15"/>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7"/>
                                        </p:tgtEl>
                                        <p:attrNameLst>
                                          <p:attrName>style.visibility</p:attrName>
                                        </p:attrNameLst>
                                      </p:cBhvr>
                                      <p:to>
                                        <p:strVal val="visible"/>
                                      </p:to>
                                    </p:set>
                                    <p:anim calcmode="lin" valueType="num">
                                      <p:cBhvr>
                                        <p:cTn id="86" dur="500" fill="hold"/>
                                        <p:tgtEl>
                                          <p:spTgt spid="7"/>
                                        </p:tgtEl>
                                        <p:attrNameLst>
                                          <p:attrName>ppt_w</p:attrName>
                                        </p:attrNameLst>
                                      </p:cBhvr>
                                      <p:tavLst>
                                        <p:tav tm="0">
                                          <p:val>
                                            <p:fltVal val="0"/>
                                          </p:val>
                                        </p:tav>
                                        <p:tav tm="100000">
                                          <p:val>
                                            <p:strVal val="#ppt_w"/>
                                          </p:val>
                                        </p:tav>
                                      </p:tavLst>
                                    </p:anim>
                                    <p:anim calcmode="lin" valueType="num">
                                      <p:cBhvr>
                                        <p:cTn id="87" dur="500" fill="hold"/>
                                        <p:tgtEl>
                                          <p:spTgt spid="7"/>
                                        </p:tgtEl>
                                        <p:attrNameLst>
                                          <p:attrName>ppt_h</p:attrName>
                                        </p:attrNameLst>
                                      </p:cBhvr>
                                      <p:tavLst>
                                        <p:tav tm="0">
                                          <p:val>
                                            <p:fltVal val="0"/>
                                          </p:val>
                                        </p:tav>
                                        <p:tav tm="100000">
                                          <p:val>
                                            <p:strVal val="#ppt_h"/>
                                          </p:val>
                                        </p:tav>
                                      </p:tavLst>
                                    </p:anim>
                                    <p:animEffect transition="in" filter="fade">
                                      <p:cBhvr>
                                        <p:cTn id="88" dur="500"/>
                                        <p:tgtEl>
                                          <p:spTgt spid="7"/>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500" fill="hold"/>
                                        <p:tgtEl>
                                          <p:spTgt spid="16"/>
                                        </p:tgtEl>
                                        <p:attrNameLst>
                                          <p:attrName>ppt_w</p:attrName>
                                        </p:attrNameLst>
                                      </p:cBhvr>
                                      <p:tavLst>
                                        <p:tav tm="0">
                                          <p:val>
                                            <p:fltVal val="0"/>
                                          </p:val>
                                        </p:tav>
                                        <p:tav tm="100000">
                                          <p:val>
                                            <p:strVal val="#ppt_w"/>
                                          </p:val>
                                        </p:tav>
                                      </p:tavLst>
                                    </p:anim>
                                    <p:anim calcmode="lin" valueType="num">
                                      <p:cBhvr>
                                        <p:cTn id="92" dur="500" fill="hold"/>
                                        <p:tgtEl>
                                          <p:spTgt spid="16"/>
                                        </p:tgtEl>
                                        <p:attrNameLst>
                                          <p:attrName>ppt_h</p:attrName>
                                        </p:attrNameLst>
                                      </p:cBhvr>
                                      <p:tavLst>
                                        <p:tav tm="0">
                                          <p:val>
                                            <p:fltVal val="0"/>
                                          </p:val>
                                        </p:tav>
                                        <p:tav tm="100000">
                                          <p:val>
                                            <p:strVal val="#ppt_h"/>
                                          </p:val>
                                        </p:tav>
                                      </p:tavLst>
                                    </p:anim>
                                    <p:animEffect transition="in" filter="fade">
                                      <p:cBhvr>
                                        <p:cTn id="93" dur="5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5" presetClass="entr" presetSubtype="0" fill="hold" grpId="0" nodeType="click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fade">
                                      <p:cBhvr>
                                        <p:cTn id="105" dur="2000"/>
                                        <p:tgtEl>
                                          <p:spTgt spid="10"/>
                                        </p:tgtEl>
                                      </p:cBhvr>
                                    </p:animEffect>
                                    <p:anim calcmode="lin" valueType="num">
                                      <p:cBhvr>
                                        <p:cTn id="106" dur="2000" fill="hold"/>
                                        <p:tgtEl>
                                          <p:spTgt spid="10"/>
                                        </p:tgtEl>
                                        <p:attrNameLst>
                                          <p:attrName>ppt_w</p:attrName>
                                        </p:attrNameLst>
                                      </p:cBhvr>
                                      <p:tavLst>
                                        <p:tav tm="0" fmla="#ppt_w*sin(2.5*pi*$)">
                                          <p:val>
                                            <p:fltVal val="0"/>
                                          </p:val>
                                        </p:tav>
                                        <p:tav tm="100000">
                                          <p:val>
                                            <p:fltVal val="1"/>
                                          </p:val>
                                        </p:tav>
                                      </p:tavLst>
                                    </p:anim>
                                    <p:anim calcmode="lin" valueType="num">
                                      <p:cBhvr>
                                        <p:cTn id="107" dur="2000" fill="hold"/>
                                        <p:tgtEl>
                                          <p:spTgt spid="10"/>
                                        </p:tgtEl>
                                        <p:attrNameLst>
                                          <p:attrName>ppt_h</p:attrName>
                                        </p:attrNameLst>
                                      </p:cBhvr>
                                      <p:tavLst>
                                        <p:tav tm="0">
                                          <p:val>
                                            <p:strVal val="#ppt_h"/>
                                          </p:val>
                                        </p:tav>
                                        <p:tav tm="100000">
                                          <p:val>
                                            <p:strVal val="#ppt_h"/>
                                          </p:val>
                                        </p:tav>
                                      </p:tavLst>
                                    </p:anim>
                                  </p:childTnLst>
                                </p:cTn>
                              </p:par>
                              <p:par>
                                <p:cTn id="108" presetID="45" presetClass="entr"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2000"/>
                                        <p:tgtEl>
                                          <p:spTgt spid="17"/>
                                        </p:tgtEl>
                                      </p:cBhvr>
                                    </p:animEffect>
                                    <p:anim calcmode="lin" valueType="num">
                                      <p:cBhvr>
                                        <p:cTn id="111" dur="2000" fill="hold"/>
                                        <p:tgtEl>
                                          <p:spTgt spid="17"/>
                                        </p:tgtEl>
                                        <p:attrNameLst>
                                          <p:attrName>ppt_w</p:attrName>
                                        </p:attrNameLst>
                                      </p:cBhvr>
                                      <p:tavLst>
                                        <p:tav tm="0" fmla="#ppt_w*sin(2.5*pi*$)">
                                          <p:val>
                                            <p:fltVal val="0"/>
                                          </p:val>
                                        </p:tav>
                                        <p:tav tm="100000">
                                          <p:val>
                                            <p:fltVal val="1"/>
                                          </p:val>
                                        </p:tav>
                                      </p:tavLst>
                                    </p:anim>
                                    <p:anim calcmode="lin" valueType="num">
                                      <p:cBhvr>
                                        <p:cTn id="112"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990600"/>
            <a:ext cx="5218149"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5303520" y="2087880"/>
            <a:ext cx="3657600" cy="2895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657600" y="609600"/>
            <a:ext cx="3429000" cy="3276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64480" y="785098"/>
            <a:ext cx="952500"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House</a:t>
            </a:r>
            <a:endParaRPr lang="en-US" dirty="0"/>
          </a:p>
        </p:txBody>
      </p:sp>
      <p:sp>
        <p:nvSpPr>
          <p:cNvPr id="8" name="TextBox 7"/>
          <p:cNvSpPr txBox="1"/>
          <p:nvPr/>
        </p:nvSpPr>
        <p:spPr>
          <a:xfrm>
            <a:off x="7467600" y="2276356"/>
            <a:ext cx="950949"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Senate</a:t>
            </a:r>
            <a:endParaRPr lang="en-US" dirty="0"/>
          </a:p>
        </p:txBody>
      </p:sp>
      <p:sp>
        <p:nvSpPr>
          <p:cNvPr id="9" name="TextBox 8"/>
          <p:cNvSpPr txBox="1"/>
          <p:nvPr/>
        </p:nvSpPr>
        <p:spPr>
          <a:xfrm>
            <a:off x="6328410" y="2106930"/>
            <a:ext cx="70104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smtClean="0"/>
              <a:t>Both</a:t>
            </a:r>
            <a:endParaRPr lang="en-US" dirty="0"/>
          </a:p>
        </p:txBody>
      </p:sp>
      <p:sp>
        <p:nvSpPr>
          <p:cNvPr id="7" name="TextBox 6"/>
          <p:cNvSpPr txBox="1"/>
          <p:nvPr/>
        </p:nvSpPr>
        <p:spPr>
          <a:xfrm>
            <a:off x="152400" y="790694"/>
            <a:ext cx="3352800" cy="590931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n-US" dirty="0"/>
          </a:p>
          <a:p>
            <a:r>
              <a:rPr lang="en-US" dirty="0"/>
              <a:t>A. Members represent an entire state </a:t>
            </a:r>
          </a:p>
          <a:p>
            <a:r>
              <a:rPr lang="en-US" dirty="0"/>
              <a:t>B. Bills about taxes and money must start here </a:t>
            </a:r>
          </a:p>
          <a:p>
            <a:r>
              <a:rPr lang="en-US" dirty="0"/>
              <a:t>C. Approves presidential appointments </a:t>
            </a:r>
          </a:p>
          <a:p>
            <a:r>
              <a:rPr lang="en-US" dirty="0"/>
              <a:t>D. Members represent citizens </a:t>
            </a:r>
          </a:p>
          <a:p>
            <a:r>
              <a:rPr lang="en-US" dirty="0"/>
              <a:t>E. Serve two-year terms </a:t>
            </a:r>
          </a:p>
          <a:p>
            <a:r>
              <a:rPr lang="en-US" dirty="0"/>
              <a:t>F. Passes bills to the president to become laws </a:t>
            </a:r>
          </a:p>
          <a:p>
            <a:r>
              <a:rPr lang="en-US" dirty="0"/>
              <a:t>G. There are 100 members of this chamber </a:t>
            </a:r>
          </a:p>
          <a:p>
            <a:r>
              <a:rPr lang="en-US" dirty="0"/>
              <a:t>H. Can override a presidential veto with a 2/3 vote of support </a:t>
            </a:r>
          </a:p>
          <a:p>
            <a:r>
              <a:rPr lang="en-US" dirty="0"/>
              <a:t>I. Must be at least 25 to serve in this chamber </a:t>
            </a:r>
          </a:p>
          <a:p>
            <a:r>
              <a:rPr lang="en-US" dirty="0"/>
              <a:t>J. Led by the vice president of the U.S. </a:t>
            </a:r>
          </a:p>
          <a:p>
            <a:r>
              <a:rPr lang="en-US" dirty="0"/>
              <a:t>K. Leader is called the “speaker” </a:t>
            </a:r>
          </a:p>
          <a:p>
            <a:endParaRPr lang="en-US" dirty="0"/>
          </a:p>
        </p:txBody>
      </p:sp>
      <p:sp>
        <p:nvSpPr>
          <p:cNvPr id="10" name="TextBox 9"/>
          <p:cNvSpPr txBox="1"/>
          <p:nvPr/>
        </p:nvSpPr>
        <p:spPr>
          <a:xfrm>
            <a:off x="7315200" y="2743200"/>
            <a:ext cx="457200" cy="369332"/>
          </a:xfrm>
          <a:prstGeom prst="rect">
            <a:avLst/>
          </a:prstGeom>
          <a:noFill/>
        </p:spPr>
        <p:txBody>
          <a:bodyPr wrap="square" rtlCol="0">
            <a:spAutoFit/>
          </a:bodyPr>
          <a:lstStyle/>
          <a:p>
            <a:r>
              <a:rPr lang="en-US" dirty="0" smtClean="0"/>
              <a:t>A</a:t>
            </a:r>
            <a:endParaRPr lang="en-US" dirty="0"/>
          </a:p>
        </p:txBody>
      </p:sp>
      <p:sp>
        <p:nvSpPr>
          <p:cNvPr id="11" name="TextBox 10"/>
          <p:cNvSpPr txBox="1"/>
          <p:nvPr/>
        </p:nvSpPr>
        <p:spPr>
          <a:xfrm>
            <a:off x="4572000" y="1295400"/>
            <a:ext cx="457200" cy="381000"/>
          </a:xfrm>
          <a:prstGeom prst="rect">
            <a:avLst/>
          </a:prstGeom>
          <a:noFill/>
        </p:spPr>
        <p:txBody>
          <a:bodyPr wrap="square" rtlCol="0">
            <a:spAutoFit/>
          </a:bodyPr>
          <a:lstStyle/>
          <a:p>
            <a:r>
              <a:rPr lang="en-US" dirty="0" smtClean="0"/>
              <a:t>B.</a:t>
            </a:r>
            <a:endParaRPr lang="en-US" dirty="0"/>
          </a:p>
        </p:txBody>
      </p:sp>
      <p:sp>
        <p:nvSpPr>
          <p:cNvPr id="12" name="TextBox 11"/>
          <p:cNvSpPr txBox="1"/>
          <p:nvPr/>
        </p:nvSpPr>
        <p:spPr>
          <a:xfrm>
            <a:off x="7315200" y="3352800"/>
            <a:ext cx="457200" cy="369332"/>
          </a:xfrm>
          <a:prstGeom prst="rect">
            <a:avLst/>
          </a:prstGeom>
          <a:noFill/>
        </p:spPr>
        <p:txBody>
          <a:bodyPr wrap="square" rtlCol="0">
            <a:spAutoFit/>
          </a:bodyPr>
          <a:lstStyle/>
          <a:p>
            <a:r>
              <a:rPr lang="en-US" dirty="0" smtClean="0"/>
              <a:t>C</a:t>
            </a:r>
            <a:endParaRPr lang="en-US" dirty="0"/>
          </a:p>
        </p:txBody>
      </p:sp>
      <p:sp>
        <p:nvSpPr>
          <p:cNvPr id="13" name="TextBox 12"/>
          <p:cNvSpPr txBox="1"/>
          <p:nvPr/>
        </p:nvSpPr>
        <p:spPr>
          <a:xfrm>
            <a:off x="6038074" y="2645688"/>
            <a:ext cx="515126" cy="369332"/>
          </a:xfrm>
          <a:prstGeom prst="rect">
            <a:avLst/>
          </a:prstGeom>
          <a:noFill/>
        </p:spPr>
        <p:txBody>
          <a:bodyPr wrap="square" rtlCol="0">
            <a:spAutoFit/>
          </a:bodyPr>
          <a:lstStyle/>
          <a:p>
            <a:r>
              <a:rPr lang="en-US" dirty="0" smtClean="0"/>
              <a:t>D</a:t>
            </a:r>
            <a:endParaRPr lang="en-US" dirty="0"/>
          </a:p>
        </p:txBody>
      </p:sp>
      <p:sp>
        <p:nvSpPr>
          <p:cNvPr id="14" name="TextBox 13"/>
          <p:cNvSpPr txBox="1"/>
          <p:nvPr/>
        </p:nvSpPr>
        <p:spPr>
          <a:xfrm>
            <a:off x="4419600" y="1905000"/>
            <a:ext cx="609600" cy="369332"/>
          </a:xfrm>
          <a:prstGeom prst="rect">
            <a:avLst/>
          </a:prstGeom>
          <a:noFill/>
        </p:spPr>
        <p:txBody>
          <a:bodyPr wrap="square" rtlCol="0">
            <a:spAutoFit/>
          </a:bodyPr>
          <a:lstStyle/>
          <a:p>
            <a:r>
              <a:rPr lang="en-US" dirty="0" smtClean="0"/>
              <a:t>E</a:t>
            </a:r>
            <a:endParaRPr lang="en-US" dirty="0"/>
          </a:p>
        </p:txBody>
      </p:sp>
      <p:sp>
        <p:nvSpPr>
          <p:cNvPr id="15" name="TextBox 14"/>
          <p:cNvSpPr txBox="1"/>
          <p:nvPr/>
        </p:nvSpPr>
        <p:spPr>
          <a:xfrm>
            <a:off x="5715000" y="2927866"/>
            <a:ext cx="580637" cy="369332"/>
          </a:xfrm>
          <a:prstGeom prst="rect">
            <a:avLst/>
          </a:prstGeom>
          <a:noFill/>
        </p:spPr>
        <p:txBody>
          <a:bodyPr wrap="square" rtlCol="0">
            <a:spAutoFit/>
          </a:bodyPr>
          <a:lstStyle/>
          <a:p>
            <a:r>
              <a:rPr lang="en-US" dirty="0" smtClean="0"/>
              <a:t>F</a:t>
            </a:r>
            <a:endParaRPr lang="en-US" dirty="0"/>
          </a:p>
        </p:txBody>
      </p:sp>
      <p:sp>
        <p:nvSpPr>
          <p:cNvPr id="16" name="TextBox 15"/>
          <p:cNvSpPr txBox="1"/>
          <p:nvPr/>
        </p:nvSpPr>
        <p:spPr>
          <a:xfrm>
            <a:off x="7315200" y="3886200"/>
            <a:ext cx="627874" cy="369332"/>
          </a:xfrm>
          <a:prstGeom prst="rect">
            <a:avLst/>
          </a:prstGeom>
          <a:noFill/>
        </p:spPr>
        <p:txBody>
          <a:bodyPr wrap="square" rtlCol="0">
            <a:spAutoFit/>
          </a:bodyPr>
          <a:lstStyle/>
          <a:p>
            <a:r>
              <a:rPr lang="en-US" dirty="0" smtClean="0"/>
              <a:t>G</a:t>
            </a:r>
            <a:endParaRPr lang="en-US" dirty="0"/>
          </a:p>
        </p:txBody>
      </p:sp>
      <p:sp>
        <p:nvSpPr>
          <p:cNvPr id="17" name="TextBox 16"/>
          <p:cNvSpPr txBox="1"/>
          <p:nvPr/>
        </p:nvSpPr>
        <p:spPr>
          <a:xfrm>
            <a:off x="5562600" y="3352800"/>
            <a:ext cx="475474" cy="369332"/>
          </a:xfrm>
          <a:prstGeom prst="rect">
            <a:avLst/>
          </a:prstGeom>
          <a:noFill/>
        </p:spPr>
        <p:txBody>
          <a:bodyPr wrap="square" rtlCol="0">
            <a:spAutoFit/>
          </a:bodyPr>
          <a:lstStyle/>
          <a:p>
            <a:r>
              <a:rPr lang="en-US" dirty="0" smtClean="0"/>
              <a:t>H</a:t>
            </a:r>
            <a:endParaRPr lang="en-US" dirty="0"/>
          </a:p>
        </p:txBody>
      </p:sp>
      <p:sp>
        <p:nvSpPr>
          <p:cNvPr id="18" name="TextBox 17"/>
          <p:cNvSpPr txBox="1"/>
          <p:nvPr/>
        </p:nvSpPr>
        <p:spPr>
          <a:xfrm>
            <a:off x="4267200" y="2291596"/>
            <a:ext cx="609600" cy="369332"/>
          </a:xfrm>
          <a:prstGeom prst="rect">
            <a:avLst/>
          </a:prstGeom>
          <a:noFill/>
        </p:spPr>
        <p:txBody>
          <a:bodyPr wrap="square" rtlCol="0">
            <a:spAutoFit/>
          </a:bodyPr>
          <a:lstStyle/>
          <a:p>
            <a:r>
              <a:rPr lang="en-US" dirty="0" smtClean="0"/>
              <a:t>I</a:t>
            </a:r>
            <a:endParaRPr lang="en-US" dirty="0"/>
          </a:p>
        </p:txBody>
      </p:sp>
      <p:sp>
        <p:nvSpPr>
          <p:cNvPr id="19" name="TextBox 18"/>
          <p:cNvSpPr txBox="1"/>
          <p:nvPr/>
        </p:nvSpPr>
        <p:spPr>
          <a:xfrm>
            <a:off x="7315200" y="4255532"/>
            <a:ext cx="457200" cy="369332"/>
          </a:xfrm>
          <a:prstGeom prst="rect">
            <a:avLst/>
          </a:prstGeom>
          <a:noFill/>
        </p:spPr>
        <p:txBody>
          <a:bodyPr wrap="square" rtlCol="0">
            <a:spAutoFit/>
          </a:bodyPr>
          <a:lstStyle/>
          <a:p>
            <a:r>
              <a:rPr lang="en-US" dirty="0" smtClean="0"/>
              <a:t>J</a:t>
            </a:r>
            <a:endParaRPr lang="en-US" dirty="0"/>
          </a:p>
        </p:txBody>
      </p:sp>
      <p:sp>
        <p:nvSpPr>
          <p:cNvPr id="20" name="TextBox 19"/>
          <p:cNvSpPr txBox="1"/>
          <p:nvPr/>
        </p:nvSpPr>
        <p:spPr>
          <a:xfrm>
            <a:off x="4419600" y="2830354"/>
            <a:ext cx="457200" cy="369332"/>
          </a:xfrm>
          <a:prstGeom prst="rect">
            <a:avLst/>
          </a:prstGeom>
          <a:noFill/>
        </p:spPr>
        <p:txBody>
          <a:bodyPr wrap="square" rtlCol="0">
            <a:spAutoFit/>
          </a:bodyPr>
          <a:lstStyle/>
          <a:p>
            <a:r>
              <a:rPr lang="en-US" dirty="0" smtClean="0"/>
              <a:t>K</a:t>
            </a:r>
            <a:endParaRPr lang="en-US" dirty="0"/>
          </a:p>
        </p:txBody>
      </p:sp>
    </p:spTree>
    <p:extLst>
      <p:ext uri="{BB962C8B-B14F-4D97-AF65-F5344CB8AC3E}">
        <p14:creationId xmlns:p14="http://schemas.microsoft.com/office/powerpoint/2010/main" val="416454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barn(inVertical)">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172" t="33376" r="61635" b="14267"/>
          <a:stretch/>
        </p:blipFill>
        <p:spPr bwMode="auto">
          <a:xfrm>
            <a:off x="228600" y="609600"/>
            <a:ext cx="4278923" cy="575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304800" y="2045970"/>
            <a:ext cx="3810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228600" y="5029200"/>
            <a:ext cx="38100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648200" y="869811"/>
            <a:ext cx="3581400" cy="646331"/>
          </a:xfrm>
          <a:prstGeom prst="rect">
            <a:avLst/>
          </a:prstGeom>
          <a:noFill/>
        </p:spPr>
        <p:txBody>
          <a:bodyPr wrap="square" rtlCol="0">
            <a:spAutoFit/>
          </a:bodyPr>
          <a:lstStyle/>
          <a:p>
            <a:r>
              <a:rPr lang="en-US" b="1" dirty="0" smtClean="0"/>
              <a:t>Item One: </a:t>
            </a:r>
          </a:p>
          <a:p>
            <a:r>
              <a:rPr lang="en-US" dirty="0" smtClean="0"/>
              <a:t>Extend the school year by 8 days. </a:t>
            </a:r>
            <a:endParaRPr lang="en-US" dirty="0"/>
          </a:p>
        </p:txBody>
      </p:sp>
      <p:sp>
        <p:nvSpPr>
          <p:cNvPr id="5" name="Rectangle 4"/>
          <p:cNvSpPr/>
          <p:nvPr/>
        </p:nvSpPr>
        <p:spPr>
          <a:xfrm>
            <a:off x="4572000" y="2087225"/>
            <a:ext cx="4572000" cy="923330"/>
          </a:xfrm>
          <a:prstGeom prst="rect">
            <a:avLst/>
          </a:prstGeom>
        </p:spPr>
        <p:txBody>
          <a:bodyPr>
            <a:spAutoFit/>
          </a:bodyPr>
          <a:lstStyle/>
          <a:p>
            <a:r>
              <a:rPr lang="en-US" b="1" dirty="0" smtClean="0"/>
              <a:t>Item two: </a:t>
            </a:r>
            <a:endParaRPr lang="en-US" b="1" dirty="0"/>
          </a:p>
          <a:p>
            <a:r>
              <a:rPr lang="en-US" dirty="0" smtClean="0"/>
              <a:t>Lengthen </a:t>
            </a:r>
            <a:r>
              <a:rPr lang="en-US" dirty="0"/>
              <a:t>the school day by making it start one hour earlier. </a:t>
            </a:r>
          </a:p>
        </p:txBody>
      </p:sp>
    </p:spTree>
    <p:extLst>
      <p:ext uri="{BB962C8B-B14F-4D97-AF65-F5344CB8AC3E}">
        <p14:creationId xmlns:p14="http://schemas.microsoft.com/office/powerpoint/2010/main" val="153647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effectLst>
                  <a:outerShdw blurRad="38100" dist="38100" dir="2700000" algn="tl">
                    <a:srgbClr val="000000">
                      <a:alpha val="43137"/>
                    </a:srgbClr>
                  </a:outerShdw>
                </a:effectLst>
              </a:rPr>
              <a:t>Implied Powers:</a:t>
            </a:r>
            <a:endParaRPr lang="en-US" sz="6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762000" y="685800"/>
            <a:ext cx="6248400" cy="3886200"/>
          </a:xfrm>
        </p:spPr>
        <p:txBody>
          <a:bodyPr>
            <a:normAutofit lnSpcReduction="10000"/>
          </a:bodyPr>
          <a:lstStyle/>
          <a:p>
            <a:r>
              <a:rPr lang="en-US" sz="2800" dirty="0" smtClean="0"/>
              <a:t>Powers </a:t>
            </a:r>
            <a:r>
              <a:rPr lang="en-US" sz="2800" dirty="0"/>
              <a:t>that </a:t>
            </a:r>
            <a:r>
              <a:rPr lang="en-US" sz="2800" dirty="0" smtClean="0"/>
              <a:t>are “</a:t>
            </a:r>
            <a:r>
              <a:rPr lang="en-US" sz="2800" dirty="0"/>
              <a:t>suggested” </a:t>
            </a:r>
            <a:r>
              <a:rPr lang="en-US" sz="2800" dirty="0" smtClean="0"/>
              <a:t>(not specifically written) in </a:t>
            </a:r>
            <a:r>
              <a:rPr lang="en-US" sz="2800" dirty="0"/>
              <a:t>the </a:t>
            </a:r>
            <a:r>
              <a:rPr lang="en-US" sz="2800" dirty="0" smtClean="0"/>
              <a:t>Constitution.</a:t>
            </a:r>
          </a:p>
          <a:p>
            <a:r>
              <a:rPr lang="en-US" sz="2800" dirty="0" smtClean="0"/>
              <a:t>These help Congress to fulfill their expressed powers</a:t>
            </a:r>
          </a:p>
          <a:p>
            <a:r>
              <a:rPr lang="en-US" sz="2600" dirty="0" smtClean="0"/>
              <a:t>Necessary and Proper (Elastic) Clause </a:t>
            </a:r>
          </a:p>
          <a:p>
            <a:r>
              <a:rPr lang="en-US" sz="2800" dirty="0" smtClean="0"/>
              <a:t>Example:</a:t>
            </a:r>
          </a:p>
          <a:p>
            <a:pPr lvl="1"/>
            <a:r>
              <a:rPr lang="en-US" sz="2400" dirty="0" smtClean="0"/>
              <a:t>Congress has the power to institute a draft</a:t>
            </a:r>
          </a:p>
          <a:p>
            <a:pPr lvl="1"/>
            <a:r>
              <a:rPr lang="en-US" sz="2400" dirty="0" smtClean="0"/>
              <a:t>(Our military needs soldiers in order protect us)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322" y="4191000"/>
            <a:ext cx="2271712" cy="185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034" y="1524000"/>
            <a:ext cx="2286000"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78618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 calcmode="lin" valueType="num">
                                      <p:cBhvr additive="base">
                                        <p:cTn id="2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050"/>
                                        </p:tgtEl>
                                        <p:attrNameLst>
                                          <p:attrName>style.visibility</p:attrName>
                                        </p:attrNameLst>
                                      </p:cBhvr>
                                      <p:to>
                                        <p:strVal val="visible"/>
                                      </p:to>
                                    </p:set>
                                    <p:anim calcmode="lin" valueType="num">
                                      <p:cBhvr additive="base">
                                        <p:cTn id="32" dur="500" fill="hold"/>
                                        <p:tgtEl>
                                          <p:spTgt spid="2050"/>
                                        </p:tgtEl>
                                        <p:attrNameLst>
                                          <p:attrName>ppt_x</p:attrName>
                                        </p:attrNameLst>
                                      </p:cBhvr>
                                      <p:tavLst>
                                        <p:tav tm="0">
                                          <p:val>
                                            <p:strVal val="#ppt_x"/>
                                          </p:val>
                                        </p:tav>
                                        <p:tav tm="100000">
                                          <p:val>
                                            <p:strVal val="#ppt_x"/>
                                          </p:val>
                                        </p:tav>
                                      </p:tavLst>
                                    </p:anim>
                                    <p:anim calcmode="lin" valueType="num">
                                      <p:cBhvr additive="base">
                                        <p:cTn id="3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051"/>
                                        </p:tgtEl>
                                        <p:attrNameLst>
                                          <p:attrName>style.visibility</p:attrName>
                                        </p:attrNameLst>
                                      </p:cBhvr>
                                      <p:to>
                                        <p:strVal val="visible"/>
                                      </p:to>
                                    </p:set>
                                    <p:animEffect transition="in" filter="fade">
                                      <p:cBhvr>
                                        <p:cTn id="3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Implied Powers</a:t>
            </a:r>
            <a:endParaRPr lang="en-US" dirty="0"/>
          </a:p>
        </p:txBody>
      </p:sp>
      <p:sp>
        <p:nvSpPr>
          <p:cNvPr id="3" name="Content Placeholder 2"/>
          <p:cNvSpPr>
            <a:spLocks noGrp="1"/>
          </p:cNvSpPr>
          <p:nvPr>
            <p:ph idx="1"/>
          </p:nvPr>
        </p:nvSpPr>
        <p:spPr>
          <a:xfrm>
            <a:off x="609600" y="1981200"/>
            <a:ext cx="7543800" cy="3173967"/>
          </a:xfrm>
        </p:spPr>
        <p:txBody>
          <a:bodyPr/>
          <a:lstStyle/>
          <a:p>
            <a:r>
              <a:rPr lang="en-US" dirty="0" smtClean="0"/>
              <a:t>Which was the expressed power in this example?</a:t>
            </a:r>
          </a:p>
          <a:p>
            <a:pPr lvl="1"/>
            <a:r>
              <a:rPr lang="en-US" dirty="0" smtClean="0"/>
              <a:t>The power (permission) to get water</a:t>
            </a:r>
          </a:p>
          <a:p>
            <a:r>
              <a:rPr lang="en-US" dirty="0" smtClean="0"/>
              <a:t>Which was the implied power?</a:t>
            </a:r>
          </a:p>
          <a:p>
            <a:pPr lvl="1"/>
            <a:r>
              <a:rPr lang="en-US" dirty="0" smtClean="0"/>
              <a:t>The need to get up and go into the hallway </a:t>
            </a:r>
          </a:p>
          <a:p>
            <a:pPr lvl="1"/>
            <a:r>
              <a:rPr lang="en-US" dirty="0" smtClean="0"/>
              <a:t>You can’t perform the expressed power without the implied</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81000"/>
            <a:ext cx="3581400" cy="2010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2954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was the implied power Congress used to tax? </a:t>
            </a:r>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4823"/>
            <a:ext cx="5899673"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6633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3011350"/>
              </p:ext>
            </p:extLst>
          </p:nvPr>
        </p:nvGraphicFramePr>
        <p:xfrm>
          <a:off x="152400" y="539496"/>
          <a:ext cx="8534400" cy="6236208"/>
        </p:xfrm>
        <a:graphic>
          <a:graphicData uri="http://schemas.openxmlformats.org/drawingml/2006/table">
            <a:tbl>
              <a:tblPr firstRow="1" firstCol="1" bandRow="1">
                <a:tableStyleId>{5C22544A-7EE6-4342-B048-85BDC9FD1C3A}</a:tableStyleId>
              </a:tblPr>
              <a:tblGrid>
                <a:gridCol w="3733800"/>
                <a:gridCol w="4800600"/>
              </a:tblGrid>
              <a:tr h="215900">
                <a:tc>
                  <a:txBody>
                    <a:bodyPr/>
                    <a:lstStyle/>
                    <a:p>
                      <a:pPr marL="0" marR="0" algn="ctr">
                        <a:lnSpc>
                          <a:spcPct val="115000"/>
                        </a:lnSpc>
                        <a:spcBef>
                          <a:spcPts val="0"/>
                        </a:spcBef>
                        <a:spcAft>
                          <a:spcPts val="0"/>
                        </a:spcAft>
                      </a:pPr>
                      <a:r>
                        <a:rPr lang="en-US" sz="1600" dirty="0">
                          <a:effectLst/>
                        </a:rPr>
                        <a:t>Example of Implied Power</a:t>
                      </a:r>
                      <a:endParaRPr lang="en-US" sz="1600" dirty="0">
                        <a:effectLst/>
                        <a:latin typeface="Calibri"/>
                        <a:ea typeface="Calibri"/>
                        <a:cs typeface="Times New Roman"/>
                      </a:endParaRPr>
                    </a:p>
                  </a:txBody>
                  <a:tcPr marL="57602" marR="57602" marT="0" marB="0"/>
                </a:tc>
                <a:tc>
                  <a:txBody>
                    <a:bodyPr/>
                    <a:lstStyle/>
                    <a:p>
                      <a:pPr marL="0" marR="0" algn="ctr">
                        <a:lnSpc>
                          <a:spcPct val="115000"/>
                        </a:lnSpc>
                        <a:spcBef>
                          <a:spcPts val="0"/>
                        </a:spcBef>
                        <a:spcAft>
                          <a:spcPts val="0"/>
                        </a:spcAft>
                      </a:pPr>
                      <a:r>
                        <a:rPr lang="en-US" sz="1200">
                          <a:effectLst/>
                        </a:rPr>
                        <a:t>Expressed Power</a:t>
                      </a:r>
                      <a:endParaRPr lang="en-US" sz="1200">
                        <a:effectLst/>
                        <a:latin typeface="Calibri"/>
                        <a:ea typeface="Calibri"/>
                        <a:cs typeface="Times New Roman"/>
                      </a:endParaRPr>
                    </a:p>
                  </a:txBody>
                  <a:tcPr marL="57602" marR="57602" marT="0" marB="0"/>
                </a:tc>
              </a:tr>
              <a:tr h="647700">
                <a:tc>
                  <a:txBody>
                    <a:bodyPr/>
                    <a:lstStyle/>
                    <a:p>
                      <a:pPr marL="342900" marR="0" lvl="0" indent="-342900">
                        <a:lnSpc>
                          <a:spcPct val="115000"/>
                        </a:lnSpc>
                        <a:spcBef>
                          <a:spcPts val="0"/>
                        </a:spcBef>
                        <a:spcAft>
                          <a:spcPts val="0"/>
                        </a:spcAft>
                        <a:buFont typeface="+mj-lt"/>
                        <a:buAutoNum type="arabicPeriod"/>
                      </a:pPr>
                      <a:r>
                        <a:rPr lang="en-US" sz="1600" dirty="0">
                          <a:effectLst/>
                        </a:rPr>
                        <a:t>Congress created a Marines and Airforce of the United States.</a:t>
                      </a:r>
                    </a:p>
                    <a:p>
                      <a:pPr marL="0" marR="0">
                        <a:lnSpc>
                          <a:spcPct val="115000"/>
                        </a:lnSpc>
                        <a:spcBef>
                          <a:spcPts val="0"/>
                        </a:spcBef>
                        <a:spcAft>
                          <a:spcPts val="0"/>
                        </a:spcAft>
                      </a:pPr>
                      <a:r>
                        <a:rPr lang="en-US" sz="1600" dirty="0">
                          <a:effectLst/>
                        </a:rPr>
                        <a:t> </a:t>
                      </a:r>
                      <a:endParaRPr lang="en-US" sz="1600" dirty="0">
                        <a:effectLst/>
                        <a:latin typeface="Calibri"/>
                        <a:ea typeface="Calibri"/>
                        <a:cs typeface="Times New Roman"/>
                      </a:endParaRPr>
                    </a:p>
                  </a:txBody>
                  <a:tcPr marL="57602" marR="57602"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57602" marR="57602" marT="0" marB="0"/>
                </a:tc>
              </a:tr>
              <a:tr h="647700">
                <a:tc>
                  <a:txBody>
                    <a:bodyPr/>
                    <a:lstStyle/>
                    <a:p>
                      <a:pPr marL="0" marR="0" lvl="0" indent="0">
                        <a:lnSpc>
                          <a:spcPct val="115000"/>
                        </a:lnSpc>
                        <a:spcBef>
                          <a:spcPts val="0"/>
                        </a:spcBef>
                        <a:spcAft>
                          <a:spcPts val="0"/>
                        </a:spcAft>
                        <a:buFont typeface="+mj-lt"/>
                        <a:buNone/>
                      </a:pPr>
                      <a:r>
                        <a:rPr lang="en-US" sz="1600" dirty="0" smtClean="0">
                          <a:effectLst/>
                        </a:rPr>
                        <a:t>2. Congress </a:t>
                      </a:r>
                      <a:r>
                        <a:rPr lang="en-US" sz="1600" dirty="0">
                          <a:effectLst/>
                        </a:rPr>
                        <a:t>has required all health related products that are shipped between states to have safety seals under their lids. </a:t>
                      </a:r>
                      <a:endParaRPr lang="en-US" sz="1600" dirty="0">
                        <a:effectLst/>
                        <a:latin typeface="Calibri"/>
                        <a:ea typeface="Calibri"/>
                        <a:cs typeface="Times New Roman"/>
                      </a:endParaRPr>
                    </a:p>
                  </a:txBody>
                  <a:tcPr marL="57602" marR="57602" marT="0" marB="0"/>
                </a:tc>
                <a:tc>
                  <a:txBody>
                    <a:bodyPr/>
                    <a:lstStyle/>
                    <a:p>
                      <a:pPr marL="0" marR="0">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57602" marR="57602" marT="0" marB="0"/>
                </a:tc>
              </a:tr>
              <a:tr h="647700">
                <a:tc>
                  <a:txBody>
                    <a:bodyPr/>
                    <a:lstStyle/>
                    <a:p>
                      <a:pPr marL="0" marR="0" lvl="0" indent="0">
                        <a:lnSpc>
                          <a:spcPct val="115000"/>
                        </a:lnSpc>
                        <a:spcBef>
                          <a:spcPts val="0"/>
                        </a:spcBef>
                        <a:spcAft>
                          <a:spcPts val="0"/>
                        </a:spcAft>
                        <a:buFont typeface="+mj-lt"/>
                        <a:buNone/>
                      </a:pPr>
                      <a:r>
                        <a:rPr lang="en-US" sz="1600" dirty="0" smtClean="0">
                          <a:effectLst/>
                        </a:rPr>
                        <a:t>3. Congress </a:t>
                      </a:r>
                      <a:r>
                        <a:rPr lang="en-US" sz="1600" dirty="0">
                          <a:effectLst/>
                        </a:rPr>
                        <a:t>created money for all fifty states.</a:t>
                      </a:r>
                      <a:endParaRPr lang="en-US" sz="1600" dirty="0">
                        <a:effectLst/>
                        <a:latin typeface="Calibri"/>
                        <a:ea typeface="Calibri"/>
                        <a:cs typeface="Times New Roman"/>
                      </a:endParaRPr>
                    </a:p>
                  </a:txBody>
                  <a:tcPr marL="57602" marR="57602" marT="0" marB="0"/>
                </a:tc>
                <a:tc>
                  <a:txBody>
                    <a:bodyPr/>
                    <a:lstStyle/>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 </a:t>
                      </a:r>
                    </a:p>
                    <a:p>
                      <a:pPr marL="0" marR="0">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57602" marR="57602" marT="0" marB="0"/>
                </a:tc>
              </a:tr>
              <a:tr h="647700">
                <a:tc>
                  <a:txBody>
                    <a:bodyPr/>
                    <a:lstStyle/>
                    <a:p>
                      <a:pPr marL="0" marR="0" lvl="0" indent="0">
                        <a:lnSpc>
                          <a:spcPct val="115000"/>
                        </a:lnSpc>
                        <a:spcBef>
                          <a:spcPts val="0"/>
                        </a:spcBef>
                        <a:spcAft>
                          <a:spcPts val="0"/>
                        </a:spcAft>
                        <a:buFont typeface="+mj-lt"/>
                        <a:buNone/>
                      </a:pPr>
                      <a:r>
                        <a:rPr lang="en-US" sz="1600" dirty="0" smtClean="0">
                          <a:effectLst/>
                        </a:rPr>
                        <a:t>4. Congress </a:t>
                      </a:r>
                      <a:r>
                        <a:rPr lang="en-US" sz="1600" dirty="0">
                          <a:effectLst/>
                        </a:rPr>
                        <a:t>increased the price of the postage stamp to $0.49 cents.</a:t>
                      </a:r>
                      <a:endParaRPr lang="en-US" sz="1600" dirty="0">
                        <a:effectLst/>
                        <a:latin typeface="Calibri"/>
                        <a:ea typeface="Calibri"/>
                        <a:cs typeface="Times New Roman"/>
                      </a:endParaRPr>
                    </a:p>
                  </a:txBody>
                  <a:tcPr marL="57602" marR="57602"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57602" marR="57602" marT="0" marB="0"/>
                </a:tc>
              </a:tr>
              <a:tr h="647700">
                <a:tc>
                  <a:txBody>
                    <a:bodyPr/>
                    <a:lstStyle/>
                    <a:p>
                      <a:pPr marL="0" marR="0" lvl="0" indent="0">
                        <a:lnSpc>
                          <a:spcPct val="115000"/>
                        </a:lnSpc>
                        <a:spcBef>
                          <a:spcPts val="0"/>
                        </a:spcBef>
                        <a:spcAft>
                          <a:spcPts val="0"/>
                        </a:spcAft>
                        <a:buFont typeface="+mj-lt"/>
                        <a:buNone/>
                      </a:pPr>
                      <a:r>
                        <a:rPr lang="en-US" sz="1600" dirty="0" smtClean="0">
                          <a:effectLst/>
                        </a:rPr>
                        <a:t>5. Congress </a:t>
                      </a:r>
                      <a:r>
                        <a:rPr lang="en-US" sz="1600" dirty="0">
                          <a:effectLst/>
                        </a:rPr>
                        <a:t>is able to limit the number of immigrants to the United States</a:t>
                      </a:r>
                      <a:endParaRPr lang="en-US" sz="1600" dirty="0">
                        <a:effectLst/>
                        <a:latin typeface="Calibri"/>
                        <a:ea typeface="Calibri"/>
                        <a:cs typeface="Times New Roman"/>
                      </a:endParaRPr>
                    </a:p>
                  </a:txBody>
                  <a:tcPr marL="57602" marR="57602"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57602" marR="57602" marT="0" marB="0"/>
                </a:tc>
              </a:tr>
              <a:tr h="647700">
                <a:tc>
                  <a:txBody>
                    <a:bodyPr/>
                    <a:lstStyle/>
                    <a:p>
                      <a:pPr marL="0" marR="0" lvl="0" indent="0">
                        <a:lnSpc>
                          <a:spcPct val="115000"/>
                        </a:lnSpc>
                        <a:spcBef>
                          <a:spcPts val="0"/>
                        </a:spcBef>
                        <a:spcAft>
                          <a:spcPts val="0"/>
                        </a:spcAft>
                        <a:buFont typeface="+mj-lt"/>
                        <a:buNone/>
                      </a:pPr>
                      <a:r>
                        <a:rPr lang="en-US" sz="1600" dirty="0" smtClean="0">
                          <a:effectLst/>
                        </a:rPr>
                        <a:t>6. Congress </a:t>
                      </a:r>
                      <a:r>
                        <a:rPr lang="en-US" sz="1600" dirty="0">
                          <a:effectLst/>
                        </a:rPr>
                        <a:t>has the right to draft citizens into the armed forces.</a:t>
                      </a:r>
                      <a:endParaRPr lang="en-US" sz="1600" dirty="0">
                        <a:effectLst/>
                        <a:latin typeface="Calibri"/>
                        <a:ea typeface="Calibri"/>
                        <a:cs typeface="Times New Roman"/>
                      </a:endParaRPr>
                    </a:p>
                  </a:txBody>
                  <a:tcPr marL="57602" marR="57602" marT="0" marB="0"/>
                </a:tc>
                <a:tc>
                  <a:txBody>
                    <a:bodyPr/>
                    <a:lstStyle/>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p>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57602" marR="57602" marT="0" marB="0"/>
                </a:tc>
              </a:tr>
              <a:tr h="431800">
                <a:tc>
                  <a:txBody>
                    <a:bodyPr/>
                    <a:lstStyle/>
                    <a:p>
                      <a:pPr marL="0" marR="0" lvl="0" indent="0">
                        <a:lnSpc>
                          <a:spcPct val="115000"/>
                        </a:lnSpc>
                        <a:spcBef>
                          <a:spcPts val="0"/>
                        </a:spcBef>
                        <a:spcAft>
                          <a:spcPts val="0"/>
                        </a:spcAft>
                        <a:buFont typeface="+mj-lt"/>
                        <a:buNone/>
                      </a:pPr>
                      <a:r>
                        <a:rPr lang="en-US" sz="1600" dirty="0" smtClean="0">
                          <a:effectLst/>
                        </a:rPr>
                        <a:t>7. Sonia </a:t>
                      </a:r>
                      <a:r>
                        <a:rPr lang="en-US" sz="1600" dirty="0">
                          <a:effectLst/>
                        </a:rPr>
                        <a:t>Sotomayor was selected to the Supreme Court. </a:t>
                      </a:r>
                      <a:endParaRPr lang="en-US" sz="1600" dirty="0">
                        <a:effectLst/>
                        <a:latin typeface="Calibri"/>
                        <a:ea typeface="Calibri"/>
                        <a:cs typeface="Times New Roman"/>
                      </a:endParaRPr>
                    </a:p>
                  </a:txBody>
                  <a:tcPr marL="57602" marR="57602" marT="0" marB="0"/>
                </a:tc>
                <a:tc>
                  <a:txBody>
                    <a:bodyPr/>
                    <a:lstStyle/>
                    <a:p>
                      <a:pPr marL="0" marR="0">
                        <a:lnSpc>
                          <a:spcPct val="115000"/>
                        </a:lnSpc>
                        <a:spcBef>
                          <a:spcPts val="0"/>
                        </a:spcBef>
                        <a:spcAft>
                          <a:spcPts val="0"/>
                        </a:spcAft>
                      </a:pPr>
                      <a:r>
                        <a:rPr lang="en-US" sz="1200">
                          <a:effectLst/>
                        </a:rPr>
                        <a:t> </a:t>
                      </a:r>
                      <a:endParaRPr lang="en-US" sz="1200">
                        <a:effectLst/>
                        <a:latin typeface="Calibri"/>
                        <a:ea typeface="Calibri"/>
                        <a:cs typeface="Times New Roman"/>
                      </a:endParaRPr>
                    </a:p>
                  </a:txBody>
                  <a:tcPr marL="57602" marR="57602" marT="0" marB="0"/>
                </a:tc>
              </a:tr>
              <a:tr h="647700">
                <a:tc>
                  <a:txBody>
                    <a:bodyPr/>
                    <a:lstStyle/>
                    <a:p>
                      <a:pPr marL="0" marR="0" lvl="0" indent="0">
                        <a:lnSpc>
                          <a:spcPct val="115000"/>
                        </a:lnSpc>
                        <a:spcBef>
                          <a:spcPts val="0"/>
                        </a:spcBef>
                        <a:spcAft>
                          <a:spcPts val="0"/>
                        </a:spcAft>
                        <a:buFont typeface="+mj-lt"/>
                        <a:buNone/>
                      </a:pPr>
                      <a:r>
                        <a:rPr lang="en-US" sz="1600" dirty="0" smtClean="0">
                          <a:effectLst/>
                        </a:rPr>
                        <a:t>8. After </a:t>
                      </a:r>
                      <a:r>
                        <a:rPr lang="en-US" sz="1600" dirty="0">
                          <a:effectLst/>
                        </a:rPr>
                        <a:t>the Japanese attacked Pearl Harbor, President Roosevelt asked Congress to go to war. </a:t>
                      </a:r>
                      <a:endParaRPr lang="en-US" sz="1600" dirty="0">
                        <a:effectLst/>
                        <a:latin typeface="Calibri"/>
                        <a:ea typeface="Calibri"/>
                        <a:cs typeface="Times New Roman"/>
                      </a:endParaRPr>
                    </a:p>
                  </a:txBody>
                  <a:tcPr marL="57602" marR="57602" marT="0" marB="0"/>
                </a:tc>
                <a:tc>
                  <a:txBody>
                    <a:bodyPr/>
                    <a:lstStyle/>
                    <a:p>
                      <a:pPr marL="0" marR="0">
                        <a:lnSpc>
                          <a:spcPct val="115000"/>
                        </a:lnSpc>
                        <a:spcBef>
                          <a:spcPts val="0"/>
                        </a:spcBef>
                        <a:spcAft>
                          <a:spcPts val="0"/>
                        </a:spcAft>
                      </a:pPr>
                      <a:r>
                        <a:rPr lang="en-US" sz="1200" dirty="0">
                          <a:effectLst/>
                        </a:rPr>
                        <a:t> </a:t>
                      </a:r>
                      <a:endParaRPr lang="en-US" sz="1200" dirty="0">
                        <a:effectLst/>
                        <a:latin typeface="Calibri"/>
                        <a:ea typeface="Calibri"/>
                        <a:cs typeface="Times New Roman"/>
                      </a:endParaRPr>
                    </a:p>
                  </a:txBody>
                  <a:tcPr marL="57602" marR="57602" marT="0" marB="0"/>
                </a:tc>
              </a:tr>
            </a:tbl>
          </a:graphicData>
        </a:graphic>
      </p:graphicFrame>
      <p:sp>
        <p:nvSpPr>
          <p:cNvPr id="6" name="TextBox 5"/>
          <p:cNvSpPr txBox="1"/>
          <p:nvPr/>
        </p:nvSpPr>
        <p:spPr>
          <a:xfrm>
            <a:off x="3962400" y="958334"/>
            <a:ext cx="4038600" cy="369332"/>
          </a:xfrm>
          <a:prstGeom prst="rect">
            <a:avLst/>
          </a:prstGeom>
          <a:noFill/>
        </p:spPr>
        <p:txBody>
          <a:bodyPr wrap="square" rtlCol="0">
            <a:spAutoFit/>
          </a:bodyPr>
          <a:lstStyle/>
          <a:p>
            <a:r>
              <a:rPr lang="en-US" dirty="0"/>
              <a:t>To raise and support an army and navy </a:t>
            </a:r>
          </a:p>
        </p:txBody>
      </p:sp>
      <p:sp>
        <p:nvSpPr>
          <p:cNvPr id="7" name="TextBox 6"/>
          <p:cNvSpPr txBox="1"/>
          <p:nvPr/>
        </p:nvSpPr>
        <p:spPr>
          <a:xfrm>
            <a:off x="4152418" y="1999247"/>
            <a:ext cx="3733800" cy="369332"/>
          </a:xfrm>
          <a:prstGeom prst="rect">
            <a:avLst/>
          </a:prstGeom>
          <a:noFill/>
        </p:spPr>
        <p:txBody>
          <a:bodyPr wrap="square" rtlCol="0">
            <a:spAutoFit/>
          </a:bodyPr>
          <a:lstStyle/>
          <a:p>
            <a:r>
              <a:rPr lang="en-US" dirty="0"/>
              <a:t>Regulate foreign and interstate trade </a:t>
            </a:r>
          </a:p>
        </p:txBody>
      </p:sp>
      <p:sp>
        <p:nvSpPr>
          <p:cNvPr id="8" name="TextBox 7"/>
          <p:cNvSpPr txBox="1"/>
          <p:nvPr/>
        </p:nvSpPr>
        <p:spPr>
          <a:xfrm>
            <a:off x="4191000" y="2895600"/>
            <a:ext cx="3581400" cy="369332"/>
          </a:xfrm>
          <a:prstGeom prst="rect">
            <a:avLst/>
          </a:prstGeom>
          <a:noFill/>
        </p:spPr>
        <p:txBody>
          <a:bodyPr wrap="square" rtlCol="0">
            <a:spAutoFit/>
          </a:bodyPr>
          <a:lstStyle/>
          <a:p>
            <a:r>
              <a:rPr lang="en-US" dirty="0"/>
              <a:t>Coin money </a:t>
            </a:r>
          </a:p>
        </p:txBody>
      </p:sp>
      <p:sp>
        <p:nvSpPr>
          <p:cNvPr id="9" name="TextBox 8"/>
          <p:cNvSpPr txBox="1"/>
          <p:nvPr/>
        </p:nvSpPr>
        <p:spPr>
          <a:xfrm>
            <a:off x="4205469" y="4120587"/>
            <a:ext cx="3810000" cy="369332"/>
          </a:xfrm>
          <a:prstGeom prst="rect">
            <a:avLst/>
          </a:prstGeom>
          <a:noFill/>
        </p:spPr>
        <p:txBody>
          <a:bodyPr wrap="square" rtlCol="0">
            <a:spAutoFit/>
          </a:bodyPr>
          <a:lstStyle/>
          <a:p>
            <a:r>
              <a:rPr lang="en-US" dirty="0"/>
              <a:t>Make Naturalization Laws </a:t>
            </a:r>
          </a:p>
        </p:txBody>
      </p:sp>
      <p:sp>
        <p:nvSpPr>
          <p:cNvPr id="10" name="TextBox 9"/>
          <p:cNvSpPr txBox="1"/>
          <p:nvPr/>
        </p:nvSpPr>
        <p:spPr>
          <a:xfrm>
            <a:off x="4114800" y="3505200"/>
            <a:ext cx="3733800" cy="369332"/>
          </a:xfrm>
          <a:prstGeom prst="rect">
            <a:avLst/>
          </a:prstGeom>
          <a:noFill/>
        </p:spPr>
        <p:txBody>
          <a:bodyPr wrap="square" rtlCol="0">
            <a:spAutoFit/>
          </a:bodyPr>
          <a:lstStyle/>
          <a:p>
            <a:r>
              <a:rPr lang="en-US" dirty="0"/>
              <a:t>Create a post office and postal roads </a:t>
            </a:r>
          </a:p>
        </p:txBody>
      </p:sp>
      <p:sp>
        <p:nvSpPr>
          <p:cNvPr id="11" name="TextBox 10"/>
          <p:cNvSpPr txBox="1"/>
          <p:nvPr/>
        </p:nvSpPr>
        <p:spPr>
          <a:xfrm>
            <a:off x="4186177" y="4687669"/>
            <a:ext cx="3971081" cy="369332"/>
          </a:xfrm>
          <a:prstGeom prst="rect">
            <a:avLst/>
          </a:prstGeom>
          <a:noFill/>
        </p:spPr>
        <p:txBody>
          <a:bodyPr wrap="square" rtlCol="0">
            <a:spAutoFit/>
          </a:bodyPr>
          <a:lstStyle/>
          <a:p>
            <a:r>
              <a:rPr lang="en-US" dirty="0"/>
              <a:t>To raise and support an army and navy </a:t>
            </a:r>
          </a:p>
        </p:txBody>
      </p:sp>
      <p:sp>
        <p:nvSpPr>
          <p:cNvPr id="12" name="TextBox 11"/>
          <p:cNvSpPr txBox="1"/>
          <p:nvPr/>
        </p:nvSpPr>
        <p:spPr>
          <a:xfrm>
            <a:off x="4182319" y="5334000"/>
            <a:ext cx="3971081" cy="369332"/>
          </a:xfrm>
          <a:prstGeom prst="rect">
            <a:avLst/>
          </a:prstGeom>
          <a:noFill/>
        </p:spPr>
        <p:txBody>
          <a:bodyPr wrap="square" rtlCol="0">
            <a:spAutoFit/>
          </a:bodyPr>
          <a:lstStyle/>
          <a:p>
            <a:r>
              <a:rPr lang="en-US" dirty="0"/>
              <a:t>To approve of presidential appointments </a:t>
            </a:r>
          </a:p>
        </p:txBody>
      </p:sp>
      <p:sp>
        <p:nvSpPr>
          <p:cNvPr id="13" name="TextBox 12"/>
          <p:cNvSpPr txBox="1"/>
          <p:nvPr/>
        </p:nvSpPr>
        <p:spPr>
          <a:xfrm>
            <a:off x="4182319" y="6172200"/>
            <a:ext cx="4123481" cy="369332"/>
          </a:xfrm>
          <a:prstGeom prst="rect">
            <a:avLst/>
          </a:prstGeom>
          <a:noFill/>
        </p:spPr>
        <p:txBody>
          <a:bodyPr wrap="square" rtlCol="0">
            <a:spAutoFit/>
          </a:bodyPr>
          <a:lstStyle/>
          <a:p>
            <a:r>
              <a:rPr lang="en-US" dirty="0" smtClean="0"/>
              <a:t>To declare war</a:t>
            </a:r>
            <a:endParaRPr lang="en-US" dirty="0"/>
          </a:p>
        </p:txBody>
      </p:sp>
    </p:spTree>
    <p:extLst>
      <p:ext uri="{BB962C8B-B14F-4D97-AF65-F5344CB8AC3E}">
        <p14:creationId xmlns:p14="http://schemas.microsoft.com/office/powerpoint/2010/main" val="319194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ppt_x"/>
                                          </p:val>
                                        </p:tav>
                                        <p:tav tm="100000">
                                          <p:val>
                                            <p:strVal val="#ppt_x"/>
                                          </p:val>
                                        </p:tav>
                                      </p:tavLst>
                                    </p:anim>
                                    <p:anim calcmode="lin" valueType="num">
                                      <p:cBhvr additive="base">
                                        <p:cTn id="4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0676" t="28009" r="25185" b="32427"/>
          <a:stretch/>
        </p:blipFill>
        <p:spPr bwMode="auto">
          <a:xfrm>
            <a:off x="-2939" y="838200"/>
            <a:ext cx="9063869"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86400" y="1447800"/>
            <a:ext cx="2819400" cy="369332"/>
          </a:xfrm>
          <a:prstGeom prst="rect">
            <a:avLst/>
          </a:prstGeom>
          <a:solidFill>
            <a:schemeClr val="accent1"/>
          </a:solidFill>
        </p:spPr>
        <p:txBody>
          <a:bodyPr wrap="square" rtlCol="0">
            <a:spAutoFit/>
          </a:bodyPr>
          <a:lstStyle/>
          <a:p>
            <a:r>
              <a:rPr lang="en-US" dirty="0" smtClean="0">
                <a:solidFill>
                  <a:schemeClr val="bg1"/>
                </a:solidFill>
              </a:rPr>
              <a:t>House of Representatives</a:t>
            </a:r>
            <a:endParaRPr lang="en-US" dirty="0">
              <a:solidFill>
                <a:schemeClr val="bg1"/>
              </a:solidFill>
            </a:endParaRPr>
          </a:p>
        </p:txBody>
      </p:sp>
      <p:sp>
        <p:nvSpPr>
          <p:cNvPr id="5" name="TextBox 4"/>
          <p:cNvSpPr txBox="1"/>
          <p:nvPr/>
        </p:nvSpPr>
        <p:spPr>
          <a:xfrm>
            <a:off x="5486400" y="2133600"/>
            <a:ext cx="2819400" cy="369332"/>
          </a:xfrm>
          <a:prstGeom prst="rect">
            <a:avLst/>
          </a:prstGeom>
          <a:solidFill>
            <a:schemeClr val="accent1"/>
          </a:solidFill>
        </p:spPr>
        <p:txBody>
          <a:bodyPr wrap="square" rtlCol="0">
            <a:spAutoFit/>
          </a:bodyPr>
          <a:lstStyle/>
          <a:p>
            <a:r>
              <a:rPr lang="en-US" dirty="0" smtClean="0">
                <a:solidFill>
                  <a:schemeClr val="bg1"/>
                </a:solidFill>
              </a:rPr>
              <a:t>Representative </a:t>
            </a:r>
            <a:endParaRPr lang="en-US" dirty="0">
              <a:solidFill>
                <a:schemeClr val="bg1"/>
              </a:solidFill>
            </a:endParaRPr>
          </a:p>
        </p:txBody>
      </p:sp>
      <p:sp>
        <p:nvSpPr>
          <p:cNvPr id="6" name="TextBox 5"/>
          <p:cNvSpPr txBox="1"/>
          <p:nvPr/>
        </p:nvSpPr>
        <p:spPr>
          <a:xfrm>
            <a:off x="5468073" y="2819400"/>
            <a:ext cx="2819400" cy="369332"/>
          </a:xfrm>
          <a:prstGeom prst="rect">
            <a:avLst/>
          </a:prstGeom>
          <a:solidFill>
            <a:schemeClr val="accent1"/>
          </a:solidFill>
        </p:spPr>
        <p:txBody>
          <a:bodyPr wrap="square" rtlCol="0">
            <a:spAutoFit/>
          </a:bodyPr>
          <a:lstStyle/>
          <a:p>
            <a:r>
              <a:rPr lang="en-US" dirty="0" smtClean="0">
                <a:solidFill>
                  <a:schemeClr val="bg1"/>
                </a:solidFill>
              </a:rPr>
              <a:t>25 </a:t>
            </a:r>
            <a:endParaRPr lang="en-US" dirty="0">
              <a:solidFill>
                <a:schemeClr val="bg1"/>
              </a:solidFill>
            </a:endParaRPr>
          </a:p>
        </p:txBody>
      </p:sp>
      <p:sp>
        <p:nvSpPr>
          <p:cNvPr id="7" name="TextBox 6"/>
          <p:cNvSpPr txBox="1"/>
          <p:nvPr/>
        </p:nvSpPr>
        <p:spPr>
          <a:xfrm>
            <a:off x="5468073" y="3505200"/>
            <a:ext cx="2819400" cy="369332"/>
          </a:xfrm>
          <a:prstGeom prst="rect">
            <a:avLst/>
          </a:prstGeom>
          <a:solidFill>
            <a:schemeClr val="accent1"/>
          </a:solidFill>
        </p:spPr>
        <p:txBody>
          <a:bodyPr wrap="square" rtlCol="0">
            <a:spAutoFit/>
          </a:bodyPr>
          <a:lstStyle/>
          <a:p>
            <a:r>
              <a:rPr lang="en-US" dirty="0" smtClean="0">
                <a:solidFill>
                  <a:schemeClr val="bg1"/>
                </a:solidFill>
              </a:rPr>
              <a:t>citizen </a:t>
            </a:r>
            <a:endParaRPr lang="en-US" dirty="0">
              <a:solidFill>
                <a:schemeClr val="bg1"/>
              </a:solidFill>
            </a:endParaRPr>
          </a:p>
        </p:txBody>
      </p:sp>
      <p:sp>
        <p:nvSpPr>
          <p:cNvPr id="8" name="TextBox 7"/>
          <p:cNvSpPr txBox="1"/>
          <p:nvPr/>
        </p:nvSpPr>
        <p:spPr>
          <a:xfrm>
            <a:off x="5459392" y="4419600"/>
            <a:ext cx="2819400" cy="646331"/>
          </a:xfrm>
          <a:prstGeom prst="rect">
            <a:avLst/>
          </a:prstGeom>
          <a:solidFill>
            <a:schemeClr val="accent1"/>
          </a:solidFill>
        </p:spPr>
        <p:txBody>
          <a:bodyPr wrap="square" rtlCol="0">
            <a:spAutoFit/>
          </a:bodyPr>
          <a:lstStyle/>
          <a:p>
            <a:r>
              <a:rPr lang="en-US" dirty="0" smtClean="0">
                <a:solidFill>
                  <a:schemeClr val="bg1"/>
                </a:solidFill>
              </a:rPr>
              <a:t>You have to live in the state you want to represent </a:t>
            </a:r>
            <a:endParaRPr lang="en-US" dirty="0">
              <a:solidFill>
                <a:schemeClr val="bg1"/>
              </a:solidFill>
            </a:endParaRPr>
          </a:p>
        </p:txBody>
      </p:sp>
    </p:spTree>
    <p:extLst>
      <p:ext uri="{BB962C8B-B14F-4D97-AF65-F5344CB8AC3E}">
        <p14:creationId xmlns:p14="http://schemas.microsoft.com/office/powerpoint/2010/main" val="292852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306" t="29367" r="24855" b="35317"/>
          <a:stretch/>
        </p:blipFill>
        <p:spPr bwMode="auto">
          <a:xfrm>
            <a:off x="20881" y="1022731"/>
            <a:ext cx="9044301" cy="3625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68073" y="1600200"/>
            <a:ext cx="2819400" cy="369332"/>
          </a:xfrm>
          <a:prstGeom prst="rect">
            <a:avLst/>
          </a:prstGeom>
          <a:solidFill>
            <a:schemeClr val="accent1"/>
          </a:solidFill>
        </p:spPr>
        <p:txBody>
          <a:bodyPr wrap="square" rtlCol="0">
            <a:spAutoFit/>
          </a:bodyPr>
          <a:lstStyle/>
          <a:p>
            <a:r>
              <a:rPr lang="en-US" dirty="0" smtClean="0">
                <a:solidFill>
                  <a:schemeClr val="bg1"/>
                </a:solidFill>
              </a:rPr>
              <a:t>Senate, Senator</a:t>
            </a:r>
            <a:endParaRPr lang="en-US" dirty="0">
              <a:solidFill>
                <a:schemeClr val="bg1"/>
              </a:solidFill>
            </a:endParaRPr>
          </a:p>
        </p:txBody>
      </p:sp>
      <p:sp>
        <p:nvSpPr>
          <p:cNvPr id="4" name="TextBox 3"/>
          <p:cNvSpPr txBox="1"/>
          <p:nvPr/>
        </p:nvSpPr>
        <p:spPr>
          <a:xfrm>
            <a:off x="5468073" y="2362200"/>
            <a:ext cx="2819400" cy="369332"/>
          </a:xfrm>
          <a:prstGeom prst="rect">
            <a:avLst/>
          </a:prstGeom>
          <a:solidFill>
            <a:schemeClr val="accent1"/>
          </a:solidFill>
        </p:spPr>
        <p:txBody>
          <a:bodyPr wrap="square" rtlCol="0">
            <a:spAutoFit/>
          </a:bodyPr>
          <a:lstStyle/>
          <a:p>
            <a:r>
              <a:rPr lang="en-US" dirty="0" smtClean="0">
                <a:solidFill>
                  <a:schemeClr val="bg1"/>
                </a:solidFill>
              </a:rPr>
              <a:t>30</a:t>
            </a:r>
            <a:endParaRPr lang="en-US" dirty="0">
              <a:solidFill>
                <a:schemeClr val="bg1"/>
              </a:solidFill>
            </a:endParaRPr>
          </a:p>
        </p:txBody>
      </p:sp>
      <p:sp>
        <p:nvSpPr>
          <p:cNvPr id="5" name="TextBox 4"/>
          <p:cNvSpPr txBox="1"/>
          <p:nvPr/>
        </p:nvSpPr>
        <p:spPr>
          <a:xfrm>
            <a:off x="5459392" y="2971800"/>
            <a:ext cx="2819400" cy="369332"/>
          </a:xfrm>
          <a:prstGeom prst="rect">
            <a:avLst/>
          </a:prstGeom>
          <a:solidFill>
            <a:schemeClr val="accent1"/>
          </a:solidFill>
        </p:spPr>
        <p:txBody>
          <a:bodyPr wrap="square" rtlCol="0">
            <a:spAutoFit/>
          </a:bodyPr>
          <a:lstStyle/>
          <a:p>
            <a:r>
              <a:rPr lang="en-US" dirty="0" smtClean="0">
                <a:solidFill>
                  <a:schemeClr val="bg1"/>
                </a:solidFill>
              </a:rPr>
              <a:t>9 years</a:t>
            </a:r>
            <a:endParaRPr lang="en-US" dirty="0">
              <a:solidFill>
                <a:schemeClr val="bg1"/>
              </a:solidFill>
            </a:endParaRPr>
          </a:p>
        </p:txBody>
      </p:sp>
    </p:spTree>
    <p:extLst>
      <p:ext uri="{BB962C8B-B14F-4D97-AF65-F5344CB8AC3E}">
        <p14:creationId xmlns:p14="http://schemas.microsoft.com/office/powerpoint/2010/main" val="389501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206" t="62678" r="26055" b="11762"/>
          <a:stretch/>
        </p:blipFill>
        <p:spPr bwMode="auto">
          <a:xfrm>
            <a:off x="381000" y="1447800"/>
            <a:ext cx="852021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468072" y="2057400"/>
            <a:ext cx="3433143" cy="369332"/>
          </a:xfrm>
          <a:prstGeom prst="rect">
            <a:avLst/>
          </a:prstGeom>
          <a:solidFill>
            <a:schemeClr val="accent1"/>
          </a:solidFill>
        </p:spPr>
        <p:txBody>
          <a:bodyPr wrap="square" rtlCol="0">
            <a:spAutoFit/>
          </a:bodyPr>
          <a:lstStyle/>
          <a:p>
            <a:r>
              <a:rPr lang="en-US" dirty="0" smtClean="0">
                <a:solidFill>
                  <a:schemeClr val="bg1"/>
                </a:solidFill>
              </a:rPr>
              <a:t>Both houses make their own rules </a:t>
            </a:r>
            <a:endParaRPr lang="en-US" dirty="0">
              <a:solidFill>
                <a:schemeClr val="bg1"/>
              </a:solidFill>
            </a:endParaRPr>
          </a:p>
        </p:txBody>
      </p:sp>
      <p:sp>
        <p:nvSpPr>
          <p:cNvPr id="4" name="TextBox 3"/>
          <p:cNvSpPr txBox="1"/>
          <p:nvPr/>
        </p:nvSpPr>
        <p:spPr>
          <a:xfrm>
            <a:off x="5488328" y="3200400"/>
            <a:ext cx="3433143" cy="369332"/>
          </a:xfrm>
          <a:prstGeom prst="rect">
            <a:avLst/>
          </a:prstGeom>
          <a:solidFill>
            <a:schemeClr val="accent1"/>
          </a:solidFill>
        </p:spPr>
        <p:txBody>
          <a:bodyPr wrap="square" rtlCol="0">
            <a:spAutoFit/>
          </a:bodyPr>
          <a:lstStyle/>
          <a:p>
            <a:r>
              <a:rPr lang="en-US" dirty="0" smtClean="0">
                <a:solidFill>
                  <a:schemeClr val="bg1"/>
                </a:solidFill>
              </a:rPr>
              <a:t>67</a:t>
            </a:r>
            <a:endParaRPr lang="en-US" dirty="0">
              <a:solidFill>
                <a:schemeClr val="bg1"/>
              </a:solidFill>
            </a:endParaRPr>
          </a:p>
        </p:txBody>
      </p:sp>
    </p:spTree>
    <p:extLst>
      <p:ext uri="{BB962C8B-B14F-4D97-AF65-F5344CB8AC3E}">
        <p14:creationId xmlns:p14="http://schemas.microsoft.com/office/powerpoint/2010/main" val="409237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1998</TotalTime>
  <Words>1408</Words>
  <Application>Microsoft Office PowerPoint</Application>
  <PresentationFormat>On-screen Show (4:3)</PresentationFormat>
  <Paragraphs>147</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NewsPrint</vt:lpstr>
      <vt:lpstr>Powers of Congress </vt:lpstr>
      <vt:lpstr>Enumerated Powers: </vt:lpstr>
      <vt:lpstr>Implied Powers:</vt:lpstr>
      <vt:lpstr>Implied Powers</vt:lpstr>
      <vt:lpstr>What was the implied power Congress used to tax? </vt:lpstr>
      <vt:lpstr>PowerPoint Presentation</vt:lpstr>
      <vt:lpstr>PowerPoint Presentation</vt:lpstr>
      <vt:lpstr>PowerPoint Presentation</vt:lpstr>
      <vt:lpstr>PowerPoint Presentation</vt:lpstr>
      <vt:lpstr>I can explain the following:</vt:lpstr>
      <vt:lpstr>PowerPoint Presentation</vt:lpstr>
      <vt:lpstr>PowerPoint Presentation</vt:lpstr>
      <vt:lpstr>How a bill becomes a law</vt:lpstr>
      <vt:lpstr>The Bill Begins</vt:lpstr>
      <vt:lpstr>Step 1: The Proposal</vt:lpstr>
      <vt:lpstr>Step 2: The Introduction</vt:lpstr>
      <vt:lpstr>Step 3: The Report</vt:lpstr>
      <vt:lpstr>Step 4: The Floor Debate</vt:lpstr>
      <vt:lpstr>Step 5: The Vote</vt:lpstr>
      <vt:lpstr>Step 6: The Delivery</vt:lpstr>
      <vt:lpstr>Step 7: To the President!</vt:lpstr>
      <vt:lpstr>PowerPoint Presentation</vt:lpstr>
      <vt:lpstr>PowerPoint Presentation</vt:lpstr>
      <vt:lpstr>PowerPoint Presentation</vt:lpstr>
      <vt:lpstr>PowerPoint Presentation</vt:lpstr>
      <vt:lpstr>PowerPoint Presentation</vt:lpstr>
    </vt:vector>
  </TitlesOfParts>
  <Company>School District of Clay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Powers of Congress</dc:title>
  <dc:creator>Windows User</dc:creator>
  <cp:lastModifiedBy>Windows User</cp:lastModifiedBy>
  <cp:revision>35</cp:revision>
  <dcterms:created xsi:type="dcterms:W3CDTF">2016-02-02T13:09:10Z</dcterms:created>
  <dcterms:modified xsi:type="dcterms:W3CDTF">2017-01-13T21:09:10Z</dcterms:modified>
</cp:coreProperties>
</file>