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6" r:id="rId17"/>
    <p:sldId id="272" r:id="rId18"/>
    <p:sldId id="273" r:id="rId19"/>
    <p:sldId id="274" r:id="rId20"/>
    <p:sldId id="271" r:id="rId21"/>
    <p:sldId id="2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78" y="-6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2CFEB5-3854-453C-B5E2-6223E8EA2A7B}" type="doc">
      <dgm:prSet loTypeId="urn:microsoft.com/office/officeart/2005/8/layout/venn1" loCatId="relationship" qsTypeId="urn:microsoft.com/office/officeart/2005/8/quickstyle/simple1" qsCatId="simple" csTypeId="urn:microsoft.com/office/officeart/2005/8/colors/accent4_3" csCatId="accent4" phldr="1"/>
      <dgm:spPr/>
    </dgm:pt>
    <dgm:pt modelId="{0AAFC5D6-59C6-4138-AFCD-22E39E187BDF}">
      <dgm:prSet phldrT="[Text]"/>
      <dgm:spPr/>
      <dgm:t>
        <a:bodyPr/>
        <a:lstStyle/>
        <a:p>
          <a:r>
            <a:rPr lang="en-US" dirty="0" smtClean="0">
              <a:solidFill>
                <a:schemeClr val="accent4"/>
              </a:solidFill>
            </a:rPr>
            <a:t>House</a:t>
          </a:r>
          <a:endParaRPr lang="en-US" dirty="0">
            <a:solidFill>
              <a:schemeClr val="accent4"/>
            </a:solidFill>
          </a:endParaRPr>
        </a:p>
      </dgm:t>
    </dgm:pt>
    <dgm:pt modelId="{BFE46AEE-3E06-49E1-BB57-30CC881CDA40}" type="parTrans" cxnId="{2EE1F678-3DDA-46FE-901E-3293865059FB}">
      <dgm:prSet/>
      <dgm:spPr/>
      <dgm:t>
        <a:bodyPr/>
        <a:lstStyle/>
        <a:p>
          <a:endParaRPr lang="en-US"/>
        </a:p>
      </dgm:t>
    </dgm:pt>
    <dgm:pt modelId="{620A6723-B625-4750-9C66-CB448A75C50C}" type="sibTrans" cxnId="{2EE1F678-3DDA-46FE-901E-3293865059FB}">
      <dgm:prSet/>
      <dgm:spPr/>
      <dgm:t>
        <a:bodyPr/>
        <a:lstStyle/>
        <a:p>
          <a:endParaRPr lang="en-US"/>
        </a:p>
      </dgm:t>
    </dgm:pt>
    <dgm:pt modelId="{73EB78A1-CBDC-48C7-9B96-A0F240263A96}">
      <dgm:prSet phldrT="[Text]"/>
      <dgm:spPr/>
      <dgm:t>
        <a:bodyPr/>
        <a:lstStyle/>
        <a:p>
          <a:r>
            <a:rPr lang="en-US" dirty="0" smtClean="0">
              <a:solidFill>
                <a:schemeClr val="accent4"/>
              </a:solidFill>
            </a:rPr>
            <a:t>Senate</a:t>
          </a:r>
          <a:endParaRPr lang="en-US" dirty="0">
            <a:solidFill>
              <a:schemeClr val="accent4"/>
            </a:solidFill>
          </a:endParaRPr>
        </a:p>
      </dgm:t>
    </dgm:pt>
    <dgm:pt modelId="{FEAEB54C-FBA2-48DB-81B3-E7E8DA7295B3}" type="parTrans" cxnId="{9FE20190-6A59-4BA6-8828-24CD779A190A}">
      <dgm:prSet/>
      <dgm:spPr/>
      <dgm:t>
        <a:bodyPr/>
        <a:lstStyle/>
        <a:p>
          <a:endParaRPr lang="en-US"/>
        </a:p>
      </dgm:t>
    </dgm:pt>
    <dgm:pt modelId="{53FC5E0B-4395-4700-AF52-B347CD6558D9}" type="sibTrans" cxnId="{9FE20190-6A59-4BA6-8828-24CD779A190A}">
      <dgm:prSet/>
      <dgm:spPr/>
      <dgm:t>
        <a:bodyPr/>
        <a:lstStyle/>
        <a:p>
          <a:endParaRPr lang="en-US"/>
        </a:p>
      </dgm:t>
    </dgm:pt>
    <dgm:pt modelId="{0E43CFDC-D223-4A88-A22C-6BFCEAD16B45}" type="pres">
      <dgm:prSet presAssocID="{F22CFEB5-3854-453C-B5E2-6223E8EA2A7B}" presName="compositeShape" presStyleCnt="0">
        <dgm:presLayoutVars>
          <dgm:chMax val="7"/>
          <dgm:dir/>
          <dgm:resizeHandles val="exact"/>
        </dgm:presLayoutVars>
      </dgm:prSet>
      <dgm:spPr/>
    </dgm:pt>
    <dgm:pt modelId="{44C29BAD-CE79-4591-9B5A-AC0FA2F750E3}" type="pres">
      <dgm:prSet presAssocID="{0AAFC5D6-59C6-4138-AFCD-22E39E187BDF}" presName="circ1" presStyleLbl="vennNode1" presStyleIdx="0" presStyleCnt="2"/>
      <dgm:spPr/>
      <dgm:t>
        <a:bodyPr/>
        <a:lstStyle/>
        <a:p>
          <a:endParaRPr lang="en-US"/>
        </a:p>
      </dgm:t>
    </dgm:pt>
    <dgm:pt modelId="{39250E7E-25E4-4D0F-94C2-9D01C3DF9C3C}" type="pres">
      <dgm:prSet presAssocID="{0AAFC5D6-59C6-4138-AFCD-22E39E187BDF}" presName="circ1Tx" presStyleLbl="revTx" presStyleIdx="0" presStyleCnt="0">
        <dgm:presLayoutVars>
          <dgm:chMax val="0"/>
          <dgm:chPref val="0"/>
          <dgm:bulletEnabled val="1"/>
        </dgm:presLayoutVars>
      </dgm:prSet>
      <dgm:spPr/>
      <dgm:t>
        <a:bodyPr/>
        <a:lstStyle/>
        <a:p>
          <a:endParaRPr lang="en-US"/>
        </a:p>
      </dgm:t>
    </dgm:pt>
    <dgm:pt modelId="{1B2D2EC0-2F95-4E88-B253-8B723C20E1AD}" type="pres">
      <dgm:prSet presAssocID="{73EB78A1-CBDC-48C7-9B96-A0F240263A96}" presName="circ2" presStyleLbl="vennNode1" presStyleIdx="1" presStyleCnt="2" custLinFactNeighborX="7382" custLinFactNeighborY="-273"/>
      <dgm:spPr/>
      <dgm:t>
        <a:bodyPr/>
        <a:lstStyle/>
        <a:p>
          <a:endParaRPr lang="en-US"/>
        </a:p>
      </dgm:t>
    </dgm:pt>
    <dgm:pt modelId="{37042093-DE42-46FC-977A-443BB7FE17B9}" type="pres">
      <dgm:prSet presAssocID="{73EB78A1-CBDC-48C7-9B96-A0F240263A96}" presName="circ2Tx" presStyleLbl="revTx" presStyleIdx="0" presStyleCnt="0">
        <dgm:presLayoutVars>
          <dgm:chMax val="0"/>
          <dgm:chPref val="0"/>
          <dgm:bulletEnabled val="1"/>
        </dgm:presLayoutVars>
      </dgm:prSet>
      <dgm:spPr/>
      <dgm:t>
        <a:bodyPr/>
        <a:lstStyle/>
        <a:p>
          <a:endParaRPr lang="en-US"/>
        </a:p>
      </dgm:t>
    </dgm:pt>
  </dgm:ptLst>
  <dgm:cxnLst>
    <dgm:cxn modelId="{0BC9089D-286A-4A06-A303-F192C2D2F7E7}" type="presOf" srcId="{73EB78A1-CBDC-48C7-9B96-A0F240263A96}" destId="{37042093-DE42-46FC-977A-443BB7FE17B9}" srcOrd="1" destOrd="0" presId="urn:microsoft.com/office/officeart/2005/8/layout/venn1"/>
    <dgm:cxn modelId="{DCAB9368-630C-42C1-9310-30C12B6A2C5A}" type="presOf" srcId="{73EB78A1-CBDC-48C7-9B96-A0F240263A96}" destId="{1B2D2EC0-2F95-4E88-B253-8B723C20E1AD}" srcOrd="0" destOrd="0" presId="urn:microsoft.com/office/officeart/2005/8/layout/venn1"/>
    <dgm:cxn modelId="{9FE20190-6A59-4BA6-8828-24CD779A190A}" srcId="{F22CFEB5-3854-453C-B5E2-6223E8EA2A7B}" destId="{73EB78A1-CBDC-48C7-9B96-A0F240263A96}" srcOrd="1" destOrd="0" parTransId="{FEAEB54C-FBA2-48DB-81B3-E7E8DA7295B3}" sibTransId="{53FC5E0B-4395-4700-AF52-B347CD6558D9}"/>
    <dgm:cxn modelId="{694024C8-120A-420F-866F-136D03FB04EA}" type="presOf" srcId="{F22CFEB5-3854-453C-B5E2-6223E8EA2A7B}" destId="{0E43CFDC-D223-4A88-A22C-6BFCEAD16B45}" srcOrd="0" destOrd="0" presId="urn:microsoft.com/office/officeart/2005/8/layout/venn1"/>
    <dgm:cxn modelId="{2EE1F678-3DDA-46FE-901E-3293865059FB}" srcId="{F22CFEB5-3854-453C-B5E2-6223E8EA2A7B}" destId="{0AAFC5D6-59C6-4138-AFCD-22E39E187BDF}" srcOrd="0" destOrd="0" parTransId="{BFE46AEE-3E06-49E1-BB57-30CC881CDA40}" sibTransId="{620A6723-B625-4750-9C66-CB448A75C50C}"/>
    <dgm:cxn modelId="{14D77BE8-67EF-43D3-8795-398E65C45147}" type="presOf" srcId="{0AAFC5D6-59C6-4138-AFCD-22E39E187BDF}" destId="{44C29BAD-CE79-4591-9B5A-AC0FA2F750E3}" srcOrd="0" destOrd="0" presId="urn:microsoft.com/office/officeart/2005/8/layout/venn1"/>
    <dgm:cxn modelId="{9B7061F0-B9B7-4569-B68C-1C2AFAD2817D}" type="presOf" srcId="{0AAFC5D6-59C6-4138-AFCD-22E39E187BDF}" destId="{39250E7E-25E4-4D0F-94C2-9D01C3DF9C3C}" srcOrd="1" destOrd="0" presId="urn:microsoft.com/office/officeart/2005/8/layout/venn1"/>
    <dgm:cxn modelId="{79DE6DE2-80EC-4A39-A461-4B1316727560}" type="presParOf" srcId="{0E43CFDC-D223-4A88-A22C-6BFCEAD16B45}" destId="{44C29BAD-CE79-4591-9B5A-AC0FA2F750E3}" srcOrd="0" destOrd="0" presId="urn:microsoft.com/office/officeart/2005/8/layout/venn1"/>
    <dgm:cxn modelId="{7DC7770C-03E7-4F7A-B170-C4103FA7250B}" type="presParOf" srcId="{0E43CFDC-D223-4A88-A22C-6BFCEAD16B45}" destId="{39250E7E-25E4-4D0F-94C2-9D01C3DF9C3C}" srcOrd="1" destOrd="0" presId="urn:microsoft.com/office/officeart/2005/8/layout/venn1"/>
    <dgm:cxn modelId="{66AB6204-82DF-46D7-874F-A7030DACA4E7}" type="presParOf" srcId="{0E43CFDC-D223-4A88-A22C-6BFCEAD16B45}" destId="{1B2D2EC0-2F95-4E88-B253-8B723C20E1AD}" srcOrd="2" destOrd="0" presId="urn:microsoft.com/office/officeart/2005/8/layout/venn1"/>
    <dgm:cxn modelId="{337BD6CF-4F33-41E4-9E6C-AB0D9E65BFBD}" type="presParOf" srcId="{0E43CFDC-D223-4A88-A22C-6BFCEAD16B45}" destId="{37042093-DE42-46FC-977A-443BB7FE17B9}"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29BAD-CE79-4591-9B5A-AC0FA2F750E3}">
      <dsp:nvSpPr>
        <dsp:cNvPr id="0" name=""/>
        <dsp:cNvSpPr/>
      </dsp:nvSpPr>
      <dsp:spPr>
        <a:xfrm>
          <a:off x="826836" y="12225"/>
          <a:ext cx="4470275" cy="4470275"/>
        </a:xfrm>
        <a:prstGeom prst="ellipse">
          <a:avLst/>
        </a:prstGeom>
        <a:solidFill>
          <a:schemeClr val="accent4">
            <a:shade val="80000"/>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622550">
            <a:lnSpc>
              <a:spcPct val="90000"/>
            </a:lnSpc>
            <a:spcBef>
              <a:spcPct val="0"/>
            </a:spcBef>
            <a:spcAft>
              <a:spcPct val="35000"/>
            </a:spcAft>
          </a:pPr>
          <a:r>
            <a:rPr lang="en-US" sz="5900" kern="1200" dirty="0" smtClean="0">
              <a:solidFill>
                <a:schemeClr val="accent4"/>
              </a:solidFill>
            </a:rPr>
            <a:t>House</a:t>
          </a:r>
          <a:endParaRPr lang="en-US" sz="5900" kern="1200" dirty="0">
            <a:solidFill>
              <a:schemeClr val="accent4"/>
            </a:solidFill>
          </a:endParaRPr>
        </a:p>
      </dsp:txBody>
      <dsp:txXfrm>
        <a:off x="1451064" y="539367"/>
        <a:ext cx="2577456" cy="3415992"/>
      </dsp:txXfrm>
    </dsp:sp>
    <dsp:sp modelId="{1B2D2EC0-2F95-4E88-B253-8B723C20E1AD}">
      <dsp:nvSpPr>
        <dsp:cNvPr id="0" name=""/>
        <dsp:cNvSpPr/>
      </dsp:nvSpPr>
      <dsp:spPr>
        <a:xfrm>
          <a:off x="4378652" y="21"/>
          <a:ext cx="4470275" cy="4470275"/>
        </a:xfrm>
        <a:prstGeom prst="ellipse">
          <a:avLst/>
        </a:prstGeom>
        <a:solidFill>
          <a:schemeClr val="accent4">
            <a:shade val="80000"/>
            <a:alpha val="50000"/>
            <a:hueOff val="-150287"/>
            <a:satOff val="6164"/>
            <a:lumOff val="2123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622550">
            <a:lnSpc>
              <a:spcPct val="90000"/>
            </a:lnSpc>
            <a:spcBef>
              <a:spcPct val="0"/>
            </a:spcBef>
            <a:spcAft>
              <a:spcPct val="35000"/>
            </a:spcAft>
          </a:pPr>
          <a:r>
            <a:rPr lang="en-US" sz="5900" kern="1200" dirty="0" smtClean="0">
              <a:solidFill>
                <a:schemeClr val="accent4"/>
              </a:solidFill>
            </a:rPr>
            <a:t>Senate</a:t>
          </a:r>
          <a:endParaRPr lang="en-US" sz="5900" kern="1200" dirty="0">
            <a:solidFill>
              <a:schemeClr val="accent4"/>
            </a:solidFill>
          </a:endParaRPr>
        </a:p>
      </dsp:txBody>
      <dsp:txXfrm>
        <a:off x="5647244" y="527163"/>
        <a:ext cx="2577456" cy="341599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1/10/2017</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1/10/2017</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gif"/><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Legislative Branch</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55682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Money: </a:t>
            </a:r>
            <a:br>
              <a:rPr lang="en-US" dirty="0"/>
            </a:br>
            <a:endParaRPr lang="en-US" dirty="0"/>
          </a:p>
        </p:txBody>
      </p:sp>
      <p:sp>
        <p:nvSpPr>
          <p:cNvPr id="5" name="Content Placeholder 4"/>
          <p:cNvSpPr>
            <a:spLocks noGrp="1"/>
          </p:cNvSpPr>
          <p:nvPr>
            <p:ph idx="1"/>
          </p:nvPr>
        </p:nvSpPr>
        <p:spPr>
          <a:xfrm>
            <a:off x="155575" y="2570016"/>
            <a:ext cx="8338167" cy="3636511"/>
          </a:xfrm>
        </p:spPr>
        <p:txBody>
          <a:bodyPr>
            <a:normAutofit/>
          </a:bodyPr>
          <a:lstStyle/>
          <a:p>
            <a:pPr lvl="0"/>
            <a:r>
              <a:rPr lang="en-US" sz="3200" dirty="0" smtClean="0"/>
              <a:t>Power </a:t>
            </a:r>
            <a:r>
              <a:rPr lang="en-US" sz="3200" dirty="0"/>
              <a:t>to </a:t>
            </a:r>
            <a:r>
              <a:rPr lang="en-US" sz="3200" dirty="0" smtClean="0"/>
              <a:t>tax</a:t>
            </a:r>
            <a:endParaRPr lang="en-US" sz="3200" dirty="0"/>
          </a:p>
          <a:p>
            <a:pPr lvl="0"/>
            <a:r>
              <a:rPr lang="en-US" sz="3200" dirty="0"/>
              <a:t>has the power to </a:t>
            </a:r>
            <a:r>
              <a:rPr lang="en-US" sz="3200" dirty="0" smtClean="0"/>
              <a:t>coin money</a:t>
            </a:r>
            <a:endParaRPr lang="en-US" sz="3200" dirty="0"/>
          </a:p>
          <a:p>
            <a:pPr lvl="0"/>
            <a:r>
              <a:rPr lang="en-US" sz="3200" dirty="0" smtClean="0"/>
              <a:t>Borrow money</a:t>
            </a:r>
            <a:endParaRPr lang="en-US" sz="3200" dirty="0"/>
          </a:p>
          <a:p>
            <a:pPr lvl="0"/>
            <a:r>
              <a:rPr lang="en-US" sz="3200" dirty="0"/>
              <a:t>regulate </a:t>
            </a:r>
            <a:r>
              <a:rPr lang="en-US" sz="3200" dirty="0" smtClean="0"/>
              <a:t>foreign and </a:t>
            </a:r>
            <a:r>
              <a:rPr lang="en-US" sz="3200" dirty="0"/>
              <a:t>interstate </a:t>
            </a:r>
            <a:r>
              <a:rPr lang="en-US" sz="3200" dirty="0" smtClean="0"/>
              <a:t>commerce </a:t>
            </a:r>
            <a:r>
              <a:rPr lang="en-US" sz="3200" dirty="0"/>
              <a:t>and </a:t>
            </a:r>
            <a:r>
              <a:rPr lang="en-US" sz="3200" dirty="0" smtClean="0"/>
              <a:t>trade</a:t>
            </a:r>
            <a:endParaRPr lang="en-US" sz="3200" dirty="0"/>
          </a:p>
          <a:p>
            <a:endParaRPr lang="en-US" sz="3200" dirty="0"/>
          </a:p>
        </p:txBody>
      </p:sp>
      <p:pic>
        <p:nvPicPr>
          <p:cNvPr id="6146" name="Picture 2" descr="Image result for power to ta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0325" y="381899"/>
            <a:ext cx="2846243" cy="213468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power to coin mon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0760" y="414028"/>
            <a:ext cx="3164036" cy="210255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power to borrow mon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4042" y="2708287"/>
            <a:ext cx="3345593" cy="1921343"/>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Image result for power to regulate tra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0811" y="4803262"/>
            <a:ext cx="2074558" cy="205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24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barn(inVertical)">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2000"/>
                                        <p:tgtEl>
                                          <p:spTgt spid="5">
                                            <p:txEl>
                                              <p:pRg st="1" end="1"/>
                                            </p:txEl>
                                          </p:spTgt>
                                        </p:tgtEl>
                                      </p:cBhvr>
                                    </p:animEffect>
                                    <p:anim calcmode="lin" valueType="num">
                                      <p:cBhvr>
                                        <p:cTn id="18"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19" dur="2000" fill="hold"/>
                                        <p:tgtEl>
                                          <p:spTgt spid="5">
                                            <p:txEl>
                                              <p:pRg st="1" end="1"/>
                                            </p:txEl>
                                          </p:spTgt>
                                        </p:tgtEl>
                                        <p:attrNameLst>
                                          <p:attrName>ppt_h</p:attrName>
                                        </p:attrNameLst>
                                      </p:cBhvr>
                                      <p:tavLst>
                                        <p:tav tm="0">
                                          <p:val>
                                            <p:strVal val="#ppt_h"/>
                                          </p:val>
                                        </p:tav>
                                        <p:tav tm="100000">
                                          <p:val>
                                            <p:strVal val="#ppt_h"/>
                                          </p:val>
                                        </p:tav>
                                      </p:tavLst>
                                    </p:anim>
                                  </p:childTnLst>
                                </p:cTn>
                              </p:par>
                              <p:par>
                                <p:cTn id="20" presetID="6" presetClass="entr" presetSubtype="16" fill="hold" nodeType="withEffect">
                                  <p:stCondLst>
                                    <p:cond delay="0"/>
                                  </p:stCondLst>
                                  <p:childTnLst>
                                    <p:set>
                                      <p:cBhvr>
                                        <p:cTn id="21" dur="1" fill="hold">
                                          <p:stCondLst>
                                            <p:cond delay="0"/>
                                          </p:stCondLst>
                                        </p:cTn>
                                        <p:tgtEl>
                                          <p:spTgt spid="6150"/>
                                        </p:tgtEl>
                                        <p:attrNameLst>
                                          <p:attrName>style.visibility</p:attrName>
                                        </p:attrNameLst>
                                      </p:cBhvr>
                                      <p:to>
                                        <p:strVal val="visible"/>
                                      </p:to>
                                    </p:set>
                                    <p:animEffect transition="in" filter="circle(in)">
                                      <p:cBhvr>
                                        <p:cTn id="22" dur="2000"/>
                                        <p:tgtEl>
                                          <p:spTgt spid="615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7" dur="500"/>
                                        <p:tgtEl>
                                          <p:spTgt spid="5">
                                            <p:txEl>
                                              <p:pRg st="2" end="2"/>
                                            </p:txEl>
                                          </p:spTgt>
                                        </p:tgtEl>
                                      </p:cBhvr>
                                    </p:animEffect>
                                  </p:childTnLst>
                                </p:cTn>
                              </p:par>
                              <p:par>
                                <p:cTn id="28" presetID="26" presetClass="entr" presetSubtype="0" fill="hold" nodeType="withEffect">
                                  <p:stCondLst>
                                    <p:cond delay="0"/>
                                  </p:stCondLst>
                                  <p:childTnLst>
                                    <p:set>
                                      <p:cBhvr>
                                        <p:cTn id="29" dur="1" fill="hold">
                                          <p:stCondLst>
                                            <p:cond delay="0"/>
                                          </p:stCondLst>
                                        </p:cTn>
                                        <p:tgtEl>
                                          <p:spTgt spid="6152"/>
                                        </p:tgtEl>
                                        <p:attrNameLst>
                                          <p:attrName>style.visibility</p:attrName>
                                        </p:attrNameLst>
                                      </p:cBhvr>
                                      <p:to>
                                        <p:strVal val="visible"/>
                                      </p:to>
                                    </p:set>
                                    <p:animEffect transition="in" filter="wipe(down)">
                                      <p:cBhvr>
                                        <p:cTn id="30" dur="580">
                                          <p:stCondLst>
                                            <p:cond delay="0"/>
                                          </p:stCondLst>
                                        </p:cTn>
                                        <p:tgtEl>
                                          <p:spTgt spid="6152"/>
                                        </p:tgtEl>
                                      </p:cBhvr>
                                    </p:animEffect>
                                    <p:anim calcmode="lin" valueType="num">
                                      <p:cBhvr>
                                        <p:cTn id="31" dur="1822" tmFilter="0,0; 0.14,0.36; 0.43,0.73; 0.71,0.91; 1.0,1.0">
                                          <p:stCondLst>
                                            <p:cond delay="0"/>
                                          </p:stCondLst>
                                        </p:cTn>
                                        <p:tgtEl>
                                          <p:spTgt spid="6152"/>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152"/>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152"/>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152"/>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152"/>
                                        </p:tgtEl>
                                        <p:attrNameLst>
                                          <p:attrName>ppt_y</p:attrName>
                                        </p:attrNameLst>
                                      </p:cBhvr>
                                      <p:tavLst>
                                        <p:tav tm="0" fmla="#ppt_y-sin(pi*$)/81">
                                          <p:val>
                                            <p:fltVal val="0"/>
                                          </p:val>
                                        </p:tav>
                                        <p:tav tm="100000">
                                          <p:val>
                                            <p:fltVal val="1"/>
                                          </p:val>
                                        </p:tav>
                                      </p:tavLst>
                                    </p:anim>
                                    <p:animScale>
                                      <p:cBhvr>
                                        <p:cTn id="36" dur="26">
                                          <p:stCondLst>
                                            <p:cond delay="650"/>
                                          </p:stCondLst>
                                        </p:cTn>
                                        <p:tgtEl>
                                          <p:spTgt spid="6152"/>
                                        </p:tgtEl>
                                      </p:cBhvr>
                                      <p:to x="100000" y="60000"/>
                                    </p:animScale>
                                    <p:animScale>
                                      <p:cBhvr>
                                        <p:cTn id="37" dur="166" decel="50000">
                                          <p:stCondLst>
                                            <p:cond delay="676"/>
                                          </p:stCondLst>
                                        </p:cTn>
                                        <p:tgtEl>
                                          <p:spTgt spid="6152"/>
                                        </p:tgtEl>
                                      </p:cBhvr>
                                      <p:to x="100000" y="100000"/>
                                    </p:animScale>
                                    <p:animScale>
                                      <p:cBhvr>
                                        <p:cTn id="38" dur="26">
                                          <p:stCondLst>
                                            <p:cond delay="1312"/>
                                          </p:stCondLst>
                                        </p:cTn>
                                        <p:tgtEl>
                                          <p:spTgt spid="6152"/>
                                        </p:tgtEl>
                                      </p:cBhvr>
                                      <p:to x="100000" y="80000"/>
                                    </p:animScale>
                                    <p:animScale>
                                      <p:cBhvr>
                                        <p:cTn id="39" dur="166" decel="50000">
                                          <p:stCondLst>
                                            <p:cond delay="1338"/>
                                          </p:stCondLst>
                                        </p:cTn>
                                        <p:tgtEl>
                                          <p:spTgt spid="6152"/>
                                        </p:tgtEl>
                                      </p:cBhvr>
                                      <p:to x="100000" y="100000"/>
                                    </p:animScale>
                                    <p:animScale>
                                      <p:cBhvr>
                                        <p:cTn id="40" dur="26">
                                          <p:stCondLst>
                                            <p:cond delay="1642"/>
                                          </p:stCondLst>
                                        </p:cTn>
                                        <p:tgtEl>
                                          <p:spTgt spid="6152"/>
                                        </p:tgtEl>
                                      </p:cBhvr>
                                      <p:to x="100000" y="90000"/>
                                    </p:animScale>
                                    <p:animScale>
                                      <p:cBhvr>
                                        <p:cTn id="41" dur="166" decel="50000">
                                          <p:stCondLst>
                                            <p:cond delay="1668"/>
                                          </p:stCondLst>
                                        </p:cTn>
                                        <p:tgtEl>
                                          <p:spTgt spid="6152"/>
                                        </p:tgtEl>
                                      </p:cBhvr>
                                      <p:to x="100000" y="100000"/>
                                    </p:animScale>
                                    <p:animScale>
                                      <p:cBhvr>
                                        <p:cTn id="42" dur="26">
                                          <p:stCondLst>
                                            <p:cond delay="1808"/>
                                          </p:stCondLst>
                                        </p:cTn>
                                        <p:tgtEl>
                                          <p:spTgt spid="6152"/>
                                        </p:tgtEl>
                                      </p:cBhvr>
                                      <p:to x="100000" y="95000"/>
                                    </p:animScale>
                                    <p:animScale>
                                      <p:cBhvr>
                                        <p:cTn id="43" dur="166" decel="50000">
                                          <p:stCondLst>
                                            <p:cond delay="1834"/>
                                          </p:stCondLst>
                                        </p:cTn>
                                        <p:tgtEl>
                                          <p:spTgt spid="6152"/>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5">
                                            <p:txEl>
                                              <p:pRg st="3" end="3"/>
                                            </p:txEl>
                                          </p:spTgt>
                                        </p:tgtEl>
                                        <p:attrNameLst>
                                          <p:attrName>style.visibility</p:attrName>
                                        </p:attrNameLst>
                                      </p:cBhvr>
                                      <p:to>
                                        <p:strVal val="visible"/>
                                      </p:to>
                                    </p:set>
                                    <p:animEffect transition="in" filter="circle(in)">
                                      <p:cBhvr>
                                        <p:cTn id="48" dur="2000"/>
                                        <p:tgtEl>
                                          <p:spTgt spid="5">
                                            <p:txEl>
                                              <p:pRg st="3" end="3"/>
                                            </p:txEl>
                                          </p:spTgt>
                                        </p:tgtEl>
                                      </p:cBhvr>
                                    </p:animEffect>
                                  </p:childTnLst>
                                </p:cTn>
                              </p:par>
                              <p:par>
                                <p:cTn id="49" presetID="2" presetClass="entr" presetSubtype="4" fill="hold" nodeType="withEffect">
                                  <p:stCondLst>
                                    <p:cond delay="0"/>
                                  </p:stCondLst>
                                  <p:childTnLst>
                                    <p:set>
                                      <p:cBhvr>
                                        <p:cTn id="50" dur="1" fill="hold">
                                          <p:stCondLst>
                                            <p:cond delay="0"/>
                                          </p:stCondLst>
                                        </p:cTn>
                                        <p:tgtEl>
                                          <p:spTgt spid="6156"/>
                                        </p:tgtEl>
                                        <p:attrNameLst>
                                          <p:attrName>style.visibility</p:attrName>
                                        </p:attrNameLst>
                                      </p:cBhvr>
                                      <p:to>
                                        <p:strVal val="visible"/>
                                      </p:to>
                                    </p:set>
                                    <p:anim calcmode="lin" valueType="num">
                                      <p:cBhvr additive="base">
                                        <p:cTn id="51" dur="500" fill="hold"/>
                                        <p:tgtEl>
                                          <p:spTgt spid="6156"/>
                                        </p:tgtEl>
                                        <p:attrNameLst>
                                          <p:attrName>ppt_x</p:attrName>
                                        </p:attrNameLst>
                                      </p:cBhvr>
                                      <p:tavLst>
                                        <p:tav tm="0">
                                          <p:val>
                                            <p:strVal val="#ppt_x"/>
                                          </p:val>
                                        </p:tav>
                                        <p:tav tm="100000">
                                          <p:val>
                                            <p:strVal val="#ppt_x"/>
                                          </p:val>
                                        </p:tav>
                                      </p:tavLst>
                                    </p:anim>
                                    <p:anim calcmode="lin" valueType="num">
                                      <p:cBhvr additive="base">
                                        <p:cTn id="52" dur="500" fill="hold"/>
                                        <p:tgtEl>
                                          <p:spTgt spid="61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Military</a:t>
            </a:r>
            <a:br>
              <a:rPr lang="en-US" dirty="0"/>
            </a:br>
            <a:endParaRPr lang="en-US" dirty="0"/>
          </a:p>
        </p:txBody>
      </p:sp>
      <p:sp>
        <p:nvSpPr>
          <p:cNvPr id="3" name="Content Placeholder 2"/>
          <p:cNvSpPr>
            <a:spLocks noGrp="1"/>
          </p:cNvSpPr>
          <p:nvPr>
            <p:ph idx="1"/>
          </p:nvPr>
        </p:nvSpPr>
        <p:spPr>
          <a:xfrm>
            <a:off x="818712" y="2222287"/>
            <a:ext cx="7105815" cy="3636511"/>
          </a:xfrm>
        </p:spPr>
        <p:txBody>
          <a:bodyPr>
            <a:normAutofit/>
          </a:bodyPr>
          <a:lstStyle/>
          <a:p>
            <a:pPr lvl="0"/>
            <a:r>
              <a:rPr lang="en-US" sz="3200" dirty="0" smtClean="0"/>
              <a:t> Create and </a:t>
            </a:r>
            <a:r>
              <a:rPr lang="en-US" sz="3200" dirty="0"/>
              <a:t>maintain an </a:t>
            </a:r>
            <a:r>
              <a:rPr lang="en-US" sz="3200" dirty="0" smtClean="0"/>
              <a:t>army and navy</a:t>
            </a:r>
            <a:endParaRPr lang="en-US" sz="3200" dirty="0"/>
          </a:p>
          <a:p>
            <a:r>
              <a:rPr lang="en-US" sz="3200" dirty="0" smtClean="0"/>
              <a:t> To declare war</a:t>
            </a:r>
            <a:endParaRPr lang="en-US" sz="3200" dirty="0"/>
          </a:p>
        </p:txBody>
      </p:sp>
      <p:pic>
        <p:nvPicPr>
          <p:cNvPr id="7170" name="Picture 2" descr="Image result for power to create and maintain an ar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9512" y="932413"/>
            <a:ext cx="3434642" cy="228949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power to declare w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1906" y="2983261"/>
            <a:ext cx="3099790" cy="3874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48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wipe(down)">
                                      <p:cBhvr>
                                        <p:cTn id="12" dur="5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7172"/>
                                        </p:tgtEl>
                                        <p:attrNameLst>
                                          <p:attrName>style.visibility</p:attrName>
                                        </p:attrNameLst>
                                      </p:cBhvr>
                                      <p:to>
                                        <p:strVal val="visible"/>
                                      </p:to>
                                    </p:set>
                                    <p:animEffect transition="in" filter="circle(in)">
                                      <p:cBhvr>
                                        <p:cTn id="20" dur="2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a:t>
            </a:r>
            <a:br>
              <a:rPr lang="en-US" dirty="0"/>
            </a:br>
            <a:endParaRPr lang="en-US" dirty="0"/>
          </a:p>
        </p:txBody>
      </p:sp>
      <p:sp>
        <p:nvSpPr>
          <p:cNvPr id="3" name="Content Placeholder 2"/>
          <p:cNvSpPr>
            <a:spLocks noGrp="1"/>
          </p:cNvSpPr>
          <p:nvPr>
            <p:ph idx="1"/>
          </p:nvPr>
        </p:nvSpPr>
        <p:spPr>
          <a:xfrm>
            <a:off x="0" y="1589011"/>
            <a:ext cx="10554574" cy="3636511"/>
          </a:xfrm>
        </p:spPr>
        <p:txBody>
          <a:bodyPr>
            <a:normAutofit/>
          </a:bodyPr>
          <a:lstStyle/>
          <a:p>
            <a:pPr lvl="0"/>
            <a:r>
              <a:rPr lang="en-US" sz="3200" dirty="0" smtClean="0"/>
              <a:t> Determine naturalization laws</a:t>
            </a:r>
            <a:endParaRPr lang="en-US" sz="3200" dirty="0"/>
          </a:p>
          <a:p>
            <a:pPr lvl="0"/>
            <a:r>
              <a:rPr lang="en-US" sz="3200" dirty="0" smtClean="0"/>
              <a:t> Create </a:t>
            </a:r>
            <a:r>
              <a:rPr lang="en-US" sz="3200" dirty="0"/>
              <a:t>the </a:t>
            </a:r>
            <a:r>
              <a:rPr lang="en-US" sz="3200" dirty="0" smtClean="0"/>
              <a:t>post office</a:t>
            </a:r>
            <a:endParaRPr lang="en-US" sz="3200" dirty="0"/>
          </a:p>
          <a:p>
            <a:r>
              <a:rPr lang="en-US" sz="3200" dirty="0" smtClean="0"/>
              <a:t> Secure patents</a:t>
            </a:r>
            <a:endParaRPr lang="en-US" sz="3200" dirty="0"/>
          </a:p>
        </p:txBody>
      </p:sp>
      <p:pic>
        <p:nvPicPr>
          <p:cNvPr id="8194" name="Picture 2" descr="Image result for power to determine naturalization la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2285" y="199623"/>
            <a:ext cx="42862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power to create post off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6216" y="3368785"/>
            <a:ext cx="3752850" cy="327660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patents and copyrigh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5368" y="4357843"/>
            <a:ext cx="2033833" cy="2033833"/>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Image result for patents and copyrigh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8786" y="4492986"/>
            <a:ext cx="1688501" cy="1763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651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171597"/>
            <a:ext cx="12282152" cy="970450"/>
          </a:xfrm>
        </p:spPr>
        <p:txBody>
          <a:bodyPr/>
          <a:lstStyle/>
          <a:p>
            <a:r>
              <a:rPr lang="en-US" dirty="0"/>
              <a:t>Checks and Balances/Non-Legislative Powers</a:t>
            </a:r>
            <a:br>
              <a:rPr lang="en-US" dirty="0"/>
            </a:br>
            <a:endParaRPr lang="en-US" dirty="0"/>
          </a:p>
        </p:txBody>
      </p:sp>
      <p:sp>
        <p:nvSpPr>
          <p:cNvPr id="3" name="Content Placeholder 2"/>
          <p:cNvSpPr>
            <a:spLocks noGrp="1"/>
          </p:cNvSpPr>
          <p:nvPr>
            <p:ph idx="1"/>
          </p:nvPr>
        </p:nvSpPr>
        <p:spPr>
          <a:xfrm>
            <a:off x="97495" y="1509913"/>
            <a:ext cx="10554574" cy="3636511"/>
          </a:xfrm>
        </p:spPr>
        <p:txBody>
          <a:bodyPr>
            <a:normAutofit/>
          </a:bodyPr>
          <a:lstStyle/>
          <a:p>
            <a:pPr lvl="0"/>
            <a:r>
              <a:rPr lang="en-US" sz="3200" dirty="0" smtClean="0"/>
              <a:t> Impeachment </a:t>
            </a:r>
            <a:r>
              <a:rPr lang="en-US" sz="3200" dirty="0"/>
              <a:t>of government </a:t>
            </a:r>
            <a:r>
              <a:rPr lang="en-US" sz="3200" dirty="0" smtClean="0"/>
              <a:t>officials</a:t>
            </a:r>
            <a:endParaRPr lang="en-US" sz="3200" dirty="0"/>
          </a:p>
          <a:p>
            <a:pPr lvl="0"/>
            <a:r>
              <a:rPr lang="en-US" sz="3200" dirty="0" smtClean="0"/>
              <a:t> Confirms presidential appointments (Senate)</a:t>
            </a:r>
            <a:endParaRPr lang="en-US" sz="3200" dirty="0"/>
          </a:p>
          <a:p>
            <a:pPr lvl="0"/>
            <a:r>
              <a:rPr lang="en-US" sz="3200" dirty="0" smtClean="0"/>
              <a:t> Ratifying </a:t>
            </a:r>
            <a:r>
              <a:rPr lang="en-US" sz="3200" dirty="0"/>
              <a:t>presidential </a:t>
            </a:r>
            <a:r>
              <a:rPr lang="en-US" sz="3200" dirty="0" smtClean="0"/>
              <a:t>treaties (Senate)</a:t>
            </a:r>
            <a:endParaRPr lang="en-US" sz="3200" dirty="0"/>
          </a:p>
          <a:p>
            <a:endParaRPr lang="en-US" sz="3200" dirty="0"/>
          </a:p>
        </p:txBody>
      </p:sp>
      <p:pic>
        <p:nvPicPr>
          <p:cNvPr id="9218" name="Picture 2" descr="Image result for power to impea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6399" y="3272196"/>
            <a:ext cx="2308368" cy="318197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5479138" y="4120179"/>
            <a:ext cx="3699322" cy="2468236"/>
          </a:xfrm>
          <a:prstGeom prst="rect">
            <a:avLst/>
          </a:prstGeom>
        </p:spPr>
      </p:pic>
      <p:pic>
        <p:nvPicPr>
          <p:cNvPr id="5" name="Picture 4"/>
          <p:cNvPicPr>
            <a:picLocks noChangeAspect="1"/>
          </p:cNvPicPr>
          <p:nvPr/>
        </p:nvPicPr>
        <p:blipFill>
          <a:blip r:embed="rId4"/>
          <a:stretch>
            <a:fillRect/>
          </a:stretch>
        </p:blipFill>
        <p:spPr>
          <a:xfrm>
            <a:off x="577268" y="4284567"/>
            <a:ext cx="3428061" cy="2573433"/>
          </a:xfrm>
          <a:prstGeom prst="rect">
            <a:avLst/>
          </a:prstGeom>
        </p:spPr>
      </p:pic>
      <p:pic>
        <p:nvPicPr>
          <p:cNvPr id="2050" name="Picture 2" descr="Image result for checks and balanc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8460" y="822573"/>
            <a:ext cx="2980445" cy="2313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21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circle(in)">
                                      <p:cBhvr>
                                        <p:cTn id="10" dur="20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16" presetClass="entr" presetSubtype="21"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671773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Now, answer the questions in the first column of your notes.</a:t>
            </a:r>
            <a:endParaRPr lang="en-US" dirty="0"/>
          </a:p>
        </p:txBody>
      </p:sp>
      <p:sp>
        <p:nvSpPr>
          <p:cNvPr id="5" name="Content Placeholder 4"/>
          <p:cNvSpPr>
            <a:spLocks noGrp="1"/>
          </p:cNvSpPr>
          <p:nvPr>
            <p:ph idx="1"/>
          </p:nvPr>
        </p:nvSpPr>
        <p:spPr>
          <a:xfrm>
            <a:off x="115911" y="2891988"/>
            <a:ext cx="11938714" cy="3636511"/>
          </a:xfrm>
        </p:spPr>
        <p:txBody>
          <a:bodyPr>
            <a:noAutofit/>
          </a:bodyPr>
          <a:lstStyle/>
          <a:p>
            <a:r>
              <a:rPr lang="en-US" sz="2400" dirty="0"/>
              <a:t>How do the House and Senate Differ</a:t>
            </a:r>
            <a:r>
              <a:rPr lang="en-US" sz="2400" dirty="0" smtClean="0"/>
              <a:t>?</a:t>
            </a:r>
            <a:r>
              <a:rPr lang="en-US" sz="2400" dirty="0"/>
              <a:t> </a:t>
            </a:r>
            <a:endParaRPr lang="en-US" sz="2400" dirty="0" smtClean="0"/>
          </a:p>
          <a:p>
            <a:pPr lvl="1"/>
            <a:r>
              <a:rPr lang="en-US" sz="2000" dirty="0" smtClean="0"/>
              <a:t>They differ in size and how each state is represented. </a:t>
            </a:r>
            <a:endParaRPr lang="en-US" sz="2000" dirty="0"/>
          </a:p>
          <a:p>
            <a:r>
              <a:rPr lang="en-US" sz="2400" dirty="0" smtClean="0"/>
              <a:t>How </a:t>
            </a:r>
            <a:r>
              <a:rPr lang="en-US" sz="2400" dirty="0"/>
              <a:t>do the requirements to be a senator or representative  differ</a:t>
            </a:r>
            <a:r>
              <a:rPr lang="en-US" sz="2400" dirty="0" smtClean="0"/>
              <a:t>?</a:t>
            </a:r>
          </a:p>
          <a:p>
            <a:pPr lvl="1"/>
            <a:r>
              <a:rPr lang="en-US" sz="2000" dirty="0" smtClean="0"/>
              <a:t>To be a Senator, you must be at least 30, while you only need to be 25 to be a Representative. You must be a citizen for at least 7 years if you want to be a Representative,  but you must be a citizen for at least 9 if you want to be a Senator .</a:t>
            </a:r>
            <a:endParaRPr lang="en-US" sz="2000" dirty="0"/>
          </a:p>
          <a:p>
            <a:r>
              <a:rPr lang="en-US" sz="2400" dirty="0" smtClean="0"/>
              <a:t>Which </a:t>
            </a:r>
            <a:r>
              <a:rPr lang="en-US" sz="2400" dirty="0"/>
              <a:t>powers are important to Congress</a:t>
            </a:r>
            <a:r>
              <a:rPr lang="en-US" sz="2400" dirty="0" smtClean="0"/>
              <a:t>?</a:t>
            </a:r>
          </a:p>
          <a:p>
            <a:r>
              <a:rPr lang="en-US" sz="2400" dirty="0" smtClean="0"/>
              <a:t>Why </a:t>
            </a:r>
            <a:r>
              <a:rPr lang="en-US" sz="2400" dirty="0"/>
              <a:t>does the senate need to approve the presidential appointments</a:t>
            </a:r>
            <a:r>
              <a:rPr lang="en-US" sz="2400" dirty="0" smtClean="0"/>
              <a:t>?</a:t>
            </a:r>
          </a:p>
          <a:p>
            <a:pPr lvl="1"/>
            <a:r>
              <a:rPr lang="en-US" sz="2000" dirty="0" smtClean="0"/>
              <a:t>The Senate approves presidential nominations as a way to check the power of the President. This way, the President can’t just appoint whomever he wants, the person must be qualified. </a:t>
            </a:r>
            <a:endParaRPr lang="en-US" sz="2000" dirty="0"/>
          </a:p>
          <a:p>
            <a:endParaRPr lang="en-US" sz="2400" dirty="0"/>
          </a:p>
        </p:txBody>
      </p:sp>
    </p:spTree>
    <p:extLst>
      <p:ext uri="{BB962C8B-B14F-4D97-AF65-F5344CB8AC3E}">
        <p14:creationId xmlns:p14="http://schemas.microsoft.com/office/powerpoint/2010/main" val="335930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846" t="18136" r="21730" b="3189"/>
          <a:stretch/>
        </p:blipFill>
        <p:spPr bwMode="auto">
          <a:xfrm>
            <a:off x="5926016" y="18331"/>
            <a:ext cx="6154614" cy="6839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599346420"/>
              </p:ext>
            </p:extLst>
          </p:nvPr>
        </p:nvGraphicFramePr>
        <p:xfrm>
          <a:off x="132025" y="18331"/>
          <a:ext cx="5342651" cy="7049189"/>
        </p:xfrm>
        <a:graphic>
          <a:graphicData uri="http://schemas.openxmlformats.org/drawingml/2006/table">
            <a:tbl>
              <a:tblPr firstRow="1" firstCol="1" bandRow="1">
                <a:tableStyleId>{5C22544A-7EE6-4342-B048-85BDC9FD1C3A}</a:tableStyleId>
              </a:tblPr>
              <a:tblGrid>
                <a:gridCol w="5342651"/>
              </a:tblGrid>
              <a:tr h="645967">
                <a:tc>
                  <a:txBody>
                    <a:bodyPr/>
                    <a:lstStyle/>
                    <a:p>
                      <a:pPr marL="0" marR="0">
                        <a:lnSpc>
                          <a:spcPct val="115000"/>
                        </a:lnSpc>
                        <a:spcBef>
                          <a:spcPts val="0"/>
                        </a:spcBef>
                        <a:spcAft>
                          <a:spcPts val="0"/>
                        </a:spcAft>
                      </a:pPr>
                      <a:r>
                        <a:rPr lang="en-US" sz="2000" dirty="0">
                          <a:effectLst/>
                        </a:rPr>
                        <a:t>To lay (make) and collect </a:t>
                      </a:r>
                      <a:r>
                        <a:rPr lang="en-US" sz="2000" dirty="0" smtClean="0">
                          <a:effectLst/>
                        </a:rPr>
                        <a:t>taxes</a:t>
                      </a:r>
                      <a:endParaRPr lang="en-US" sz="1050" dirty="0">
                        <a:effectLst/>
                      </a:endParaRPr>
                    </a:p>
                  </a:txBody>
                  <a:tcPr marL="37844" marR="37844" marT="0" marB="0"/>
                </a:tc>
              </a:tr>
              <a:tr h="645967">
                <a:tc>
                  <a:txBody>
                    <a:bodyPr/>
                    <a:lstStyle/>
                    <a:p>
                      <a:pPr marL="0" marR="0">
                        <a:lnSpc>
                          <a:spcPct val="115000"/>
                        </a:lnSpc>
                        <a:spcBef>
                          <a:spcPts val="0"/>
                        </a:spcBef>
                        <a:spcAft>
                          <a:spcPts val="0"/>
                        </a:spcAft>
                      </a:pPr>
                      <a:r>
                        <a:rPr lang="en-US" sz="2000" dirty="0">
                          <a:effectLst/>
                        </a:rPr>
                        <a:t>To regulate commerce (trade) with foreign nations, and among the states</a:t>
                      </a:r>
                      <a:endParaRPr lang="en-US" sz="1050" dirty="0">
                        <a:effectLst/>
                        <a:latin typeface="Calibri"/>
                        <a:ea typeface="Calibri"/>
                        <a:cs typeface="Times New Roman"/>
                      </a:endParaRPr>
                    </a:p>
                  </a:txBody>
                  <a:tcPr marL="37844" marR="37844" marT="0" marB="0"/>
                </a:tc>
              </a:tr>
              <a:tr h="645967">
                <a:tc>
                  <a:txBody>
                    <a:bodyPr/>
                    <a:lstStyle/>
                    <a:p>
                      <a:pPr marL="0" marR="0">
                        <a:lnSpc>
                          <a:spcPct val="115000"/>
                        </a:lnSpc>
                        <a:spcBef>
                          <a:spcPts val="0"/>
                        </a:spcBef>
                        <a:spcAft>
                          <a:spcPts val="0"/>
                        </a:spcAft>
                      </a:pPr>
                      <a:r>
                        <a:rPr lang="en-US" sz="2000" dirty="0">
                          <a:effectLst/>
                        </a:rPr>
                        <a:t>To coin </a:t>
                      </a:r>
                      <a:r>
                        <a:rPr lang="en-US" sz="2000" dirty="0" smtClean="0">
                          <a:effectLst/>
                        </a:rPr>
                        <a:t>money</a:t>
                      </a:r>
                      <a:endParaRPr lang="en-US" sz="1050" dirty="0">
                        <a:effectLst/>
                      </a:endParaRPr>
                    </a:p>
                  </a:txBody>
                  <a:tcPr marL="37844" marR="37844" marT="0" marB="0"/>
                </a:tc>
              </a:tr>
              <a:tr h="645967">
                <a:tc>
                  <a:txBody>
                    <a:bodyPr/>
                    <a:lstStyle/>
                    <a:p>
                      <a:pPr marL="0" marR="0">
                        <a:lnSpc>
                          <a:spcPct val="115000"/>
                        </a:lnSpc>
                        <a:spcBef>
                          <a:spcPts val="0"/>
                        </a:spcBef>
                        <a:spcAft>
                          <a:spcPts val="0"/>
                        </a:spcAft>
                      </a:pPr>
                      <a:r>
                        <a:rPr lang="en-US" sz="2000" dirty="0">
                          <a:effectLst/>
                        </a:rPr>
                        <a:t>To secure patents for authors and inventors </a:t>
                      </a:r>
                      <a:endParaRPr lang="en-US" sz="1050" dirty="0">
                        <a:effectLst/>
                      </a:endParaRPr>
                    </a:p>
                  </a:txBody>
                  <a:tcPr marL="37844" marR="37844" marT="0" marB="0"/>
                </a:tc>
              </a:tr>
              <a:tr h="944545">
                <a:tc>
                  <a:txBody>
                    <a:bodyPr/>
                    <a:lstStyle/>
                    <a:p>
                      <a:pPr marL="0" marR="0">
                        <a:lnSpc>
                          <a:spcPct val="115000"/>
                        </a:lnSpc>
                        <a:spcBef>
                          <a:spcPts val="0"/>
                        </a:spcBef>
                        <a:spcAft>
                          <a:spcPts val="0"/>
                        </a:spcAft>
                      </a:pPr>
                      <a:r>
                        <a:rPr lang="en-US" sz="2000" dirty="0">
                          <a:effectLst/>
                        </a:rPr>
                        <a:t>To raise and support armies and to provide and maintain a </a:t>
                      </a:r>
                      <a:r>
                        <a:rPr lang="en-US" sz="2000" dirty="0" smtClean="0">
                          <a:effectLst/>
                        </a:rPr>
                        <a:t>navy</a:t>
                      </a:r>
                      <a:endParaRPr lang="en-US" sz="1050" dirty="0">
                        <a:effectLst/>
                      </a:endParaRPr>
                    </a:p>
                  </a:txBody>
                  <a:tcPr marL="37844" marR="37844" marT="0" marB="0"/>
                </a:tc>
              </a:tr>
              <a:tr h="645967">
                <a:tc>
                  <a:txBody>
                    <a:bodyPr/>
                    <a:lstStyle/>
                    <a:p>
                      <a:pPr marL="0" marR="0">
                        <a:lnSpc>
                          <a:spcPct val="115000"/>
                        </a:lnSpc>
                        <a:spcBef>
                          <a:spcPts val="0"/>
                        </a:spcBef>
                        <a:spcAft>
                          <a:spcPts val="0"/>
                        </a:spcAft>
                      </a:pPr>
                      <a:r>
                        <a:rPr lang="en-US" sz="2000" dirty="0">
                          <a:effectLst/>
                        </a:rPr>
                        <a:t>Holds impeachment hearings </a:t>
                      </a:r>
                      <a:endParaRPr lang="en-US" sz="1050" dirty="0">
                        <a:effectLst/>
                      </a:endParaRPr>
                    </a:p>
                    <a:p>
                      <a:pPr marL="0" marR="0">
                        <a:lnSpc>
                          <a:spcPct val="115000"/>
                        </a:lnSpc>
                        <a:spcBef>
                          <a:spcPts val="0"/>
                        </a:spcBef>
                        <a:spcAft>
                          <a:spcPts val="0"/>
                        </a:spcAft>
                      </a:pPr>
                      <a:r>
                        <a:rPr lang="en-US" sz="2000" dirty="0">
                          <a:effectLst/>
                        </a:rPr>
                        <a:t> </a:t>
                      </a:r>
                      <a:endParaRPr lang="en-US" sz="1050" dirty="0">
                        <a:effectLst/>
                        <a:latin typeface="Calibri"/>
                        <a:ea typeface="Calibri"/>
                        <a:cs typeface="Times New Roman"/>
                      </a:endParaRPr>
                    </a:p>
                  </a:txBody>
                  <a:tcPr marL="37844" marR="37844" marT="0" marB="0"/>
                </a:tc>
              </a:tr>
              <a:tr h="322982">
                <a:tc>
                  <a:txBody>
                    <a:bodyPr/>
                    <a:lstStyle/>
                    <a:p>
                      <a:pPr marL="0" marR="0">
                        <a:lnSpc>
                          <a:spcPct val="115000"/>
                        </a:lnSpc>
                        <a:spcBef>
                          <a:spcPts val="0"/>
                        </a:spcBef>
                        <a:spcAft>
                          <a:spcPts val="1000"/>
                        </a:spcAft>
                      </a:pPr>
                      <a:r>
                        <a:rPr lang="en-US" sz="2000" dirty="0" smtClean="0">
                          <a:effectLst/>
                        </a:rPr>
                        <a:t>To borrow </a:t>
                      </a:r>
                      <a:r>
                        <a:rPr lang="en-US" sz="2000" dirty="0">
                          <a:effectLst/>
                        </a:rPr>
                        <a:t>money </a:t>
                      </a:r>
                      <a:endParaRPr lang="en-US" sz="1050" dirty="0">
                        <a:effectLst/>
                        <a:latin typeface="Calibri"/>
                        <a:ea typeface="Calibri"/>
                        <a:cs typeface="Times New Roman"/>
                      </a:endParaRPr>
                    </a:p>
                  </a:txBody>
                  <a:tcPr marL="37844" marR="37844" marT="0" marB="0"/>
                </a:tc>
              </a:tr>
              <a:tr h="409804">
                <a:tc>
                  <a:txBody>
                    <a:bodyPr/>
                    <a:lstStyle/>
                    <a:p>
                      <a:pPr marL="0" marR="0" indent="0" algn="l" defTabSz="457200" rtl="0" eaLnBrk="1" fontAlgn="auto" latinLnBrk="0" hangingPunct="1">
                        <a:lnSpc>
                          <a:spcPct val="115000"/>
                        </a:lnSpc>
                        <a:spcBef>
                          <a:spcPts val="0"/>
                        </a:spcBef>
                        <a:spcAft>
                          <a:spcPts val="1000"/>
                        </a:spcAft>
                        <a:buClrTx/>
                        <a:buSzTx/>
                        <a:buFontTx/>
                        <a:buNone/>
                        <a:tabLst/>
                        <a:defRPr/>
                      </a:pPr>
                      <a:r>
                        <a:rPr lang="en-US" sz="2000" dirty="0" smtClean="0">
                          <a:effectLst/>
                        </a:rPr>
                        <a:t>To approve of treaties</a:t>
                      </a:r>
                      <a:endParaRPr lang="en-US" sz="1050" dirty="0" smtClean="0">
                        <a:effectLst/>
                        <a:latin typeface="Calibri"/>
                        <a:ea typeface="Calibri"/>
                        <a:cs typeface="Times New Roman"/>
                      </a:endParaRPr>
                    </a:p>
                    <a:p>
                      <a:pPr marL="0" marR="0">
                        <a:lnSpc>
                          <a:spcPct val="115000"/>
                        </a:lnSpc>
                        <a:spcBef>
                          <a:spcPts val="0"/>
                        </a:spcBef>
                        <a:spcAft>
                          <a:spcPts val="1000"/>
                        </a:spcAft>
                      </a:pPr>
                      <a:endParaRPr lang="en-US" sz="1050" dirty="0">
                        <a:effectLst/>
                        <a:latin typeface="Calibri"/>
                        <a:ea typeface="Calibri"/>
                        <a:cs typeface="Times New Roman"/>
                      </a:endParaRPr>
                    </a:p>
                  </a:txBody>
                  <a:tcPr marL="37844" marR="37844" marT="0" marB="0"/>
                </a:tc>
              </a:tr>
              <a:tr h="322982">
                <a:tc>
                  <a:txBody>
                    <a:bodyPr/>
                    <a:lstStyle/>
                    <a:p>
                      <a:pPr marL="0" marR="0">
                        <a:lnSpc>
                          <a:spcPct val="115000"/>
                        </a:lnSpc>
                        <a:spcBef>
                          <a:spcPts val="0"/>
                        </a:spcBef>
                        <a:spcAft>
                          <a:spcPts val="1000"/>
                        </a:spcAft>
                      </a:pPr>
                      <a:r>
                        <a:rPr lang="en-US" sz="2000" dirty="0">
                          <a:effectLst/>
                        </a:rPr>
                        <a:t>To establish post offices and post roads</a:t>
                      </a:r>
                      <a:endParaRPr lang="en-US" sz="1050" dirty="0">
                        <a:effectLst/>
                        <a:latin typeface="Calibri"/>
                        <a:ea typeface="Calibri"/>
                        <a:cs typeface="Times New Roman"/>
                      </a:endParaRPr>
                    </a:p>
                  </a:txBody>
                  <a:tcPr marL="37844" marR="37844" marT="0" marB="0"/>
                </a:tc>
              </a:tr>
              <a:tr h="322982">
                <a:tc>
                  <a:txBody>
                    <a:bodyPr/>
                    <a:lstStyle/>
                    <a:p>
                      <a:pPr marL="0" marR="0">
                        <a:lnSpc>
                          <a:spcPct val="115000"/>
                        </a:lnSpc>
                        <a:spcBef>
                          <a:spcPts val="0"/>
                        </a:spcBef>
                        <a:spcAft>
                          <a:spcPts val="1000"/>
                        </a:spcAft>
                      </a:pPr>
                      <a:r>
                        <a:rPr lang="en-US" sz="2000">
                          <a:effectLst/>
                        </a:rPr>
                        <a:t>To declare war</a:t>
                      </a:r>
                      <a:endParaRPr lang="en-US" sz="1050">
                        <a:effectLst/>
                        <a:latin typeface="Calibri"/>
                        <a:ea typeface="Calibri"/>
                        <a:cs typeface="Times New Roman"/>
                      </a:endParaRPr>
                    </a:p>
                  </a:txBody>
                  <a:tcPr marL="37844" marR="37844" marT="0" marB="0"/>
                </a:tc>
              </a:tr>
              <a:tr h="322982">
                <a:tc>
                  <a:txBody>
                    <a:bodyPr/>
                    <a:lstStyle/>
                    <a:p>
                      <a:pPr marL="0" marR="0">
                        <a:lnSpc>
                          <a:spcPct val="115000"/>
                        </a:lnSpc>
                        <a:spcBef>
                          <a:spcPts val="0"/>
                        </a:spcBef>
                        <a:spcAft>
                          <a:spcPts val="1000"/>
                        </a:spcAft>
                      </a:pPr>
                      <a:r>
                        <a:rPr lang="en-US" sz="2000" dirty="0" smtClean="0">
                          <a:effectLst/>
                        </a:rPr>
                        <a:t>To Establish naturalization rules</a:t>
                      </a:r>
                      <a:endParaRPr lang="en-US" sz="1050" dirty="0">
                        <a:effectLst/>
                        <a:latin typeface="Calibri"/>
                        <a:ea typeface="Calibri"/>
                        <a:cs typeface="Times New Roman"/>
                      </a:endParaRPr>
                    </a:p>
                  </a:txBody>
                  <a:tcPr marL="37844" marR="37844" marT="0" marB="0"/>
                </a:tc>
              </a:tr>
              <a:tr h="645967">
                <a:tc>
                  <a:txBody>
                    <a:bodyPr/>
                    <a:lstStyle/>
                    <a:p>
                      <a:pPr marL="0" marR="0">
                        <a:lnSpc>
                          <a:spcPct val="115000"/>
                        </a:lnSpc>
                        <a:spcBef>
                          <a:spcPts val="0"/>
                        </a:spcBef>
                        <a:spcAft>
                          <a:spcPts val="1000"/>
                        </a:spcAft>
                      </a:pPr>
                      <a:r>
                        <a:rPr lang="en-US" sz="2000" dirty="0">
                          <a:effectLst/>
                        </a:rPr>
                        <a:t>Approves of Presidential appointments (ambassadors, Supreme Court)</a:t>
                      </a:r>
                      <a:endParaRPr lang="en-US" sz="1050" dirty="0">
                        <a:effectLst/>
                        <a:latin typeface="Calibri"/>
                        <a:ea typeface="Calibri"/>
                        <a:cs typeface="Times New Roman"/>
                      </a:endParaRPr>
                    </a:p>
                  </a:txBody>
                  <a:tcPr marL="37844" marR="37844" marT="0" marB="0"/>
                </a:tc>
              </a:tr>
            </a:tbl>
          </a:graphicData>
        </a:graphic>
      </p:graphicFrame>
      <p:sp>
        <p:nvSpPr>
          <p:cNvPr id="5" name="TextBox 4"/>
          <p:cNvSpPr txBox="1"/>
          <p:nvPr/>
        </p:nvSpPr>
        <p:spPr>
          <a:xfrm>
            <a:off x="6248400" y="457200"/>
            <a:ext cx="5662246" cy="382477"/>
          </a:xfrm>
          <a:prstGeom prst="rect">
            <a:avLst/>
          </a:prstGeom>
          <a:noFill/>
        </p:spPr>
        <p:txBody>
          <a:bodyPr wrap="square" rtlCol="0">
            <a:spAutoFit/>
          </a:bodyPr>
          <a:lstStyle/>
          <a:p>
            <a:pPr>
              <a:lnSpc>
                <a:spcPct val="115000"/>
              </a:lnSpc>
            </a:pPr>
            <a:r>
              <a:rPr lang="en-US" dirty="0">
                <a:solidFill>
                  <a:schemeClr val="accent6"/>
                </a:solidFill>
              </a:rPr>
              <a:t>To lay (make) and collect taxes</a:t>
            </a:r>
            <a:endParaRPr lang="en-US" sz="1000" dirty="0">
              <a:solidFill>
                <a:schemeClr val="accent6"/>
              </a:solidFill>
            </a:endParaRPr>
          </a:p>
        </p:txBody>
      </p:sp>
      <p:sp>
        <p:nvSpPr>
          <p:cNvPr id="7" name="TextBox 6"/>
          <p:cNvSpPr txBox="1"/>
          <p:nvPr/>
        </p:nvSpPr>
        <p:spPr>
          <a:xfrm>
            <a:off x="6028592" y="839677"/>
            <a:ext cx="5843954" cy="587853"/>
          </a:xfrm>
          <a:prstGeom prst="rect">
            <a:avLst/>
          </a:prstGeom>
          <a:noFill/>
        </p:spPr>
        <p:txBody>
          <a:bodyPr wrap="square" rtlCol="0">
            <a:spAutoFit/>
          </a:bodyPr>
          <a:lstStyle/>
          <a:p>
            <a:pPr>
              <a:lnSpc>
                <a:spcPct val="115000"/>
              </a:lnSpc>
            </a:pPr>
            <a:r>
              <a:rPr lang="en-US" sz="1400" dirty="0" smtClean="0">
                <a:solidFill>
                  <a:schemeClr val="accent6"/>
                </a:solidFill>
              </a:rPr>
              <a:t>To regulate commerce (trade) with foreign nations, and among the states</a:t>
            </a:r>
            <a:endParaRPr lang="en-US" sz="800" dirty="0">
              <a:solidFill>
                <a:schemeClr val="accent6"/>
              </a:solidFill>
              <a:latin typeface="Calibri"/>
              <a:ea typeface="Calibri"/>
              <a:cs typeface="Times New Roman"/>
            </a:endParaRPr>
          </a:p>
        </p:txBody>
      </p:sp>
      <p:sp>
        <p:nvSpPr>
          <p:cNvPr id="8" name="TextBox 7"/>
          <p:cNvSpPr txBox="1"/>
          <p:nvPr/>
        </p:nvSpPr>
        <p:spPr>
          <a:xfrm>
            <a:off x="6028592" y="1439891"/>
            <a:ext cx="5738446" cy="323935"/>
          </a:xfrm>
          <a:prstGeom prst="rect">
            <a:avLst/>
          </a:prstGeom>
          <a:noFill/>
        </p:spPr>
        <p:txBody>
          <a:bodyPr wrap="square" rtlCol="0">
            <a:spAutoFit/>
          </a:bodyPr>
          <a:lstStyle/>
          <a:p>
            <a:pPr>
              <a:lnSpc>
                <a:spcPct val="115000"/>
              </a:lnSpc>
              <a:spcAft>
                <a:spcPts val="1000"/>
              </a:spcAft>
            </a:pPr>
            <a:r>
              <a:rPr lang="en-US" sz="1400" dirty="0">
                <a:solidFill>
                  <a:schemeClr val="accent6"/>
                </a:solidFill>
              </a:rPr>
              <a:t>To </a:t>
            </a:r>
            <a:r>
              <a:rPr lang="en-US" sz="1400" dirty="0" smtClean="0">
                <a:solidFill>
                  <a:schemeClr val="accent6"/>
                </a:solidFill>
              </a:rPr>
              <a:t>coin money</a:t>
            </a:r>
            <a:endParaRPr lang="en-US" sz="800" dirty="0">
              <a:solidFill>
                <a:schemeClr val="accent6"/>
              </a:solidFill>
              <a:latin typeface="Calibri"/>
              <a:ea typeface="Calibri"/>
              <a:cs typeface="Times New Roman"/>
            </a:endParaRPr>
          </a:p>
        </p:txBody>
      </p:sp>
      <p:sp>
        <p:nvSpPr>
          <p:cNvPr id="9" name="TextBox 8"/>
          <p:cNvSpPr txBox="1"/>
          <p:nvPr/>
        </p:nvSpPr>
        <p:spPr>
          <a:xfrm>
            <a:off x="6028592" y="1921590"/>
            <a:ext cx="5738446" cy="323935"/>
          </a:xfrm>
          <a:prstGeom prst="rect">
            <a:avLst/>
          </a:prstGeom>
          <a:noFill/>
        </p:spPr>
        <p:txBody>
          <a:bodyPr wrap="square" rtlCol="0">
            <a:spAutoFit/>
          </a:bodyPr>
          <a:lstStyle/>
          <a:p>
            <a:pPr>
              <a:lnSpc>
                <a:spcPct val="115000"/>
              </a:lnSpc>
              <a:spcAft>
                <a:spcPts val="1000"/>
              </a:spcAft>
            </a:pPr>
            <a:r>
              <a:rPr lang="en-US" sz="1400" dirty="0">
                <a:solidFill>
                  <a:schemeClr val="accent6"/>
                </a:solidFill>
              </a:rPr>
              <a:t>To borrow money </a:t>
            </a:r>
            <a:endParaRPr lang="en-US" sz="800" dirty="0">
              <a:solidFill>
                <a:schemeClr val="accent6"/>
              </a:solidFill>
              <a:latin typeface="Calibri"/>
              <a:ea typeface="Calibri"/>
              <a:cs typeface="Times New Roman"/>
            </a:endParaRPr>
          </a:p>
        </p:txBody>
      </p:sp>
      <p:sp>
        <p:nvSpPr>
          <p:cNvPr id="10" name="TextBox 9"/>
          <p:cNvSpPr txBox="1"/>
          <p:nvPr/>
        </p:nvSpPr>
        <p:spPr>
          <a:xfrm>
            <a:off x="6028592" y="2666730"/>
            <a:ext cx="5738446" cy="317972"/>
          </a:xfrm>
          <a:prstGeom prst="rect">
            <a:avLst/>
          </a:prstGeom>
          <a:noFill/>
        </p:spPr>
        <p:txBody>
          <a:bodyPr wrap="square" rtlCol="0">
            <a:spAutoFit/>
          </a:bodyPr>
          <a:lstStyle/>
          <a:p>
            <a:pPr>
              <a:lnSpc>
                <a:spcPct val="115000"/>
              </a:lnSpc>
            </a:pPr>
            <a:r>
              <a:rPr lang="en-US" sz="1400" dirty="0">
                <a:solidFill>
                  <a:schemeClr val="accent6"/>
                </a:solidFill>
              </a:rPr>
              <a:t>To raise and support armies and to provide and maintain a navy</a:t>
            </a:r>
            <a:endParaRPr lang="en-US" sz="800" dirty="0">
              <a:solidFill>
                <a:schemeClr val="accent6"/>
              </a:solidFill>
            </a:endParaRPr>
          </a:p>
        </p:txBody>
      </p:sp>
      <p:sp>
        <p:nvSpPr>
          <p:cNvPr id="11" name="TextBox 10"/>
          <p:cNvSpPr txBox="1"/>
          <p:nvPr/>
        </p:nvSpPr>
        <p:spPr>
          <a:xfrm>
            <a:off x="6028592" y="3135220"/>
            <a:ext cx="5738446" cy="317972"/>
          </a:xfrm>
          <a:prstGeom prst="rect">
            <a:avLst/>
          </a:prstGeom>
          <a:noFill/>
        </p:spPr>
        <p:txBody>
          <a:bodyPr wrap="square" rtlCol="0">
            <a:spAutoFit/>
          </a:bodyPr>
          <a:lstStyle/>
          <a:p>
            <a:pPr>
              <a:lnSpc>
                <a:spcPct val="115000"/>
              </a:lnSpc>
            </a:pPr>
            <a:r>
              <a:rPr lang="en-US" sz="1400" dirty="0" smtClean="0">
                <a:solidFill>
                  <a:schemeClr val="accent6"/>
                </a:solidFill>
              </a:rPr>
              <a:t>To declare war</a:t>
            </a:r>
            <a:endParaRPr lang="en-US" sz="800" dirty="0">
              <a:solidFill>
                <a:schemeClr val="accent6"/>
              </a:solidFill>
            </a:endParaRPr>
          </a:p>
        </p:txBody>
      </p:sp>
      <p:sp>
        <p:nvSpPr>
          <p:cNvPr id="12" name="TextBox 11"/>
          <p:cNvSpPr txBox="1"/>
          <p:nvPr/>
        </p:nvSpPr>
        <p:spPr>
          <a:xfrm>
            <a:off x="6028592" y="3826881"/>
            <a:ext cx="5738446" cy="317972"/>
          </a:xfrm>
          <a:prstGeom prst="rect">
            <a:avLst/>
          </a:prstGeom>
          <a:noFill/>
        </p:spPr>
        <p:txBody>
          <a:bodyPr wrap="square" rtlCol="0">
            <a:spAutoFit/>
          </a:bodyPr>
          <a:lstStyle/>
          <a:p>
            <a:pPr>
              <a:lnSpc>
                <a:spcPct val="115000"/>
              </a:lnSpc>
            </a:pPr>
            <a:r>
              <a:rPr lang="en-US" sz="1400" dirty="0">
                <a:solidFill>
                  <a:schemeClr val="accent6"/>
                </a:solidFill>
              </a:rPr>
              <a:t>Holds impeachment hearings </a:t>
            </a:r>
            <a:endParaRPr lang="en-US" sz="800" dirty="0">
              <a:solidFill>
                <a:schemeClr val="accent6"/>
              </a:solidFill>
            </a:endParaRPr>
          </a:p>
        </p:txBody>
      </p:sp>
      <p:sp>
        <p:nvSpPr>
          <p:cNvPr id="13" name="TextBox 12"/>
          <p:cNvSpPr txBox="1"/>
          <p:nvPr/>
        </p:nvSpPr>
        <p:spPr>
          <a:xfrm>
            <a:off x="6134100" y="4297253"/>
            <a:ext cx="5738446" cy="323935"/>
          </a:xfrm>
          <a:prstGeom prst="rect">
            <a:avLst/>
          </a:prstGeom>
          <a:noFill/>
        </p:spPr>
        <p:txBody>
          <a:bodyPr wrap="square" rtlCol="0">
            <a:spAutoFit/>
          </a:bodyPr>
          <a:lstStyle/>
          <a:p>
            <a:pPr>
              <a:lnSpc>
                <a:spcPct val="115000"/>
              </a:lnSpc>
              <a:spcAft>
                <a:spcPts val="1000"/>
              </a:spcAft>
            </a:pPr>
            <a:r>
              <a:rPr lang="en-US" sz="1400" dirty="0">
                <a:solidFill>
                  <a:schemeClr val="accent6"/>
                </a:solidFill>
              </a:rPr>
              <a:t>Approves treaties </a:t>
            </a:r>
            <a:endParaRPr lang="en-US" sz="800" dirty="0">
              <a:solidFill>
                <a:schemeClr val="accent6"/>
              </a:solidFill>
              <a:latin typeface="Calibri"/>
              <a:ea typeface="Calibri"/>
              <a:cs typeface="Times New Roman"/>
            </a:endParaRPr>
          </a:p>
        </p:txBody>
      </p:sp>
      <p:sp>
        <p:nvSpPr>
          <p:cNvPr id="14" name="TextBox 13"/>
          <p:cNvSpPr txBox="1"/>
          <p:nvPr/>
        </p:nvSpPr>
        <p:spPr>
          <a:xfrm>
            <a:off x="6028592" y="4811053"/>
            <a:ext cx="5738446" cy="571695"/>
          </a:xfrm>
          <a:prstGeom prst="rect">
            <a:avLst/>
          </a:prstGeom>
          <a:noFill/>
        </p:spPr>
        <p:txBody>
          <a:bodyPr wrap="square" rtlCol="0">
            <a:spAutoFit/>
          </a:bodyPr>
          <a:lstStyle/>
          <a:p>
            <a:pPr>
              <a:lnSpc>
                <a:spcPct val="115000"/>
              </a:lnSpc>
              <a:spcAft>
                <a:spcPts val="1000"/>
              </a:spcAft>
            </a:pPr>
            <a:r>
              <a:rPr lang="en-US" sz="1400" dirty="0">
                <a:solidFill>
                  <a:schemeClr val="accent6"/>
                </a:solidFill>
              </a:rPr>
              <a:t>Approves of Presidential appointments (ambassadors, Supreme Court)</a:t>
            </a:r>
            <a:endParaRPr lang="en-US" sz="800" dirty="0">
              <a:solidFill>
                <a:schemeClr val="accent6"/>
              </a:solidFill>
              <a:latin typeface="Calibri"/>
              <a:ea typeface="Calibri"/>
              <a:cs typeface="Times New Roman"/>
            </a:endParaRPr>
          </a:p>
        </p:txBody>
      </p:sp>
      <p:sp>
        <p:nvSpPr>
          <p:cNvPr id="15" name="TextBox 14"/>
          <p:cNvSpPr txBox="1"/>
          <p:nvPr/>
        </p:nvSpPr>
        <p:spPr>
          <a:xfrm>
            <a:off x="6028592" y="5567036"/>
            <a:ext cx="5738446" cy="317972"/>
          </a:xfrm>
          <a:prstGeom prst="rect">
            <a:avLst/>
          </a:prstGeom>
          <a:noFill/>
        </p:spPr>
        <p:txBody>
          <a:bodyPr wrap="square" rtlCol="0">
            <a:spAutoFit/>
          </a:bodyPr>
          <a:lstStyle/>
          <a:p>
            <a:pPr>
              <a:lnSpc>
                <a:spcPct val="115000"/>
              </a:lnSpc>
            </a:pPr>
            <a:r>
              <a:rPr lang="en-US" sz="1400" dirty="0">
                <a:solidFill>
                  <a:schemeClr val="accent6"/>
                </a:solidFill>
              </a:rPr>
              <a:t>To secure patents for authors and inventors </a:t>
            </a:r>
            <a:endParaRPr lang="en-US" sz="800" dirty="0">
              <a:solidFill>
                <a:schemeClr val="accent6"/>
              </a:solidFill>
            </a:endParaRPr>
          </a:p>
        </p:txBody>
      </p:sp>
      <p:sp>
        <p:nvSpPr>
          <p:cNvPr id="16" name="TextBox 15"/>
          <p:cNvSpPr txBox="1"/>
          <p:nvPr/>
        </p:nvSpPr>
        <p:spPr>
          <a:xfrm>
            <a:off x="6028592" y="6005927"/>
            <a:ext cx="5738446" cy="340093"/>
          </a:xfrm>
          <a:prstGeom prst="rect">
            <a:avLst/>
          </a:prstGeom>
          <a:noFill/>
        </p:spPr>
        <p:txBody>
          <a:bodyPr wrap="square" rtlCol="0">
            <a:spAutoFit/>
          </a:bodyPr>
          <a:lstStyle/>
          <a:p>
            <a:pPr>
              <a:lnSpc>
                <a:spcPct val="115000"/>
              </a:lnSpc>
              <a:spcAft>
                <a:spcPts val="1000"/>
              </a:spcAft>
            </a:pPr>
            <a:r>
              <a:rPr lang="en-US" sz="1400" dirty="0">
                <a:solidFill>
                  <a:schemeClr val="accent6"/>
                </a:solidFill>
              </a:rPr>
              <a:t>To establish </a:t>
            </a:r>
            <a:r>
              <a:rPr lang="en-US" sz="1400" dirty="0" smtClean="0">
                <a:solidFill>
                  <a:schemeClr val="accent6"/>
                </a:solidFill>
              </a:rPr>
              <a:t>post offices and post roads</a:t>
            </a:r>
            <a:endParaRPr lang="en-US" sz="800" dirty="0">
              <a:solidFill>
                <a:schemeClr val="accent6"/>
              </a:solidFill>
              <a:latin typeface="Calibri"/>
              <a:ea typeface="Calibri"/>
              <a:cs typeface="Times New Roman"/>
            </a:endParaRPr>
          </a:p>
        </p:txBody>
      </p:sp>
      <p:sp>
        <p:nvSpPr>
          <p:cNvPr id="17" name="TextBox 16"/>
          <p:cNvSpPr txBox="1"/>
          <p:nvPr/>
        </p:nvSpPr>
        <p:spPr>
          <a:xfrm>
            <a:off x="6028592" y="6352506"/>
            <a:ext cx="5738446" cy="340093"/>
          </a:xfrm>
          <a:prstGeom prst="rect">
            <a:avLst/>
          </a:prstGeom>
          <a:noFill/>
        </p:spPr>
        <p:txBody>
          <a:bodyPr wrap="square" rtlCol="0">
            <a:spAutoFit/>
          </a:bodyPr>
          <a:lstStyle/>
          <a:p>
            <a:pPr>
              <a:lnSpc>
                <a:spcPct val="115000"/>
              </a:lnSpc>
              <a:spcAft>
                <a:spcPts val="1000"/>
              </a:spcAft>
            </a:pPr>
            <a:r>
              <a:rPr lang="en-US" sz="1400" dirty="0">
                <a:solidFill>
                  <a:schemeClr val="accent6"/>
                </a:solidFill>
              </a:rPr>
              <a:t>To establish </a:t>
            </a:r>
            <a:r>
              <a:rPr lang="en-US" sz="1400" dirty="0" smtClean="0">
                <a:solidFill>
                  <a:schemeClr val="accent6"/>
                </a:solidFill>
              </a:rPr>
              <a:t>naturalization rules</a:t>
            </a:r>
            <a:endParaRPr lang="en-US" sz="800" dirty="0">
              <a:solidFill>
                <a:schemeClr val="accent6"/>
              </a:solidFill>
              <a:latin typeface="Calibri"/>
              <a:ea typeface="Calibri"/>
              <a:cs typeface="Times New Roman"/>
            </a:endParaRPr>
          </a:p>
        </p:txBody>
      </p:sp>
    </p:spTree>
    <p:extLst>
      <p:ext uri="{BB962C8B-B14F-4D97-AF65-F5344CB8AC3E}">
        <p14:creationId xmlns:p14="http://schemas.microsoft.com/office/powerpoint/2010/main" val="343218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arn(inVertical)">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down)">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barn(inVertical)">
                                      <p:cBhvr>
                                        <p:cTn id="6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P spid="13" grpId="0"/>
      <p:bldP spid="14" grpId="0"/>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Congress? </a:t>
            </a:r>
            <a:br>
              <a:rPr lang="en-US" dirty="0"/>
            </a:br>
            <a:endParaRPr lang="en-US" dirty="0"/>
          </a:p>
        </p:txBody>
      </p:sp>
      <p:sp>
        <p:nvSpPr>
          <p:cNvPr id="3" name="Content Placeholder 2"/>
          <p:cNvSpPr>
            <a:spLocks noGrp="1"/>
          </p:cNvSpPr>
          <p:nvPr>
            <p:ph idx="1"/>
          </p:nvPr>
        </p:nvSpPr>
        <p:spPr>
          <a:xfrm>
            <a:off x="818712" y="2222287"/>
            <a:ext cx="10554574" cy="4294423"/>
          </a:xfrm>
        </p:spPr>
        <p:txBody>
          <a:bodyPr>
            <a:normAutofit/>
          </a:bodyPr>
          <a:lstStyle/>
          <a:p>
            <a:pPr marL="0" indent="0">
              <a:buNone/>
            </a:pPr>
            <a:r>
              <a:rPr lang="en-US" b="1" dirty="0"/>
              <a:t>Circle the branch of government that makes the laws.</a:t>
            </a:r>
          </a:p>
          <a:p>
            <a:pPr marL="0" indent="0">
              <a:buNone/>
            </a:pPr>
            <a:r>
              <a:rPr lang="en-US" b="1" dirty="0"/>
              <a:t>Put a box around the two chambers of Congress.       </a:t>
            </a:r>
            <a:r>
              <a:rPr lang="en-US" b="1" u="sng" dirty="0"/>
              <a:t>Underline what it means to make laws. </a:t>
            </a:r>
            <a:endParaRPr lang="en-US" b="1" dirty="0"/>
          </a:p>
          <a:p>
            <a:pPr marL="0" indent="0">
              <a:buNone/>
            </a:pPr>
            <a:endParaRPr lang="en-US" b="1" dirty="0"/>
          </a:p>
          <a:p>
            <a:pPr marL="0" indent="0">
              <a:buNone/>
            </a:pPr>
            <a:r>
              <a:rPr lang="en-US" b="1" dirty="0" smtClean="0"/>
              <a:t>	</a:t>
            </a:r>
            <a:r>
              <a:rPr lang="en-US" sz="2400" b="1" dirty="0" smtClean="0"/>
              <a:t>The </a:t>
            </a:r>
            <a:r>
              <a:rPr lang="en-US" sz="2400" b="1" dirty="0"/>
              <a:t>United States Congress is the legislative, or lawmaking, branch of our federal government. Congress is bicameral, which means it is made up of two chambers: the Senate and the House of Representatives. Each chamber includes elected officials from all fifty states. They meet in Washington, D.C. to legislate, or make laws, for the entire country. Congress was created by the Constitution, and that document describes how this branch of government works. </a:t>
            </a:r>
          </a:p>
        </p:txBody>
      </p:sp>
      <p:sp>
        <p:nvSpPr>
          <p:cNvPr id="4" name="Oval 3"/>
          <p:cNvSpPr/>
          <p:nvPr/>
        </p:nvSpPr>
        <p:spPr>
          <a:xfrm>
            <a:off x="649403" y="2240918"/>
            <a:ext cx="6601402" cy="643943"/>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Rectangle 4"/>
          <p:cNvSpPr/>
          <p:nvPr/>
        </p:nvSpPr>
        <p:spPr>
          <a:xfrm>
            <a:off x="759854" y="2884859"/>
            <a:ext cx="5859887" cy="463641"/>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537915" y="4417455"/>
            <a:ext cx="1081825" cy="360607"/>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866845" y="4417455"/>
            <a:ext cx="1663521" cy="358462"/>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84349" y="4805966"/>
            <a:ext cx="2502795" cy="38422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181859" y="3631842"/>
            <a:ext cx="1684986" cy="48939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6774287" y="5550794"/>
            <a:ext cx="1442434"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115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711" t="41910" r="24683" b="13020"/>
          <a:stretch/>
        </p:blipFill>
        <p:spPr bwMode="auto">
          <a:xfrm>
            <a:off x="168682" y="463638"/>
            <a:ext cx="11886258" cy="6091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flipV="1">
            <a:off x="4327301" y="2292439"/>
            <a:ext cx="2163651" cy="128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903926" y="2573628"/>
            <a:ext cx="1081825" cy="128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0620777" y="2305318"/>
            <a:ext cx="1081825" cy="128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952445" y="2586508"/>
            <a:ext cx="2163651" cy="128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612264" y="3011509"/>
            <a:ext cx="2163651" cy="128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7671515" y="2998630"/>
            <a:ext cx="2163651" cy="128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928315" y="2030569"/>
            <a:ext cx="1356575"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0620777" y="2030568"/>
            <a:ext cx="678287" cy="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6993228" y="2298878"/>
            <a:ext cx="678287" cy="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409126" y="6023019"/>
            <a:ext cx="4194220" cy="643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5190186" y="991673"/>
            <a:ext cx="1094704" cy="450761"/>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9899560" y="1227786"/>
            <a:ext cx="1094704" cy="450761"/>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741054" y="1903927"/>
            <a:ext cx="1094704" cy="450761"/>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804856" y="1940417"/>
            <a:ext cx="1279302" cy="414271"/>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928315" y="2610120"/>
            <a:ext cx="2024130" cy="558083"/>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772989" y="2942822"/>
            <a:ext cx="708338" cy="450761"/>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985751" y="2942822"/>
            <a:ext cx="1942564" cy="450761"/>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862292" y="2949260"/>
            <a:ext cx="2848378" cy="450761"/>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9988638" y="2953553"/>
            <a:ext cx="1576590" cy="450761"/>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96399" y="3672624"/>
            <a:ext cx="1576590" cy="450761"/>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903926" y="918692"/>
            <a:ext cx="1483218" cy="523742"/>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487177" y="1154805"/>
            <a:ext cx="1282522" cy="523742"/>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791178" y="1671611"/>
            <a:ext cx="1094704" cy="450761"/>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9536806" y="1622571"/>
            <a:ext cx="1094704" cy="450761"/>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304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2000"/>
                                        <p:tgtEl>
                                          <p:spTgt spid="16"/>
                                        </p:tgtEl>
                                      </p:cBhvr>
                                    </p:animEffect>
                                  </p:childTnLst>
                                </p:cTn>
                              </p:par>
                              <p:par>
                                <p:cTn id="26" presetID="6" presetClass="entr" presetSubtype="16"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circle(in)">
                                      <p:cBhvr>
                                        <p:cTn id="28" dur="20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2000"/>
                                        <p:tgtEl>
                                          <p:spTgt spid="9"/>
                                        </p:tgtEl>
                                      </p:cBhvr>
                                    </p:animEffect>
                                  </p:childTnLst>
                                </p:cTn>
                              </p:par>
                              <p:par>
                                <p:cTn id="34" presetID="6" presetClass="entr" presetSubtype="16"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circle(in)">
                                      <p:cBhvr>
                                        <p:cTn id="36" dur="20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barn(inVertical)">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down)">
                                      <p:cBhvr>
                                        <p:cTn id="68" dur="5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wipe(down)">
                                      <p:cBhvr>
                                        <p:cTn id="87" dur="5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1000"/>
                                        <p:tgtEl>
                                          <p:spTgt spid="23"/>
                                        </p:tgtEl>
                                      </p:cBhvr>
                                    </p:animEffect>
                                    <p:anim calcmode="lin" valueType="num">
                                      <p:cBhvr>
                                        <p:cTn id="93" dur="1000" fill="hold"/>
                                        <p:tgtEl>
                                          <p:spTgt spid="23"/>
                                        </p:tgtEl>
                                        <p:attrNameLst>
                                          <p:attrName>ppt_x</p:attrName>
                                        </p:attrNameLst>
                                      </p:cBhvr>
                                      <p:tavLst>
                                        <p:tav tm="0">
                                          <p:val>
                                            <p:strVal val="#ppt_x"/>
                                          </p:val>
                                        </p:tav>
                                        <p:tav tm="100000">
                                          <p:val>
                                            <p:strVal val="#ppt_x"/>
                                          </p:val>
                                        </p:tav>
                                      </p:tavLst>
                                    </p:anim>
                                    <p:anim calcmode="lin" valueType="num">
                                      <p:cBhvr>
                                        <p:cTn id="9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6" presetClass="entr" presetSubtype="16" fill="hold" grpId="0" nodeType="click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circle(in)">
                                      <p:cBhvr>
                                        <p:cTn id="99" dur="2000"/>
                                        <p:tgtEl>
                                          <p:spTgt spid="24"/>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barn(inVertical)">
                                      <p:cBhvr>
                                        <p:cTn id="104" dur="500"/>
                                        <p:tgtEl>
                                          <p:spTgt spid="25"/>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wipe(down)">
                                      <p:cBhvr>
                                        <p:cTn id="107" dur="500"/>
                                        <p:tgtEl>
                                          <p:spTgt spid="26"/>
                                        </p:tgtEl>
                                      </p:cBhvr>
                                    </p:animEffect>
                                  </p:childTnLst>
                                </p:cTn>
                              </p:par>
                            </p:childTnLst>
                          </p:cTn>
                        </p:par>
                      </p:childTnLst>
                    </p:cTn>
                  </p:par>
                  <p:par>
                    <p:cTn id="108" fill="hold">
                      <p:stCondLst>
                        <p:cond delay="indefinite"/>
                      </p:stCondLst>
                      <p:childTnLst>
                        <p:par>
                          <p:cTn id="109" fill="hold">
                            <p:stCondLst>
                              <p:cond delay="0"/>
                            </p:stCondLst>
                            <p:childTnLst>
                              <p:par>
                                <p:cTn id="110" presetID="6" presetClass="entr" presetSubtype="16" fill="hold" grpId="0" nodeType="click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circle(in)">
                                      <p:cBhvr>
                                        <p:cTn id="112" dur="2000"/>
                                        <p:tgtEl>
                                          <p:spTgt spid="28"/>
                                        </p:tgtEl>
                                      </p:cBhvr>
                                    </p:animEffect>
                                  </p:childTnLst>
                                </p:cTn>
                              </p:par>
                            </p:childTnLst>
                          </p:cTn>
                        </p:par>
                      </p:childTnLst>
                    </p:cTn>
                  </p:par>
                  <p:par>
                    <p:cTn id="113" fill="hold">
                      <p:stCondLst>
                        <p:cond delay="indefinite"/>
                      </p:stCondLst>
                      <p:childTnLst>
                        <p:par>
                          <p:cTn id="114" fill="hold">
                            <p:stCondLst>
                              <p:cond delay="0"/>
                            </p:stCondLst>
                            <p:childTnLst>
                              <p:par>
                                <p:cTn id="115" presetID="6" presetClass="entr" presetSubtype="16" fill="hold" grpId="0" nodeType="click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circle(in)">
                                      <p:cBhvr>
                                        <p:cTn id="117" dur="2000"/>
                                        <p:tgtEl>
                                          <p:spTgt spid="27"/>
                                        </p:tgtEl>
                                      </p:cBhvr>
                                    </p:animEffect>
                                  </p:childTnLst>
                                </p:cTn>
                              </p:par>
                            </p:childTnLst>
                          </p:cTn>
                        </p:par>
                      </p:childTnLst>
                    </p:cTn>
                  </p:par>
                  <p:par>
                    <p:cTn id="118" fill="hold">
                      <p:stCondLst>
                        <p:cond delay="indefinite"/>
                      </p:stCondLst>
                      <p:childTnLst>
                        <p:par>
                          <p:cTn id="119" fill="hold">
                            <p:stCondLst>
                              <p:cond delay="0"/>
                            </p:stCondLst>
                            <p:childTnLst>
                              <p:par>
                                <p:cTn id="120" presetID="6" presetClass="entr" presetSubtype="16" fill="hold" grpId="0" nodeType="click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circle(in)">
                                      <p:cBhvr>
                                        <p:cTn id="122" dur="2000"/>
                                        <p:tgtEl>
                                          <p:spTgt spid="29"/>
                                        </p:tgtEl>
                                      </p:cBhvr>
                                    </p:animEffect>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30"/>
                                        </p:tgtEl>
                                        <p:attrNameLst>
                                          <p:attrName>style.visibility</p:attrName>
                                        </p:attrNameLst>
                                      </p:cBhvr>
                                      <p:to>
                                        <p:strVal val="visible"/>
                                      </p:to>
                                    </p:set>
                                    <p:animEffect transition="in" filter="fade">
                                      <p:cBhvr>
                                        <p:cTn id="127" dur="1000"/>
                                        <p:tgtEl>
                                          <p:spTgt spid="30"/>
                                        </p:tgtEl>
                                      </p:cBhvr>
                                    </p:animEffect>
                                    <p:anim calcmode="lin" valueType="num">
                                      <p:cBhvr>
                                        <p:cTn id="128" dur="1000" fill="hold"/>
                                        <p:tgtEl>
                                          <p:spTgt spid="30"/>
                                        </p:tgtEl>
                                        <p:attrNameLst>
                                          <p:attrName>ppt_x</p:attrName>
                                        </p:attrNameLst>
                                      </p:cBhvr>
                                      <p:tavLst>
                                        <p:tav tm="0">
                                          <p:val>
                                            <p:strVal val="#ppt_x"/>
                                          </p:val>
                                        </p:tav>
                                        <p:tav tm="100000">
                                          <p:val>
                                            <p:strVal val="#ppt_x"/>
                                          </p:val>
                                        </p:tav>
                                      </p:tavLst>
                                    </p:anim>
                                    <p:anim calcmode="lin" valueType="num">
                                      <p:cBhvr>
                                        <p:cTn id="12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CHAMPs: Venn Diagram Activity *</a:t>
            </a:r>
            <a:r>
              <a:rPr lang="en-US" b="0" dirty="0" smtClean="0"/>
              <a:t>5 min</a:t>
            </a:r>
            <a:endParaRPr lang="en-US" dirty="0"/>
          </a:p>
        </p:txBody>
      </p:sp>
      <p:sp>
        <p:nvSpPr>
          <p:cNvPr id="3" name="Content Placeholder 2"/>
          <p:cNvSpPr>
            <a:spLocks noGrp="1"/>
          </p:cNvSpPr>
          <p:nvPr>
            <p:ph idx="1"/>
          </p:nvPr>
        </p:nvSpPr>
        <p:spPr>
          <a:xfrm>
            <a:off x="0" y="2647290"/>
            <a:ext cx="12192000" cy="3636511"/>
          </a:xfrm>
        </p:spPr>
        <p:txBody>
          <a:bodyPr>
            <a:noAutofit/>
          </a:bodyPr>
          <a:lstStyle/>
          <a:p>
            <a:pPr marL="0" indent="0">
              <a:buNone/>
            </a:pPr>
            <a:r>
              <a:rPr lang="en-US" sz="2400" dirty="0" smtClean="0"/>
              <a:t>With your partner, you will work on the Venn Diagram on the bottom of your reading. Decide which part of the diagram each statement belongs.</a:t>
            </a:r>
          </a:p>
          <a:p>
            <a:r>
              <a:rPr lang="en-US" sz="2400" dirty="0" smtClean="0"/>
              <a:t>C- Conversation Level 1</a:t>
            </a:r>
          </a:p>
          <a:p>
            <a:r>
              <a:rPr lang="en-US" sz="2400" dirty="0" smtClean="0"/>
              <a:t>H- Raise your hand</a:t>
            </a:r>
          </a:p>
          <a:p>
            <a:r>
              <a:rPr lang="en-US" sz="2400" dirty="0" smtClean="0"/>
              <a:t>A- Use your reading/notes to complete the Venn Diagram with your partner. </a:t>
            </a:r>
          </a:p>
          <a:p>
            <a:r>
              <a:rPr lang="en-US" sz="2400" dirty="0" smtClean="0"/>
              <a:t>M- None without permission</a:t>
            </a:r>
          </a:p>
          <a:p>
            <a:r>
              <a:rPr lang="en-US" sz="2400" dirty="0" smtClean="0"/>
              <a:t>P- Working quietly with only your partner in order to complete the Venn Diagram.</a:t>
            </a:r>
          </a:p>
          <a:p>
            <a:r>
              <a:rPr lang="en-US" sz="2400" dirty="0" smtClean="0"/>
              <a:t>S- Success! </a:t>
            </a:r>
            <a:endParaRPr lang="en-US" sz="2400" dirty="0"/>
          </a:p>
        </p:txBody>
      </p:sp>
    </p:spTree>
    <p:extLst>
      <p:ext uri="{BB962C8B-B14F-4D97-AF65-F5344CB8AC3E}">
        <p14:creationId xmlns:p14="http://schemas.microsoft.com/office/powerpoint/2010/main" val="1125294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can define the following words:</a:t>
            </a:r>
            <a:br>
              <a:rPr lang="en-US" dirty="0"/>
            </a:br>
            <a:endParaRPr lang="en-US" dirty="0"/>
          </a:p>
        </p:txBody>
      </p:sp>
      <p:sp>
        <p:nvSpPr>
          <p:cNvPr id="3" name="Content Placeholder 2"/>
          <p:cNvSpPr>
            <a:spLocks noGrp="1"/>
          </p:cNvSpPr>
          <p:nvPr>
            <p:ph idx="1"/>
          </p:nvPr>
        </p:nvSpPr>
        <p:spPr>
          <a:xfrm>
            <a:off x="136132" y="3221489"/>
            <a:ext cx="10554574" cy="3636511"/>
          </a:xfrm>
        </p:spPr>
        <p:txBody>
          <a:bodyPr>
            <a:noAutofit/>
          </a:bodyPr>
          <a:lstStyle/>
          <a:p>
            <a:pPr lvl="0"/>
            <a:r>
              <a:rPr lang="en-US" sz="2400" b="1" dirty="0"/>
              <a:t>Federalism - </a:t>
            </a:r>
            <a:r>
              <a:rPr lang="en-US" sz="2800" b="1" dirty="0"/>
              <a:t> </a:t>
            </a:r>
            <a:r>
              <a:rPr lang="en-US" sz="2400" b="1" dirty="0"/>
              <a:t>a </a:t>
            </a:r>
            <a:r>
              <a:rPr lang="en-US" sz="2400" b="1" dirty="0" smtClean="0"/>
              <a:t>system of </a:t>
            </a:r>
            <a:r>
              <a:rPr lang="en-US" sz="2400" b="1" dirty="0"/>
              <a:t>government in which </a:t>
            </a:r>
            <a:r>
              <a:rPr lang="en-US" sz="2400" b="1" dirty="0" smtClean="0"/>
              <a:t>power is divided and </a:t>
            </a:r>
            <a:r>
              <a:rPr lang="en-US" sz="2400" b="1" dirty="0"/>
              <a:t>shared between national, </a:t>
            </a:r>
            <a:r>
              <a:rPr lang="en-US" sz="2400" b="1" dirty="0" smtClean="0"/>
              <a:t>state, </a:t>
            </a:r>
            <a:r>
              <a:rPr lang="en-US" sz="2400" b="1" dirty="0"/>
              <a:t>and </a:t>
            </a:r>
            <a:r>
              <a:rPr lang="en-US" sz="2400" b="1" dirty="0" smtClean="0"/>
              <a:t>local government</a:t>
            </a:r>
            <a:endParaRPr lang="en-US" sz="2400" b="1" dirty="0"/>
          </a:p>
          <a:p>
            <a:pPr lvl="0"/>
            <a:r>
              <a:rPr lang="en-US" sz="2400" b="1" dirty="0"/>
              <a:t>Concurrent powers - </a:t>
            </a:r>
            <a:r>
              <a:rPr lang="en-US" sz="2800" b="1" dirty="0"/>
              <a:t> </a:t>
            </a:r>
            <a:r>
              <a:rPr lang="en-US" sz="2400" b="1" dirty="0"/>
              <a:t>powers </a:t>
            </a:r>
            <a:r>
              <a:rPr lang="en-US" sz="2400" b="1" dirty="0" smtClean="0"/>
              <a:t>shared by </a:t>
            </a:r>
            <a:r>
              <a:rPr lang="en-US" sz="2400" b="1" dirty="0"/>
              <a:t>the </a:t>
            </a:r>
            <a:r>
              <a:rPr lang="en-US" sz="2400" b="1" dirty="0" smtClean="0"/>
              <a:t>Federal, state, </a:t>
            </a:r>
            <a:r>
              <a:rPr lang="en-US" sz="2400" b="1" dirty="0"/>
              <a:t>and/or local government</a:t>
            </a:r>
          </a:p>
          <a:p>
            <a:pPr lvl="1"/>
            <a:r>
              <a:rPr lang="en-US" sz="2000" b="1" dirty="0"/>
              <a:t>Example: making </a:t>
            </a:r>
            <a:r>
              <a:rPr lang="en-US" sz="2000" b="1" dirty="0" smtClean="0"/>
              <a:t>laws, </a:t>
            </a:r>
            <a:r>
              <a:rPr lang="en-US" sz="2000" b="1" dirty="0"/>
              <a:t>enforcing </a:t>
            </a:r>
            <a:r>
              <a:rPr lang="en-US" sz="2000" b="1" dirty="0" smtClean="0"/>
              <a:t>laws, </a:t>
            </a:r>
            <a:r>
              <a:rPr lang="en-US" sz="2000" b="1" dirty="0"/>
              <a:t>collecting </a:t>
            </a:r>
            <a:r>
              <a:rPr lang="en-US" sz="2000" b="1" dirty="0" smtClean="0"/>
              <a:t>taxes</a:t>
            </a:r>
          </a:p>
          <a:p>
            <a:r>
              <a:rPr lang="en-US" sz="2400" b="1" dirty="0"/>
              <a:t>Enumerated powers - the powers specifically </a:t>
            </a:r>
            <a:r>
              <a:rPr lang="en-US" sz="2400" b="1" dirty="0" smtClean="0"/>
              <a:t>listed and given to the Federal government </a:t>
            </a:r>
            <a:r>
              <a:rPr lang="en-US" sz="2400" b="1" dirty="0"/>
              <a:t>or </a:t>
            </a:r>
            <a:r>
              <a:rPr lang="en-US" sz="2400" b="1" dirty="0" smtClean="0"/>
              <a:t>banned </a:t>
            </a:r>
            <a:r>
              <a:rPr lang="en-US" sz="2400" b="1" dirty="0"/>
              <a:t>from being exercised by the </a:t>
            </a:r>
            <a:r>
              <a:rPr lang="en-US" sz="2400" b="1" dirty="0" smtClean="0"/>
              <a:t>states under </a:t>
            </a:r>
            <a:r>
              <a:rPr lang="en-US" sz="2400" b="1" dirty="0"/>
              <a:t>the U.S. </a:t>
            </a:r>
            <a:r>
              <a:rPr lang="en-US" sz="2400" b="1" dirty="0" smtClean="0"/>
              <a:t>Constitution.</a:t>
            </a:r>
          </a:p>
          <a:p>
            <a:pPr lvl="1"/>
            <a:r>
              <a:rPr lang="en-US" sz="2000" b="1" dirty="0"/>
              <a:t>Synonyms: </a:t>
            </a:r>
            <a:r>
              <a:rPr lang="en-US" sz="2000" b="1" dirty="0" smtClean="0"/>
              <a:t>Delegated </a:t>
            </a:r>
            <a:r>
              <a:rPr lang="en-US" sz="2000" b="1" dirty="0"/>
              <a:t>and </a:t>
            </a:r>
            <a:r>
              <a:rPr lang="en-US" sz="2000" b="1" dirty="0" smtClean="0"/>
              <a:t>Expressed</a:t>
            </a:r>
            <a:endParaRPr lang="en-US" sz="2000" b="1" dirty="0"/>
          </a:p>
          <a:p>
            <a:pPr lvl="1"/>
            <a:r>
              <a:rPr lang="en-US" sz="2000" b="1" dirty="0"/>
              <a:t>Example: Declaring </a:t>
            </a:r>
            <a:r>
              <a:rPr lang="en-US" sz="2000" b="1" dirty="0" smtClean="0"/>
              <a:t>war, </a:t>
            </a:r>
            <a:r>
              <a:rPr lang="en-US" sz="2000" b="1" dirty="0"/>
              <a:t>Coining </a:t>
            </a:r>
            <a:r>
              <a:rPr lang="en-US" sz="2000" b="1" dirty="0" smtClean="0"/>
              <a:t>money</a:t>
            </a:r>
            <a:endParaRPr lang="en-US" sz="2000" b="1" dirty="0"/>
          </a:p>
          <a:p>
            <a:endParaRPr lang="en-US" sz="2400" b="1" dirty="0">
              <a:solidFill>
                <a:schemeClr val="accent1"/>
              </a:solidFill>
            </a:endParaRPr>
          </a:p>
          <a:p>
            <a:endParaRPr lang="en-US" sz="2400" b="1" dirty="0">
              <a:solidFill>
                <a:schemeClr val="accent1"/>
              </a:solidFill>
            </a:endParaRPr>
          </a:p>
          <a:p>
            <a:endParaRPr lang="en-US" sz="2400" b="1" dirty="0">
              <a:solidFill>
                <a:schemeClr val="accent1"/>
              </a:solidFill>
            </a:endParaRPr>
          </a:p>
        </p:txBody>
      </p:sp>
      <p:pic>
        <p:nvPicPr>
          <p:cNvPr id="2050" name="Picture 2" descr="Image result for federal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705" y="2891843"/>
            <a:ext cx="3876675" cy="232410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concurrent powe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7915978" y="3576469"/>
            <a:ext cx="4056845" cy="3093936"/>
          </a:xfrm>
          <a:prstGeom prst="rect">
            <a:avLst/>
          </a:prstGeom>
        </p:spPr>
      </p:pic>
      <p:cxnSp>
        <p:nvCxnSpPr>
          <p:cNvPr id="7" name="Straight Arrow Connector 6"/>
          <p:cNvCxnSpPr/>
          <p:nvPr/>
        </p:nvCxnSpPr>
        <p:spPr>
          <a:xfrm flipV="1">
            <a:off x="9883830" y="5537915"/>
            <a:ext cx="60570" cy="936672"/>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pic>
        <p:nvPicPr>
          <p:cNvPr id="2056" name="Picture 8" descr="Image result for coining mon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7166" y="2822306"/>
            <a:ext cx="2927080" cy="1953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04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2050"/>
                                        </p:tgtEl>
                                      </p:cBhvr>
                                    </p:animEffect>
                                    <p:set>
                                      <p:cBhvr>
                                        <p:cTn id="16" dur="1" fill="hold">
                                          <p:stCondLst>
                                            <p:cond delay="499"/>
                                          </p:stCondLst>
                                        </p:cTn>
                                        <p:tgtEl>
                                          <p:spTgt spid="205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par>
                                <p:cTn id="34" presetID="16" presetClass="entr" presetSubtype="21"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nodeType="clickEffect">
                                  <p:stCondLst>
                                    <p:cond delay="0"/>
                                  </p:stCondLst>
                                  <p:childTnLst>
                                    <p:anim calcmode="lin" valueType="num">
                                      <p:cBhvr additive="base">
                                        <p:cTn id="40" dur="500"/>
                                        <p:tgtEl>
                                          <p:spTgt spid="5"/>
                                        </p:tgtEl>
                                        <p:attrNameLst>
                                          <p:attrName>ppt_x</p:attrName>
                                        </p:attrNameLst>
                                      </p:cBhvr>
                                      <p:tavLst>
                                        <p:tav tm="0">
                                          <p:val>
                                            <p:strVal val="ppt_x"/>
                                          </p:val>
                                        </p:tav>
                                        <p:tav tm="100000">
                                          <p:val>
                                            <p:strVal val="ppt_x"/>
                                          </p:val>
                                        </p:tav>
                                      </p:tavLst>
                                    </p:anim>
                                    <p:anim calcmode="lin" valueType="num">
                                      <p:cBhvr additive="base">
                                        <p:cTn id="41" dur="500"/>
                                        <p:tgtEl>
                                          <p:spTgt spid="5"/>
                                        </p:tgtEl>
                                        <p:attrNameLst>
                                          <p:attrName>ppt_y</p:attrName>
                                        </p:attrNameLst>
                                      </p:cBhvr>
                                      <p:tavLst>
                                        <p:tav tm="0">
                                          <p:val>
                                            <p:strVal val="ppt_y"/>
                                          </p:val>
                                        </p:tav>
                                        <p:tav tm="100000">
                                          <p:val>
                                            <p:strVal val="1+ppt_h/2"/>
                                          </p:val>
                                        </p:tav>
                                      </p:tavLst>
                                    </p:anim>
                                    <p:set>
                                      <p:cBhvr>
                                        <p:cTn id="42" dur="1" fill="hold">
                                          <p:stCondLst>
                                            <p:cond delay="499"/>
                                          </p:stCondLst>
                                        </p:cTn>
                                        <p:tgtEl>
                                          <p:spTgt spid="5"/>
                                        </p:tgtEl>
                                        <p:attrNameLst>
                                          <p:attrName>style.visibility</p:attrName>
                                        </p:attrNameLst>
                                      </p:cBhvr>
                                      <p:to>
                                        <p:strVal val="hidden"/>
                                      </p:to>
                                    </p:set>
                                  </p:childTnLst>
                                </p:cTn>
                              </p:par>
                              <p:par>
                                <p:cTn id="43" presetID="2" presetClass="exit" presetSubtype="4" fill="hold" nodeType="withEffect">
                                  <p:stCondLst>
                                    <p:cond delay="0"/>
                                  </p:stCondLst>
                                  <p:childTnLst>
                                    <p:anim calcmode="lin" valueType="num">
                                      <p:cBhvr additive="base">
                                        <p:cTn id="44" dur="500"/>
                                        <p:tgtEl>
                                          <p:spTgt spid="7"/>
                                        </p:tgtEl>
                                        <p:attrNameLst>
                                          <p:attrName>ppt_x</p:attrName>
                                        </p:attrNameLst>
                                      </p:cBhvr>
                                      <p:tavLst>
                                        <p:tav tm="0">
                                          <p:val>
                                            <p:strVal val="ppt_x"/>
                                          </p:val>
                                        </p:tav>
                                        <p:tav tm="100000">
                                          <p:val>
                                            <p:strVal val="ppt_x"/>
                                          </p:val>
                                        </p:tav>
                                      </p:tavLst>
                                    </p:anim>
                                    <p:anim calcmode="lin" valueType="num">
                                      <p:cBhvr additive="base">
                                        <p:cTn id="45" dur="500"/>
                                        <p:tgtEl>
                                          <p:spTgt spid="7"/>
                                        </p:tgtEl>
                                        <p:attrNameLst>
                                          <p:attrName>ppt_y</p:attrName>
                                        </p:attrNameLst>
                                      </p:cBhvr>
                                      <p:tavLst>
                                        <p:tav tm="0">
                                          <p:val>
                                            <p:strVal val="ppt_y"/>
                                          </p:val>
                                        </p:tav>
                                        <p:tav tm="100000">
                                          <p:val>
                                            <p:strVal val="1+ppt_h/2"/>
                                          </p:val>
                                        </p:tav>
                                      </p:tavLst>
                                    </p:anim>
                                    <p:set>
                                      <p:cBhvr>
                                        <p:cTn id="46" dur="1" fill="hold">
                                          <p:stCondLst>
                                            <p:cond delay="499"/>
                                          </p:stCondLst>
                                        </p:cTn>
                                        <p:tgtEl>
                                          <p:spTgt spid="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fade">
                                      <p:cBhvr>
                                        <p:cTn id="51" dur="1000"/>
                                        <p:tgtEl>
                                          <p:spTgt spid="3">
                                            <p:txEl>
                                              <p:pRg st="3" end="3"/>
                                            </p:txEl>
                                          </p:spTgt>
                                        </p:tgtEl>
                                      </p:cBhvr>
                                    </p:animEffect>
                                    <p:anim calcmode="lin" valueType="num">
                                      <p:cBhvr>
                                        <p:cTn id="5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4" end="4"/>
                                            </p:txEl>
                                          </p:spTgt>
                                        </p:tgtEl>
                                        <p:attrNameLst>
                                          <p:attrName>style.visibility</p:attrName>
                                        </p:attrNameLst>
                                      </p:cBhvr>
                                      <p:to>
                                        <p:strVal val="visible"/>
                                      </p:to>
                                    </p:set>
                                    <p:animEffect transition="in" filter="fade">
                                      <p:cBhvr>
                                        <p:cTn id="56" dur="1000"/>
                                        <p:tgtEl>
                                          <p:spTgt spid="3">
                                            <p:txEl>
                                              <p:pRg st="4" end="4"/>
                                            </p:txEl>
                                          </p:spTgt>
                                        </p:tgtEl>
                                      </p:cBhvr>
                                    </p:animEffect>
                                    <p:anim calcmode="lin" valueType="num">
                                      <p:cBhvr>
                                        <p:cTn id="5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animEffect transition="in" filter="fade">
                                      <p:cBhvr>
                                        <p:cTn id="61" dur="1000"/>
                                        <p:tgtEl>
                                          <p:spTgt spid="3">
                                            <p:txEl>
                                              <p:pRg st="5" end="5"/>
                                            </p:txEl>
                                          </p:spTgt>
                                        </p:tgtEl>
                                      </p:cBhvr>
                                    </p:animEffect>
                                    <p:anim calcmode="lin" valueType="num">
                                      <p:cBhvr>
                                        <p:cTn id="6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2056"/>
                                        </p:tgtEl>
                                        <p:attrNameLst>
                                          <p:attrName>style.visibility</p:attrName>
                                        </p:attrNameLst>
                                      </p:cBhvr>
                                      <p:to>
                                        <p:strVal val="visible"/>
                                      </p:to>
                                    </p:set>
                                    <p:animEffect transition="in" filter="fade">
                                      <p:cBhvr>
                                        <p:cTn id="68" dur="1000"/>
                                        <p:tgtEl>
                                          <p:spTgt spid="2056"/>
                                        </p:tgtEl>
                                      </p:cBhvr>
                                    </p:animEffect>
                                    <p:anim calcmode="lin" valueType="num">
                                      <p:cBhvr>
                                        <p:cTn id="69" dur="1000" fill="hold"/>
                                        <p:tgtEl>
                                          <p:spTgt spid="2056"/>
                                        </p:tgtEl>
                                        <p:attrNameLst>
                                          <p:attrName>ppt_x</p:attrName>
                                        </p:attrNameLst>
                                      </p:cBhvr>
                                      <p:tavLst>
                                        <p:tav tm="0">
                                          <p:val>
                                            <p:strVal val="#ppt_x"/>
                                          </p:val>
                                        </p:tav>
                                        <p:tav tm="100000">
                                          <p:val>
                                            <p:strVal val="#ppt_x"/>
                                          </p:val>
                                        </p:tav>
                                      </p:tavLst>
                                    </p:anim>
                                    <p:anim calcmode="lin" valueType="num">
                                      <p:cBhvr>
                                        <p:cTn id="70" dur="1000" fill="hold"/>
                                        <p:tgtEl>
                                          <p:spTgt spid="2056"/>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xit" presetSubtype="0" fill="hold" nodeType="clickEffect">
                                  <p:stCondLst>
                                    <p:cond delay="0"/>
                                  </p:stCondLst>
                                  <p:childTnLst>
                                    <p:animEffect transition="out" filter="fade">
                                      <p:cBhvr>
                                        <p:cTn id="74" dur="1000"/>
                                        <p:tgtEl>
                                          <p:spTgt spid="2056"/>
                                        </p:tgtEl>
                                      </p:cBhvr>
                                    </p:animEffect>
                                    <p:anim calcmode="lin" valueType="num">
                                      <p:cBhvr>
                                        <p:cTn id="75" dur="1000"/>
                                        <p:tgtEl>
                                          <p:spTgt spid="2056"/>
                                        </p:tgtEl>
                                        <p:attrNameLst>
                                          <p:attrName>ppt_x</p:attrName>
                                        </p:attrNameLst>
                                      </p:cBhvr>
                                      <p:tavLst>
                                        <p:tav tm="0">
                                          <p:val>
                                            <p:strVal val="ppt_x"/>
                                          </p:val>
                                        </p:tav>
                                        <p:tav tm="100000">
                                          <p:val>
                                            <p:strVal val="ppt_x"/>
                                          </p:val>
                                        </p:tav>
                                      </p:tavLst>
                                    </p:anim>
                                    <p:anim calcmode="lin" valueType="num">
                                      <p:cBhvr>
                                        <p:cTn id="76" dur="1000"/>
                                        <p:tgtEl>
                                          <p:spTgt spid="2056"/>
                                        </p:tgtEl>
                                        <p:attrNameLst>
                                          <p:attrName>ppt_y</p:attrName>
                                        </p:attrNameLst>
                                      </p:cBhvr>
                                      <p:tavLst>
                                        <p:tav tm="0">
                                          <p:val>
                                            <p:strVal val="ppt_y"/>
                                          </p:val>
                                        </p:tav>
                                        <p:tav tm="100000">
                                          <p:val>
                                            <p:strVal val="ppt_y+.1"/>
                                          </p:val>
                                        </p:tav>
                                      </p:tavLst>
                                    </p:anim>
                                    <p:set>
                                      <p:cBhvr>
                                        <p:cTn id="77" dur="1" fill="hold">
                                          <p:stCondLst>
                                            <p:cond delay="999"/>
                                          </p:stCondLst>
                                        </p:cTn>
                                        <p:tgtEl>
                                          <p:spTgt spid="20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16386627"/>
              </p:ext>
            </p:extLst>
          </p:nvPr>
        </p:nvGraphicFramePr>
        <p:xfrm>
          <a:off x="3670478" y="0"/>
          <a:ext cx="9345769" cy="4494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5463" y="2988404"/>
            <a:ext cx="8358391" cy="3785652"/>
          </a:xfrm>
          <a:prstGeom prst="rect">
            <a:avLst/>
          </a:prstGeom>
          <a:noFill/>
        </p:spPr>
        <p:txBody>
          <a:bodyPr wrap="square" rtlCol="0">
            <a:spAutoFit/>
          </a:bodyPr>
          <a:lstStyle/>
          <a:p>
            <a:r>
              <a:rPr lang="en-US" sz="2400" b="1" dirty="0" smtClean="0"/>
              <a:t>A</a:t>
            </a:r>
            <a:r>
              <a:rPr lang="en-US" sz="2400" b="1" dirty="0"/>
              <a:t>. Members represent an entire state </a:t>
            </a:r>
          </a:p>
          <a:p>
            <a:r>
              <a:rPr lang="en-US" sz="2400" b="1" dirty="0"/>
              <a:t>B. Bills about taxes and money must start here </a:t>
            </a:r>
          </a:p>
          <a:p>
            <a:r>
              <a:rPr lang="en-US" sz="2400" b="1" dirty="0"/>
              <a:t>C. Approves presidential appointments </a:t>
            </a:r>
          </a:p>
          <a:p>
            <a:r>
              <a:rPr lang="en-US" sz="2400" b="1" dirty="0"/>
              <a:t>D. Members represent citizens </a:t>
            </a:r>
          </a:p>
          <a:p>
            <a:r>
              <a:rPr lang="en-US" sz="2400" b="1" dirty="0"/>
              <a:t>E. Serve two-year terms </a:t>
            </a:r>
          </a:p>
          <a:p>
            <a:r>
              <a:rPr lang="en-US" sz="2400" b="1" dirty="0"/>
              <a:t>F. Passes bills onto the president to become laws </a:t>
            </a:r>
          </a:p>
          <a:p>
            <a:r>
              <a:rPr lang="en-US" sz="2400" b="1" dirty="0"/>
              <a:t>G. There are 100 members of this chamber </a:t>
            </a:r>
          </a:p>
          <a:p>
            <a:r>
              <a:rPr lang="en-US" sz="2400" b="1" dirty="0"/>
              <a:t>H. Can override a presidential veto with a 2/3 vote of support </a:t>
            </a:r>
          </a:p>
          <a:p>
            <a:r>
              <a:rPr lang="en-US" sz="2400" b="1" dirty="0"/>
              <a:t>I. Have to be at least 25 to serve in this chamber </a:t>
            </a:r>
          </a:p>
        </p:txBody>
      </p:sp>
      <p:sp>
        <p:nvSpPr>
          <p:cNvPr id="6" name="TextBox 5"/>
          <p:cNvSpPr txBox="1"/>
          <p:nvPr/>
        </p:nvSpPr>
        <p:spPr>
          <a:xfrm>
            <a:off x="7850742" y="1158112"/>
            <a:ext cx="1403798"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b="1" dirty="0" smtClean="0">
                <a:solidFill>
                  <a:schemeClr val="accent4">
                    <a:lumMod val="50000"/>
                  </a:schemeClr>
                </a:solidFill>
              </a:rPr>
              <a:t>BOTH</a:t>
            </a:r>
            <a:endParaRPr lang="en-US" sz="3200" b="1" dirty="0">
              <a:solidFill>
                <a:schemeClr val="accent4">
                  <a:lumMod val="50000"/>
                </a:schemeClr>
              </a:solidFill>
            </a:endParaRPr>
          </a:p>
        </p:txBody>
      </p:sp>
      <p:sp>
        <p:nvSpPr>
          <p:cNvPr id="7" name="TextBox 6"/>
          <p:cNvSpPr txBox="1"/>
          <p:nvPr/>
        </p:nvSpPr>
        <p:spPr>
          <a:xfrm>
            <a:off x="5575479" y="927279"/>
            <a:ext cx="766292" cy="584775"/>
          </a:xfrm>
          <a:prstGeom prst="rect">
            <a:avLst/>
          </a:prstGeom>
          <a:noFill/>
        </p:spPr>
        <p:txBody>
          <a:bodyPr wrap="square" rtlCol="0">
            <a:spAutoFit/>
          </a:bodyPr>
          <a:lstStyle/>
          <a:p>
            <a:r>
              <a:rPr lang="en-US" sz="3200" dirty="0" smtClean="0"/>
              <a:t>B</a:t>
            </a:r>
            <a:endParaRPr lang="en-US" sz="3200" dirty="0"/>
          </a:p>
        </p:txBody>
      </p:sp>
      <p:sp>
        <p:nvSpPr>
          <p:cNvPr id="9" name="TextBox 8"/>
          <p:cNvSpPr txBox="1"/>
          <p:nvPr/>
        </p:nvSpPr>
        <p:spPr>
          <a:xfrm>
            <a:off x="6341771" y="1481277"/>
            <a:ext cx="766292" cy="523220"/>
          </a:xfrm>
          <a:prstGeom prst="rect">
            <a:avLst/>
          </a:prstGeom>
          <a:noFill/>
        </p:spPr>
        <p:txBody>
          <a:bodyPr wrap="square" rtlCol="0">
            <a:spAutoFit/>
          </a:bodyPr>
          <a:lstStyle/>
          <a:p>
            <a:r>
              <a:rPr lang="en-US" sz="2800" dirty="0"/>
              <a:t>I</a:t>
            </a:r>
          </a:p>
        </p:txBody>
      </p:sp>
      <p:sp>
        <p:nvSpPr>
          <p:cNvPr id="10" name="TextBox 9"/>
          <p:cNvSpPr txBox="1"/>
          <p:nvPr/>
        </p:nvSpPr>
        <p:spPr>
          <a:xfrm>
            <a:off x="6724917" y="927279"/>
            <a:ext cx="766292" cy="523220"/>
          </a:xfrm>
          <a:prstGeom prst="rect">
            <a:avLst/>
          </a:prstGeom>
          <a:noFill/>
        </p:spPr>
        <p:txBody>
          <a:bodyPr wrap="square" rtlCol="0">
            <a:spAutoFit/>
          </a:bodyPr>
          <a:lstStyle/>
          <a:p>
            <a:r>
              <a:rPr lang="en-US" sz="2800" dirty="0" smtClean="0"/>
              <a:t>E</a:t>
            </a:r>
            <a:endParaRPr lang="en-US" sz="2800" dirty="0"/>
          </a:p>
        </p:txBody>
      </p:sp>
      <p:sp>
        <p:nvSpPr>
          <p:cNvPr id="11" name="TextBox 10"/>
          <p:cNvSpPr txBox="1"/>
          <p:nvPr/>
        </p:nvSpPr>
        <p:spPr>
          <a:xfrm>
            <a:off x="8048218" y="1937384"/>
            <a:ext cx="766292" cy="523220"/>
          </a:xfrm>
          <a:prstGeom prst="rect">
            <a:avLst/>
          </a:prstGeom>
          <a:noFill/>
        </p:spPr>
        <p:txBody>
          <a:bodyPr wrap="square" rtlCol="0">
            <a:spAutoFit/>
          </a:bodyPr>
          <a:lstStyle/>
          <a:p>
            <a:r>
              <a:rPr lang="en-US" sz="2800" dirty="0" smtClean="0"/>
              <a:t>D</a:t>
            </a:r>
            <a:endParaRPr lang="en-US" sz="2800" dirty="0"/>
          </a:p>
        </p:txBody>
      </p:sp>
      <p:sp>
        <p:nvSpPr>
          <p:cNvPr id="12" name="TextBox 11"/>
          <p:cNvSpPr txBox="1"/>
          <p:nvPr/>
        </p:nvSpPr>
        <p:spPr>
          <a:xfrm>
            <a:off x="8169495" y="2746842"/>
            <a:ext cx="766292" cy="523220"/>
          </a:xfrm>
          <a:prstGeom prst="rect">
            <a:avLst/>
          </a:prstGeom>
          <a:noFill/>
        </p:spPr>
        <p:txBody>
          <a:bodyPr wrap="square" rtlCol="0">
            <a:spAutoFit/>
          </a:bodyPr>
          <a:lstStyle/>
          <a:p>
            <a:r>
              <a:rPr lang="en-US" sz="2800" dirty="0"/>
              <a:t>H</a:t>
            </a:r>
          </a:p>
        </p:txBody>
      </p:sp>
      <p:sp>
        <p:nvSpPr>
          <p:cNvPr id="13" name="TextBox 12"/>
          <p:cNvSpPr txBox="1"/>
          <p:nvPr/>
        </p:nvSpPr>
        <p:spPr>
          <a:xfrm>
            <a:off x="8423854" y="2306716"/>
            <a:ext cx="766292" cy="523220"/>
          </a:xfrm>
          <a:prstGeom prst="rect">
            <a:avLst/>
          </a:prstGeom>
          <a:noFill/>
        </p:spPr>
        <p:txBody>
          <a:bodyPr wrap="square" rtlCol="0">
            <a:spAutoFit/>
          </a:bodyPr>
          <a:lstStyle/>
          <a:p>
            <a:r>
              <a:rPr lang="en-US" sz="2800" dirty="0"/>
              <a:t>F</a:t>
            </a:r>
          </a:p>
        </p:txBody>
      </p:sp>
      <p:sp>
        <p:nvSpPr>
          <p:cNvPr id="14" name="TextBox 13"/>
          <p:cNvSpPr txBox="1"/>
          <p:nvPr/>
        </p:nvSpPr>
        <p:spPr>
          <a:xfrm>
            <a:off x="9426257" y="2576587"/>
            <a:ext cx="766292" cy="523220"/>
          </a:xfrm>
          <a:prstGeom prst="rect">
            <a:avLst/>
          </a:prstGeom>
          <a:noFill/>
        </p:spPr>
        <p:txBody>
          <a:bodyPr wrap="square" rtlCol="0">
            <a:spAutoFit/>
          </a:bodyPr>
          <a:lstStyle/>
          <a:p>
            <a:r>
              <a:rPr lang="en-US" sz="2800" dirty="0"/>
              <a:t>A</a:t>
            </a:r>
          </a:p>
        </p:txBody>
      </p:sp>
      <p:sp>
        <p:nvSpPr>
          <p:cNvPr id="15" name="TextBox 14"/>
          <p:cNvSpPr txBox="1"/>
          <p:nvPr/>
        </p:nvSpPr>
        <p:spPr>
          <a:xfrm>
            <a:off x="9934974" y="2988404"/>
            <a:ext cx="766292" cy="523220"/>
          </a:xfrm>
          <a:prstGeom prst="rect">
            <a:avLst/>
          </a:prstGeom>
          <a:noFill/>
        </p:spPr>
        <p:txBody>
          <a:bodyPr wrap="square" rtlCol="0">
            <a:spAutoFit/>
          </a:bodyPr>
          <a:lstStyle/>
          <a:p>
            <a:r>
              <a:rPr lang="en-US" sz="2800" dirty="0" smtClean="0"/>
              <a:t>C</a:t>
            </a:r>
            <a:endParaRPr lang="en-US" sz="2800" dirty="0"/>
          </a:p>
        </p:txBody>
      </p:sp>
      <p:sp>
        <p:nvSpPr>
          <p:cNvPr id="16" name="TextBox 15"/>
          <p:cNvSpPr txBox="1"/>
          <p:nvPr/>
        </p:nvSpPr>
        <p:spPr>
          <a:xfrm>
            <a:off x="10395386" y="3412479"/>
            <a:ext cx="766292" cy="523220"/>
          </a:xfrm>
          <a:prstGeom prst="rect">
            <a:avLst/>
          </a:prstGeom>
          <a:noFill/>
        </p:spPr>
        <p:txBody>
          <a:bodyPr wrap="square" rtlCol="0">
            <a:spAutoFit/>
          </a:bodyPr>
          <a:lstStyle/>
          <a:p>
            <a:r>
              <a:rPr lang="en-US" sz="2800" dirty="0" smtClean="0"/>
              <a:t>G</a:t>
            </a:r>
            <a:endParaRPr lang="en-US" sz="2800" dirty="0"/>
          </a:p>
        </p:txBody>
      </p:sp>
    </p:spTree>
    <p:extLst>
      <p:ext uri="{BB962C8B-B14F-4D97-AF65-F5344CB8AC3E}">
        <p14:creationId xmlns:p14="http://schemas.microsoft.com/office/powerpoint/2010/main" val="247598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2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circle(in)">
                                      <p:cBhvr>
                                        <p:cTn id="44" dur="20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P spid="14"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Qualifications for Congress Scenarios:</a:t>
            </a:r>
            <a:endParaRPr lang="en-US" dirty="0"/>
          </a:p>
        </p:txBody>
      </p:sp>
      <p:sp>
        <p:nvSpPr>
          <p:cNvPr id="3" name="Content Placeholder 2"/>
          <p:cNvSpPr>
            <a:spLocks noGrp="1"/>
          </p:cNvSpPr>
          <p:nvPr>
            <p:ph sz="half" idx="1"/>
          </p:nvPr>
        </p:nvSpPr>
        <p:spPr>
          <a:xfrm>
            <a:off x="0" y="2788957"/>
            <a:ext cx="5937161" cy="3800431"/>
          </a:xfrm>
        </p:spPr>
        <p:txBody>
          <a:bodyPr>
            <a:noAutofit/>
          </a:bodyPr>
          <a:lstStyle/>
          <a:p>
            <a:r>
              <a:rPr lang="en-US" dirty="0"/>
              <a:t>Rhianna is 23 years old and has been a singer her whole life.  She just decided to run for the Senate in California, where she lives.  </a:t>
            </a:r>
            <a:r>
              <a:rPr lang="en-US" dirty="0" smtClean="0"/>
              <a:t>Is she eligible? Why or why not?</a:t>
            </a:r>
          </a:p>
          <a:p>
            <a:pPr lvl="1"/>
            <a:r>
              <a:rPr lang="en-US" sz="1800" dirty="0" smtClean="0"/>
              <a:t>No, Rhianna can’t be a Senator because she is too young. She has to be at least 30 years old. </a:t>
            </a:r>
          </a:p>
          <a:p>
            <a:r>
              <a:rPr lang="en-US" dirty="0" smtClean="0"/>
              <a:t>James Walker </a:t>
            </a:r>
            <a:r>
              <a:rPr lang="en-US" dirty="0"/>
              <a:t>has lived in Illinois his whole life.  He is 28 years old.  He wants to be a Representative for his home state.  </a:t>
            </a:r>
            <a:r>
              <a:rPr lang="en-US" dirty="0" smtClean="0"/>
              <a:t>Is he eligible? Why or why not?</a:t>
            </a:r>
          </a:p>
          <a:p>
            <a:pPr lvl="1"/>
            <a:r>
              <a:rPr lang="en-US" sz="1800" dirty="0" smtClean="0"/>
              <a:t>Yes, James is eligible to be a Representative because he meets the age, citizenship, and residency requirements.</a:t>
            </a:r>
            <a:endParaRPr lang="en-US" sz="1800" dirty="0"/>
          </a:p>
          <a:p>
            <a:endParaRPr lang="en-US" dirty="0"/>
          </a:p>
          <a:p>
            <a:endParaRPr lang="en-US" dirty="0"/>
          </a:p>
        </p:txBody>
      </p:sp>
      <p:sp>
        <p:nvSpPr>
          <p:cNvPr id="4" name="Content Placeholder 3"/>
          <p:cNvSpPr>
            <a:spLocks noGrp="1"/>
          </p:cNvSpPr>
          <p:nvPr>
            <p:ph sz="half" idx="2"/>
          </p:nvPr>
        </p:nvSpPr>
        <p:spPr>
          <a:xfrm>
            <a:off x="6187415" y="2788957"/>
            <a:ext cx="6004585" cy="3638764"/>
          </a:xfrm>
        </p:spPr>
        <p:txBody>
          <a:bodyPr>
            <a:noAutofit/>
          </a:bodyPr>
          <a:lstStyle/>
          <a:p>
            <a:r>
              <a:rPr lang="en-US" dirty="0"/>
              <a:t>Victoria came to New Orleans from South Africa and took the Oath of Allegiance 11 years ago. She wants to run for the Senate in Louisiana.  She is 38 years old.  Is she eligible? Why or why not?</a:t>
            </a:r>
          </a:p>
          <a:p>
            <a:pPr lvl="1"/>
            <a:r>
              <a:rPr lang="en-US" sz="1800" dirty="0"/>
              <a:t>Yes, Victoria has been a citizen for at least 9 years and she meets the age and residency requirements.</a:t>
            </a:r>
          </a:p>
          <a:p>
            <a:r>
              <a:rPr lang="en-US" dirty="0"/>
              <a:t>Though Juan’s family is from Cuba, he was born in New York and has always lived there.  He is 28 years old and wants to </a:t>
            </a:r>
            <a:r>
              <a:rPr lang="en-US" dirty="0" smtClean="0"/>
              <a:t>participate </a:t>
            </a:r>
            <a:r>
              <a:rPr lang="en-US" dirty="0"/>
              <a:t>in government.  Can he run for the Senate in New York?  Can he run for the House? </a:t>
            </a:r>
          </a:p>
          <a:p>
            <a:pPr lvl="1"/>
            <a:r>
              <a:rPr lang="en-US" sz="1800" dirty="0"/>
              <a:t>Juan can’t run for the Senate, but he can run for the House because he meets the age, residency, and citizenship requirements. </a:t>
            </a:r>
          </a:p>
          <a:p>
            <a:endParaRPr lang="en-US" dirty="0"/>
          </a:p>
        </p:txBody>
      </p:sp>
    </p:spTree>
    <p:extLst>
      <p:ext uri="{BB962C8B-B14F-4D97-AF65-F5344CB8AC3E}">
        <p14:creationId xmlns:p14="http://schemas.microsoft.com/office/powerpoint/2010/main" val="378983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circle(in)">
                                      <p:cBhvr>
                                        <p:cTn id="21" dur="20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circle(in)">
                                      <p:cBhvr>
                                        <p:cTn id="26"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2904867"/>
            <a:ext cx="12028868" cy="3636511"/>
          </a:xfrm>
        </p:spPr>
        <p:txBody>
          <a:bodyPr>
            <a:noAutofit/>
          </a:bodyPr>
          <a:lstStyle/>
          <a:p>
            <a:pPr lvl="0"/>
            <a:r>
              <a:rPr lang="en-US" sz="2400" b="1" dirty="0"/>
              <a:t>Reserved powers -</a:t>
            </a:r>
            <a:r>
              <a:rPr lang="en-US" sz="2800" b="1" dirty="0"/>
              <a:t> </a:t>
            </a:r>
            <a:r>
              <a:rPr lang="en-US" sz="2400" b="1" dirty="0"/>
              <a:t>powers that are </a:t>
            </a:r>
            <a:r>
              <a:rPr lang="en-US" sz="2400" b="1" dirty="0" smtClean="0"/>
              <a:t>NOT granted </a:t>
            </a:r>
            <a:r>
              <a:rPr lang="en-US" sz="2400" b="1" dirty="0"/>
              <a:t>to the </a:t>
            </a:r>
            <a:r>
              <a:rPr lang="en-US" sz="2400" b="1" dirty="0" smtClean="0"/>
              <a:t>national government   </a:t>
            </a:r>
            <a:r>
              <a:rPr lang="en-US" sz="2400" b="1" dirty="0"/>
              <a:t>(are reserved to the </a:t>
            </a:r>
            <a:r>
              <a:rPr lang="en-US" sz="2400" b="1" dirty="0" smtClean="0"/>
              <a:t>states)</a:t>
            </a:r>
            <a:endParaRPr lang="en-US" sz="2400" b="1" dirty="0"/>
          </a:p>
          <a:p>
            <a:pPr lvl="1"/>
            <a:r>
              <a:rPr lang="en-US" sz="2000" b="1" dirty="0"/>
              <a:t>Example: regulating </a:t>
            </a:r>
            <a:r>
              <a:rPr lang="en-US" sz="2000" b="1" dirty="0" smtClean="0"/>
              <a:t>education  </a:t>
            </a:r>
            <a:endParaRPr lang="en-US" sz="2000" b="1" dirty="0"/>
          </a:p>
          <a:p>
            <a:r>
              <a:rPr lang="en-US" sz="2200" b="1" dirty="0"/>
              <a:t>Necessary and Proper Clause: </a:t>
            </a:r>
            <a:r>
              <a:rPr lang="en-US" sz="2200" b="1" dirty="0" smtClean="0"/>
              <a:t>Allows Congress to stretch </a:t>
            </a:r>
            <a:r>
              <a:rPr lang="en-US" sz="2200" b="1" dirty="0"/>
              <a:t>its powers to meet </a:t>
            </a:r>
            <a:r>
              <a:rPr lang="en-US" sz="2200" b="1" dirty="0" smtClean="0"/>
              <a:t>new needs</a:t>
            </a:r>
            <a:endParaRPr lang="en-US" sz="2200" b="1" dirty="0"/>
          </a:p>
          <a:p>
            <a:pPr lvl="1"/>
            <a:r>
              <a:rPr lang="en-US" sz="2000" b="1" dirty="0"/>
              <a:t>Synonym: </a:t>
            </a:r>
            <a:r>
              <a:rPr lang="en-US" sz="2000" b="1" dirty="0" smtClean="0"/>
              <a:t>Elastic Clause</a:t>
            </a:r>
          </a:p>
          <a:p>
            <a:pPr lvl="0"/>
            <a:r>
              <a:rPr lang="en-US" sz="2400" b="1" dirty="0"/>
              <a:t>Implied Powers: Powers that are </a:t>
            </a:r>
            <a:r>
              <a:rPr lang="en-US" sz="2400" b="1" dirty="0" smtClean="0"/>
              <a:t>NOT written down </a:t>
            </a:r>
            <a:r>
              <a:rPr lang="en-US" sz="2400" b="1" dirty="0"/>
              <a:t>but are </a:t>
            </a:r>
            <a:r>
              <a:rPr lang="en-US" sz="2400" b="1" dirty="0" smtClean="0"/>
              <a:t>implied based </a:t>
            </a:r>
            <a:r>
              <a:rPr lang="en-US" sz="2400" b="1" dirty="0"/>
              <a:t>on the powers that have already been listed. Found in the </a:t>
            </a:r>
            <a:r>
              <a:rPr lang="en-US" sz="2400" b="1" dirty="0" smtClean="0"/>
              <a:t>Necessary and </a:t>
            </a:r>
            <a:r>
              <a:rPr lang="en-US" sz="2400" b="1" dirty="0"/>
              <a:t>Proper </a:t>
            </a:r>
            <a:r>
              <a:rPr lang="en-US" sz="2400" b="1" dirty="0" smtClean="0"/>
              <a:t>Clause</a:t>
            </a:r>
          </a:p>
          <a:p>
            <a:pPr lvl="1"/>
            <a:r>
              <a:rPr lang="en-US" sz="2000" b="1" dirty="0" smtClean="0"/>
              <a:t>Ex</a:t>
            </a:r>
            <a:r>
              <a:rPr lang="en-US" sz="2000" b="1" dirty="0"/>
              <a:t>:  creating the </a:t>
            </a:r>
            <a:r>
              <a:rPr lang="en-US" sz="2000" b="1" dirty="0" smtClean="0"/>
              <a:t>draft to </a:t>
            </a:r>
            <a:r>
              <a:rPr lang="en-US" sz="2000" b="1" dirty="0"/>
              <a:t>fulfill the expressed power of creating and maintaining an </a:t>
            </a:r>
            <a:r>
              <a:rPr lang="en-US" sz="2000" b="1" dirty="0" smtClean="0"/>
              <a:t>army and </a:t>
            </a:r>
            <a:r>
              <a:rPr lang="en-US" sz="2000" b="1" dirty="0"/>
              <a:t>navy</a:t>
            </a:r>
          </a:p>
          <a:p>
            <a:endParaRPr lang="en-US" sz="2400" b="1" dirty="0"/>
          </a:p>
          <a:p>
            <a:endParaRPr lang="en-US" sz="2400" b="1" dirty="0"/>
          </a:p>
        </p:txBody>
      </p:sp>
      <p:pic>
        <p:nvPicPr>
          <p:cNvPr id="3074" name="Picture 2" descr="Image result for reserved powers ex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6610" y="2762518"/>
            <a:ext cx="5460642" cy="409548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elastic cla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378" y="3852241"/>
            <a:ext cx="3939907" cy="262479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implied pow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219" y="0"/>
            <a:ext cx="4791660" cy="321041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implied powers the draf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8487" y="146767"/>
            <a:ext cx="5536888" cy="3157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18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1000"/>
                                        <p:tgtEl>
                                          <p:spTgt spid="3074"/>
                                        </p:tgtEl>
                                      </p:cBhvr>
                                    </p:animEffect>
                                    <p:anim calcmode="lin" valueType="num">
                                      <p:cBhvr>
                                        <p:cTn id="16" dur="1000" fill="hold"/>
                                        <p:tgtEl>
                                          <p:spTgt spid="3074"/>
                                        </p:tgtEl>
                                        <p:attrNameLst>
                                          <p:attrName>ppt_x</p:attrName>
                                        </p:attrNameLst>
                                      </p:cBhvr>
                                      <p:tavLst>
                                        <p:tav tm="0">
                                          <p:val>
                                            <p:strVal val="#ppt_x"/>
                                          </p:val>
                                        </p:tav>
                                        <p:tav tm="100000">
                                          <p:val>
                                            <p:strVal val="#ppt_x"/>
                                          </p:val>
                                        </p:tav>
                                      </p:tavLst>
                                    </p:anim>
                                    <p:anim calcmode="lin" valueType="num">
                                      <p:cBhvr>
                                        <p:cTn id="17"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nodeType="clickEffect">
                                  <p:stCondLst>
                                    <p:cond delay="0"/>
                                  </p:stCondLst>
                                  <p:childTnLst>
                                    <p:animEffect transition="out" filter="barn(inVertical)">
                                      <p:cBhvr>
                                        <p:cTn id="21" dur="500"/>
                                        <p:tgtEl>
                                          <p:spTgt spid="3074"/>
                                        </p:tgtEl>
                                      </p:cBhvr>
                                    </p:animEffect>
                                    <p:set>
                                      <p:cBhvr>
                                        <p:cTn id="22" dur="1" fill="hold">
                                          <p:stCondLst>
                                            <p:cond delay="499"/>
                                          </p:stCondLst>
                                        </p:cTn>
                                        <p:tgtEl>
                                          <p:spTgt spid="307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circle(in)">
                                      <p:cBhvr>
                                        <p:cTn id="30" dur="2000"/>
                                        <p:tgtEl>
                                          <p:spTgt spid="3">
                                            <p:txEl>
                                              <p:pRg st="3" end="3"/>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078"/>
                                        </p:tgtEl>
                                        <p:attrNameLst>
                                          <p:attrName>style.visibility</p:attrName>
                                        </p:attrNameLst>
                                      </p:cBhvr>
                                      <p:to>
                                        <p:strVal val="visible"/>
                                      </p:to>
                                    </p:set>
                                    <p:animEffect transition="in" filter="barn(inVertical)">
                                      <p:cBhvr>
                                        <p:cTn id="33" dur="500"/>
                                        <p:tgtEl>
                                          <p:spTgt spid="307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3078"/>
                                        </p:tgtEl>
                                      </p:cBhvr>
                                    </p:animEffect>
                                    <p:set>
                                      <p:cBhvr>
                                        <p:cTn id="38" dur="1" fill="hold">
                                          <p:stCondLst>
                                            <p:cond delay="499"/>
                                          </p:stCondLst>
                                        </p:cTn>
                                        <p:tgtEl>
                                          <p:spTgt spid="307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500"/>
                                        <p:tgtEl>
                                          <p:spTgt spid="3">
                                            <p:txEl>
                                              <p:pRg st="5" end="5"/>
                                            </p:txEl>
                                          </p:spTgt>
                                        </p:tgtEl>
                                      </p:cBhvr>
                                    </p:animEffect>
                                  </p:childTnLst>
                                </p:cTn>
                              </p:par>
                              <p:par>
                                <p:cTn id="47" presetID="42" presetClass="entr" presetSubtype="0" fill="hold" nodeType="withEffect">
                                  <p:stCondLst>
                                    <p:cond delay="0"/>
                                  </p:stCondLst>
                                  <p:childTnLst>
                                    <p:set>
                                      <p:cBhvr>
                                        <p:cTn id="48" dur="1" fill="hold">
                                          <p:stCondLst>
                                            <p:cond delay="0"/>
                                          </p:stCondLst>
                                        </p:cTn>
                                        <p:tgtEl>
                                          <p:spTgt spid="3080"/>
                                        </p:tgtEl>
                                        <p:attrNameLst>
                                          <p:attrName>style.visibility</p:attrName>
                                        </p:attrNameLst>
                                      </p:cBhvr>
                                      <p:to>
                                        <p:strVal val="visible"/>
                                      </p:to>
                                    </p:set>
                                    <p:animEffect transition="in" filter="fade">
                                      <p:cBhvr>
                                        <p:cTn id="49" dur="1000"/>
                                        <p:tgtEl>
                                          <p:spTgt spid="3080"/>
                                        </p:tgtEl>
                                      </p:cBhvr>
                                    </p:animEffect>
                                    <p:anim calcmode="lin" valueType="num">
                                      <p:cBhvr>
                                        <p:cTn id="50" dur="1000" fill="hold"/>
                                        <p:tgtEl>
                                          <p:spTgt spid="3080"/>
                                        </p:tgtEl>
                                        <p:attrNameLst>
                                          <p:attrName>ppt_x</p:attrName>
                                        </p:attrNameLst>
                                      </p:cBhvr>
                                      <p:tavLst>
                                        <p:tav tm="0">
                                          <p:val>
                                            <p:strVal val="#ppt_x"/>
                                          </p:val>
                                        </p:tav>
                                        <p:tav tm="100000">
                                          <p:val>
                                            <p:strVal val="#ppt_x"/>
                                          </p:val>
                                        </p:tav>
                                      </p:tavLst>
                                    </p:anim>
                                    <p:anim calcmode="lin" valueType="num">
                                      <p:cBhvr>
                                        <p:cTn id="51" dur="1000" fill="hold"/>
                                        <p:tgtEl>
                                          <p:spTgt spid="3080"/>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082"/>
                                        </p:tgtEl>
                                        <p:attrNameLst>
                                          <p:attrName>style.visibility</p:attrName>
                                        </p:attrNameLst>
                                      </p:cBhvr>
                                      <p:to>
                                        <p:strVal val="visible"/>
                                      </p:to>
                                    </p:set>
                                    <p:animEffect transition="in" filter="fade">
                                      <p:cBhvr>
                                        <p:cTn id="54" dur="1000"/>
                                        <p:tgtEl>
                                          <p:spTgt spid="3082"/>
                                        </p:tgtEl>
                                      </p:cBhvr>
                                    </p:animEffect>
                                    <p:anim calcmode="lin" valueType="num">
                                      <p:cBhvr>
                                        <p:cTn id="55" dur="1000" fill="hold"/>
                                        <p:tgtEl>
                                          <p:spTgt spid="3082"/>
                                        </p:tgtEl>
                                        <p:attrNameLst>
                                          <p:attrName>ppt_x</p:attrName>
                                        </p:attrNameLst>
                                      </p:cBhvr>
                                      <p:tavLst>
                                        <p:tav tm="0">
                                          <p:val>
                                            <p:strVal val="#ppt_x"/>
                                          </p:val>
                                        </p:tav>
                                        <p:tav tm="100000">
                                          <p:val>
                                            <p:strVal val="#ppt_x"/>
                                          </p:val>
                                        </p:tav>
                                      </p:tavLst>
                                    </p:anim>
                                    <p:anim calcmode="lin" valueType="num">
                                      <p:cBhvr>
                                        <p:cTn id="56" dur="1000" fill="hold"/>
                                        <p:tgtEl>
                                          <p:spTgt spid="3082"/>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5" presetClass="exit" presetSubtype="0" fill="hold" nodeType="clickEffect">
                                  <p:stCondLst>
                                    <p:cond delay="0"/>
                                  </p:stCondLst>
                                  <p:childTnLst>
                                    <p:animEffect transition="out" filter="fade">
                                      <p:cBhvr>
                                        <p:cTn id="60" dur="2000"/>
                                        <p:tgtEl>
                                          <p:spTgt spid="3080"/>
                                        </p:tgtEl>
                                      </p:cBhvr>
                                    </p:animEffect>
                                    <p:anim calcmode="lin" valueType="num">
                                      <p:cBhvr>
                                        <p:cTn id="61" dur="2000"/>
                                        <p:tgtEl>
                                          <p:spTgt spid="308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2" dur="2000"/>
                                        <p:tgtEl>
                                          <p:spTgt spid="3080"/>
                                        </p:tgtEl>
                                        <p:attrNameLst>
                                          <p:attrName>ppt_h</p:attrName>
                                        </p:attrNameLst>
                                      </p:cBhvr>
                                      <p:tavLst>
                                        <p:tav tm="0">
                                          <p:val>
                                            <p:strVal val="ppt_h"/>
                                          </p:val>
                                        </p:tav>
                                        <p:tav tm="100000">
                                          <p:val>
                                            <p:strVal val="ppt_h"/>
                                          </p:val>
                                        </p:tav>
                                      </p:tavLst>
                                    </p:anim>
                                    <p:set>
                                      <p:cBhvr>
                                        <p:cTn id="63" dur="1" fill="hold">
                                          <p:stCondLst>
                                            <p:cond delay="1999"/>
                                          </p:stCondLst>
                                        </p:cTn>
                                        <p:tgtEl>
                                          <p:spTgt spid="3080"/>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2" presetClass="exit" presetSubtype="4" fill="hold" nodeType="clickEffect">
                                  <p:stCondLst>
                                    <p:cond delay="0"/>
                                  </p:stCondLst>
                                  <p:childTnLst>
                                    <p:animEffect transition="out" filter="wipe(down)">
                                      <p:cBhvr>
                                        <p:cTn id="67" dur="500"/>
                                        <p:tgtEl>
                                          <p:spTgt spid="3082"/>
                                        </p:tgtEl>
                                      </p:cBhvr>
                                    </p:animEffect>
                                    <p:set>
                                      <p:cBhvr>
                                        <p:cTn id="68" dur="1" fill="hold">
                                          <p:stCondLst>
                                            <p:cond delay="499"/>
                                          </p:stCondLst>
                                        </p:cTn>
                                        <p:tgtEl>
                                          <p:spTgt spid="30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a:xfrm>
            <a:off x="0" y="2917747"/>
            <a:ext cx="6761408" cy="3638763"/>
          </a:xfrm>
        </p:spPr>
        <p:txBody>
          <a:bodyPr>
            <a:noAutofit/>
          </a:bodyPr>
          <a:lstStyle/>
          <a:p>
            <a:r>
              <a:rPr lang="en-US" sz="2800" b="1" dirty="0"/>
              <a:t>Supremacy </a:t>
            </a:r>
            <a:r>
              <a:rPr lang="en-US" sz="2800" b="1" dirty="0" smtClean="0"/>
              <a:t>clause:</a:t>
            </a:r>
          </a:p>
          <a:p>
            <a:pPr lvl="1"/>
            <a:r>
              <a:rPr lang="en-US" sz="2800" b="1" dirty="0" smtClean="0"/>
              <a:t>The clause that </a:t>
            </a:r>
            <a:r>
              <a:rPr lang="en-US" sz="2800" b="1" dirty="0"/>
              <a:t>states that the U.S. Constitution is the </a:t>
            </a:r>
            <a:r>
              <a:rPr lang="en-US" sz="2800" b="1" dirty="0" smtClean="0"/>
              <a:t>supreme law </a:t>
            </a:r>
            <a:r>
              <a:rPr lang="en-US" sz="2800" b="1" dirty="0"/>
              <a:t>of the land, and that </a:t>
            </a:r>
            <a:r>
              <a:rPr lang="en-US" sz="2800" b="1" dirty="0" smtClean="0"/>
              <a:t>Federal </a:t>
            </a:r>
            <a:r>
              <a:rPr lang="en-US" sz="2800" b="1" dirty="0"/>
              <a:t>laws are supreme </a:t>
            </a:r>
            <a:r>
              <a:rPr lang="en-US" sz="2800" b="1" dirty="0" smtClean="0"/>
              <a:t>over state </a:t>
            </a:r>
            <a:r>
              <a:rPr lang="en-US" sz="2800" b="1" dirty="0"/>
              <a:t>laws, Article </a:t>
            </a:r>
            <a:r>
              <a:rPr lang="en-US" sz="2800" b="1" dirty="0" smtClean="0"/>
              <a:t>VI (6)</a:t>
            </a:r>
          </a:p>
          <a:p>
            <a:r>
              <a:rPr lang="en-US" sz="2800" b="1" dirty="0" smtClean="0"/>
              <a:t>I </a:t>
            </a:r>
            <a:r>
              <a:rPr lang="en-US" sz="2800" b="1" dirty="0"/>
              <a:t>can explain the Main function of the Legislative Branch: </a:t>
            </a:r>
            <a:endParaRPr lang="en-US" sz="2800" b="1" dirty="0" smtClean="0"/>
          </a:p>
          <a:p>
            <a:pPr lvl="1"/>
            <a:r>
              <a:rPr lang="en-US" sz="2800" b="1" dirty="0" smtClean="0"/>
              <a:t>To make laws</a:t>
            </a:r>
            <a:endParaRPr lang="en-US" sz="2800" b="1" dirty="0"/>
          </a:p>
          <a:p>
            <a:endParaRPr lang="en-US" sz="2800" b="1" dirty="0"/>
          </a:p>
        </p:txBody>
      </p:sp>
      <p:sp>
        <p:nvSpPr>
          <p:cNvPr id="5" name="Content Placeholder 4"/>
          <p:cNvSpPr>
            <a:spLocks noGrp="1"/>
          </p:cNvSpPr>
          <p:nvPr>
            <p:ph sz="half" idx="2"/>
          </p:nvPr>
        </p:nvSpPr>
        <p:spPr/>
        <p:txBody>
          <a:bodyPr>
            <a:normAutofit/>
          </a:bodyPr>
          <a:lstStyle/>
          <a:p>
            <a:endParaRPr lang="en-US"/>
          </a:p>
        </p:txBody>
      </p:sp>
      <p:pic>
        <p:nvPicPr>
          <p:cNvPr id="4100" name="Picture 4" descr="Image result for supremacy cla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2018" y="285409"/>
            <a:ext cx="4855622" cy="333091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making la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2018" y="3948145"/>
            <a:ext cx="3244448" cy="243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70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circle(in)">
                                      <p:cBhvr>
                                        <p:cTn id="7" dur="20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102"/>
                                        </p:tgtEl>
                                        <p:attrNameLst>
                                          <p:attrName>style.visibility</p:attrName>
                                        </p:attrNameLst>
                                      </p:cBhvr>
                                      <p:to>
                                        <p:strVal val="visible"/>
                                      </p:to>
                                    </p:set>
                                    <p:animEffect transition="in" filter="circle(in)">
                                      <p:cBhvr>
                                        <p:cTn id="18" dur="20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 can explain the structure of the Legislative Branch:</a:t>
            </a:r>
            <a:br>
              <a:rPr lang="en-US" dirty="0"/>
            </a:b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901670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5" name="Content Placeholder 4"/>
          <p:cNvSpPr>
            <a:spLocks noGrp="1"/>
          </p:cNvSpPr>
          <p:nvPr>
            <p:ph sz="half" idx="1"/>
          </p:nvPr>
        </p:nvSpPr>
        <p:spPr>
          <a:xfrm>
            <a:off x="181566" y="2698805"/>
            <a:ext cx="5914433" cy="3638763"/>
          </a:xfrm>
        </p:spPr>
        <p:txBody>
          <a:bodyPr>
            <a:noAutofit/>
          </a:bodyPr>
          <a:lstStyle/>
          <a:p>
            <a:r>
              <a:rPr lang="en-US" sz="2400" b="1" dirty="0"/>
              <a:t>Bicameral: </a:t>
            </a:r>
            <a:r>
              <a:rPr lang="en-US" sz="2400" dirty="0"/>
              <a:t>made up of </a:t>
            </a:r>
            <a:r>
              <a:rPr lang="en-US" sz="2400" dirty="0" smtClean="0"/>
              <a:t>two chambers</a:t>
            </a:r>
            <a:r>
              <a:rPr lang="en-US" sz="2400" dirty="0"/>
              <a:t>; the H</a:t>
            </a:r>
            <a:r>
              <a:rPr lang="en-US" sz="2400" dirty="0" smtClean="0"/>
              <a:t>ouse of Representatives and the Senate  </a:t>
            </a:r>
            <a:endParaRPr lang="en-US" sz="2400" dirty="0"/>
          </a:p>
          <a:p>
            <a:r>
              <a:rPr lang="en-US" sz="2400" b="1" dirty="0"/>
              <a:t>House of Representatives: </a:t>
            </a:r>
            <a:r>
              <a:rPr lang="en-US" sz="2400" dirty="0"/>
              <a:t>#s are based on </a:t>
            </a:r>
            <a:r>
              <a:rPr lang="en-US" sz="2400" dirty="0" smtClean="0"/>
              <a:t>population </a:t>
            </a:r>
            <a:r>
              <a:rPr lang="en-US" sz="2400" dirty="0"/>
              <a:t>and currently has </a:t>
            </a:r>
            <a:r>
              <a:rPr lang="en-US" sz="2400" dirty="0" smtClean="0"/>
              <a:t>435 members</a:t>
            </a:r>
            <a:r>
              <a:rPr lang="en-US" sz="2400" dirty="0"/>
              <a:t>.  </a:t>
            </a:r>
          </a:p>
          <a:p>
            <a:r>
              <a:rPr lang="en-US" sz="2400" b="1" dirty="0"/>
              <a:t>Senate: </a:t>
            </a:r>
            <a:r>
              <a:rPr lang="en-US" sz="2400" dirty="0"/>
              <a:t>The senate has </a:t>
            </a:r>
            <a:r>
              <a:rPr lang="en-US" sz="2400" dirty="0" smtClean="0"/>
              <a:t>two </a:t>
            </a:r>
            <a:r>
              <a:rPr lang="en-US" sz="2400" dirty="0"/>
              <a:t>representatives from each state; </a:t>
            </a:r>
            <a:r>
              <a:rPr lang="en-US" sz="2400" dirty="0" smtClean="0"/>
              <a:t>  100 total</a:t>
            </a:r>
            <a:r>
              <a:rPr lang="en-US" sz="2400" dirty="0"/>
              <a:t>.</a:t>
            </a:r>
          </a:p>
          <a:p>
            <a:endParaRPr lang="en-US" sz="2400" dirty="0"/>
          </a:p>
        </p:txBody>
      </p:sp>
      <p:sp>
        <p:nvSpPr>
          <p:cNvPr id="7" name="Content Placeholder 6"/>
          <p:cNvSpPr>
            <a:spLocks noGrp="1"/>
          </p:cNvSpPr>
          <p:nvPr>
            <p:ph sz="half" idx="2"/>
          </p:nvPr>
        </p:nvSpPr>
        <p:spPr/>
        <p:txBody>
          <a:bodyPr>
            <a:normAutofit/>
          </a:bodyPr>
          <a:lstStyle/>
          <a:p>
            <a:endParaRPr lang="en-US"/>
          </a:p>
        </p:txBody>
      </p:sp>
      <p:pic>
        <p:nvPicPr>
          <p:cNvPr id="5122" name="Picture 2" descr="Image result for bicame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7415" y="1971429"/>
            <a:ext cx="4950989" cy="187171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house of representati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2562" y="3904284"/>
            <a:ext cx="4144288" cy="2761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72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5">
                                            <p:txEl>
                                              <p:pRg st="0" end="0"/>
                                            </p:txEl>
                                          </p:spTgt>
                                        </p:tgtEl>
                                        <p:attrNameLst>
                                          <p:attrName>ppt_h</p:attrName>
                                        </p:attrNameLst>
                                      </p:cBhvr>
                                      <p:tavLst>
                                        <p:tav tm="0">
                                          <p:val>
                                            <p:strVal val="#ppt_h"/>
                                          </p:val>
                                        </p:tav>
                                        <p:tav tm="100000">
                                          <p:val>
                                            <p:strVal val="#ppt_h"/>
                                          </p:val>
                                        </p:tav>
                                      </p:tavLst>
                                    </p:anim>
                                  </p:childTnLst>
                                </p:cTn>
                              </p:par>
                              <p:par>
                                <p:cTn id="10" presetID="31" presetClass="entr" presetSubtype="0"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p:cTn id="12" dur="1000" fill="hold"/>
                                        <p:tgtEl>
                                          <p:spTgt spid="5122"/>
                                        </p:tgtEl>
                                        <p:attrNameLst>
                                          <p:attrName>ppt_w</p:attrName>
                                        </p:attrNameLst>
                                      </p:cBhvr>
                                      <p:tavLst>
                                        <p:tav tm="0">
                                          <p:val>
                                            <p:fltVal val="0"/>
                                          </p:val>
                                        </p:tav>
                                        <p:tav tm="100000">
                                          <p:val>
                                            <p:strVal val="#ppt_w"/>
                                          </p:val>
                                        </p:tav>
                                      </p:tavLst>
                                    </p:anim>
                                    <p:anim calcmode="lin" valueType="num">
                                      <p:cBhvr>
                                        <p:cTn id="13" dur="1000" fill="hold"/>
                                        <p:tgtEl>
                                          <p:spTgt spid="5122"/>
                                        </p:tgtEl>
                                        <p:attrNameLst>
                                          <p:attrName>ppt_h</p:attrName>
                                        </p:attrNameLst>
                                      </p:cBhvr>
                                      <p:tavLst>
                                        <p:tav tm="0">
                                          <p:val>
                                            <p:fltVal val="0"/>
                                          </p:val>
                                        </p:tav>
                                        <p:tav tm="100000">
                                          <p:val>
                                            <p:strVal val="#ppt_h"/>
                                          </p:val>
                                        </p:tav>
                                      </p:tavLst>
                                    </p:anim>
                                    <p:anim calcmode="lin" valueType="num">
                                      <p:cBhvr>
                                        <p:cTn id="14" dur="1000" fill="hold"/>
                                        <p:tgtEl>
                                          <p:spTgt spid="5122"/>
                                        </p:tgtEl>
                                        <p:attrNameLst>
                                          <p:attrName>style.rotation</p:attrName>
                                        </p:attrNameLst>
                                      </p:cBhvr>
                                      <p:tavLst>
                                        <p:tav tm="0">
                                          <p:val>
                                            <p:fltVal val="90"/>
                                          </p:val>
                                        </p:tav>
                                        <p:tav tm="100000">
                                          <p:val>
                                            <p:fltVal val="0"/>
                                          </p:val>
                                        </p:tav>
                                      </p:tavLst>
                                    </p:anim>
                                    <p:animEffect transition="in" filter="fade">
                                      <p:cBhvr>
                                        <p:cTn id="15" dur="1000"/>
                                        <p:tgtEl>
                                          <p:spTgt spid="5122"/>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2000"/>
                                        <p:tgtEl>
                                          <p:spTgt spid="5">
                                            <p:txEl>
                                              <p:pRg st="1" end="1"/>
                                            </p:txEl>
                                          </p:spTgt>
                                        </p:tgtEl>
                                      </p:cBhvr>
                                    </p:animEffect>
                                    <p:anim calcmode="lin" valueType="num">
                                      <p:cBhvr>
                                        <p:cTn id="21"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2"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124"/>
                                        </p:tgtEl>
                                        <p:attrNameLst>
                                          <p:attrName>style.visibility</p:attrName>
                                        </p:attrNameLst>
                                      </p:cBhvr>
                                      <p:to>
                                        <p:strVal val="visible"/>
                                      </p:to>
                                    </p:set>
                                    <p:animEffect transition="in" filter="wipe(down)">
                                      <p:cBhvr>
                                        <p:cTn id="27" dur="500"/>
                                        <p:tgtEl>
                                          <p:spTgt spid="512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 calcmode="lin" valueType="num">
                                      <p:cBhvr additive="base">
                                        <p:cTn id="3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 can explain the requirements to become a Representative and a Senator:</a:t>
            </a:r>
            <a:br>
              <a:rPr lang="en-US" dirty="0"/>
            </a:b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639680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56515027"/>
              </p:ext>
            </p:extLst>
          </p:nvPr>
        </p:nvGraphicFramePr>
        <p:xfrm>
          <a:off x="450760" y="2176528"/>
          <a:ext cx="11565228" cy="4388477"/>
        </p:xfrm>
        <a:graphic>
          <a:graphicData uri="http://schemas.openxmlformats.org/drawingml/2006/table">
            <a:tbl>
              <a:tblPr firstRow="1" firstCol="1" bandRow="1">
                <a:tableStyleId>{21E4AEA4-8DFA-4A89-87EB-49C32662AFE0}</a:tableStyleId>
              </a:tblPr>
              <a:tblGrid>
                <a:gridCol w="1633773"/>
                <a:gridCol w="945086"/>
                <a:gridCol w="2635836"/>
                <a:gridCol w="3678776"/>
                <a:gridCol w="2671757"/>
              </a:tblGrid>
              <a:tr h="1023871">
                <a:tc>
                  <a:txBody>
                    <a:bodyPr/>
                    <a:lstStyle/>
                    <a:p>
                      <a:pPr marL="0" marR="0">
                        <a:spcBef>
                          <a:spcPts val="0"/>
                        </a:spcBef>
                        <a:spcAft>
                          <a:spcPts val="0"/>
                        </a:spcAft>
                      </a:pPr>
                      <a:r>
                        <a:rPr lang="en-US" sz="2000" b="1" dirty="0">
                          <a:effectLst/>
                        </a:rPr>
                        <a:t>Chamber:</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b="1">
                          <a:effectLst/>
                        </a:rPr>
                        <a:t>Age:</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b="1" dirty="0">
                          <a:effectLst/>
                        </a:rPr>
                        <a:t>Citizenship:</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b="1">
                          <a:effectLst/>
                        </a:rPr>
                        <a:t>Residence:</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b="1" dirty="0">
                          <a:effectLst/>
                        </a:rPr>
                        <a:t>Term:</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1535806">
                <a:tc>
                  <a:txBody>
                    <a:bodyPr/>
                    <a:lstStyle/>
                    <a:p>
                      <a:pPr marL="0" marR="0">
                        <a:spcBef>
                          <a:spcPts val="0"/>
                        </a:spcBef>
                        <a:spcAft>
                          <a:spcPts val="0"/>
                        </a:spcAft>
                      </a:pPr>
                      <a:r>
                        <a:rPr lang="en-US" sz="2000" b="1" dirty="0" err="1">
                          <a:effectLst/>
                        </a:rPr>
                        <a:t>Repres</a:t>
                      </a:r>
                      <a:r>
                        <a:rPr lang="en-US" sz="2000" b="1" dirty="0">
                          <a:effectLst/>
                        </a:rPr>
                        <a:t>.:</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b="1" dirty="0">
                          <a:effectLst/>
                        </a:rPr>
                        <a:t> </a:t>
                      </a:r>
                      <a:r>
                        <a:rPr lang="en-US" sz="2000" b="1" dirty="0" smtClean="0">
                          <a:effectLst/>
                        </a:rPr>
                        <a:t>25</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b="1" dirty="0">
                          <a:effectLst/>
                        </a:rPr>
                        <a:t>  </a:t>
                      </a:r>
                      <a:r>
                        <a:rPr lang="en-US" sz="2000" b="1" dirty="0" smtClean="0">
                          <a:effectLst/>
                        </a:rPr>
                        <a:t>Citizen</a:t>
                      </a:r>
                      <a:r>
                        <a:rPr lang="en-US" sz="2000" b="1" baseline="0" dirty="0" smtClean="0">
                          <a:effectLst/>
                        </a:rPr>
                        <a:t> for 7 years</a:t>
                      </a:r>
                      <a:endParaRPr lang="en-US" sz="2000" b="1" dirty="0">
                        <a:effectLst/>
                      </a:endParaRPr>
                    </a:p>
                    <a:p>
                      <a:pPr marL="0" marR="0">
                        <a:spcBef>
                          <a:spcPts val="0"/>
                        </a:spcBef>
                        <a:spcAft>
                          <a:spcPts val="0"/>
                        </a:spcAft>
                      </a:pPr>
                      <a:r>
                        <a:rPr lang="en-US" sz="2000" b="1" dirty="0">
                          <a:effectLst/>
                        </a:rPr>
                        <a:t> </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b="1" dirty="0" smtClean="0">
                          <a:effectLst/>
                        </a:rPr>
                        <a:t>Must live</a:t>
                      </a:r>
                      <a:r>
                        <a:rPr lang="en-US" sz="2000" b="1" baseline="0" dirty="0" smtClean="0">
                          <a:effectLst/>
                        </a:rPr>
                        <a:t> in the state they represent</a:t>
                      </a:r>
                      <a:endParaRPr lang="en-US" sz="2000" b="1" dirty="0">
                        <a:effectLst/>
                      </a:endParaRPr>
                    </a:p>
                    <a:p>
                      <a:pPr marL="0" marR="0">
                        <a:spcBef>
                          <a:spcPts val="0"/>
                        </a:spcBef>
                        <a:spcAft>
                          <a:spcPts val="0"/>
                        </a:spcAft>
                      </a:pPr>
                      <a:r>
                        <a:rPr lang="en-US" sz="2000" b="1" dirty="0">
                          <a:effectLst/>
                          <a:highlight>
                            <a:srgbClr val="FFFF00"/>
                          </a:highlight>
                        </a:rPr>
                        <a:t> </a:t>
                      </a:r>
                      <a:endParaRPr lang="en-US" sz="2000" b="1" dirty="0" smtClean="0">
                        <a:effectLst/>
                        <a:highlight>
                          <a:srgbClr val="FFFF00"/>
                        </a:highlight>
                      </a:endParaRPr>
                    </a:p>
                    <a:p>
                      <a:pPr marL="0" marR="0">
                        <a:spcBef>
                          <a:spcPts val="0"/>
                        </a:spcBef>
                        <a:spcAft>
                          <a:spcPts val="0"/>
                        </a:spcAft>
                      </a:pPr>
                      <a:endParaRPr lang="en-US" sz="2000" b="1" dirty="0" smtClean="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000" b="1" dirty="0" smtClean="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b="1" dirty="0" smtClean="0">
                          <a:effectLst/>
                          <a:latin typeface="Calibri" panose="020F0502020204030204" pitchFamily="34" charset="0"/>
                          <a:ea typeface="Times New Roman" panose="02020603050405020304" pitchFamily="18" charset="0"/>
                          <a:cs typeface="Times New Roman" panose="02020603050405020304" pitchFamily="18" charset="0"/>
                        </a:rPr>
                        <a:t>2 years</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1535806">
                <a:tc>
                  <a:txBody>
                    <a:bodyPr/>
                    <a:lstStyle/>
                    <a:p>
                      <a:pPr marL="0" marR="0">
                        <a:spcBef>
                          <a:spcPts val="0"/>
                        </a:spcBef>
                        <a:spcAft>
                          <a:spcPts val="0"/>
                        </a:spcAft>
                      </a:pPr>
                      <a:r>
                        <a:rPr lang="en-US" sz="2000" b="1">
                          <a:effectLst/>
                        </a:rPr>
                        <a:t>Senator:</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b="1" dirty="0" smtClean="0">
                          <a:effectLst/>
                        </a:rPr>
                        <a:t>30</a:t>
                      </a:r>
                      <a:r>
                        <a:rPr lang="en-US" sz="2000" b="1" dirty="0">
                          <a:effectLst/>
                        </a:rPr>
                        <a:t> </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b="1" dirty="0">
                          <a:effectLst/>
                        </a:rPr>
                        <a:t> </a:t>
                      </a:r>
                      <a:r>
                        <a:rPr lang="en-US" sz="2000" b="1" dirty="0" smtClean="0">
                          <a:effectLst/>
                        </a:rPr>
                        <a:t>Citizen</a:t>
                      </a:r>
                      <a:r>
                        <a:rPr lang="en-US" sz="2000" b="1" baseline="0" dirty="0" smtClean="0">
                          <a:effectLst/>
                        </a:rPr>
                        <a:t> for 9 years</a:t>
                      </a:r>
                      <a:endParaRPr lang="en-US" sz="2000" b="1" dirty="0">
                        <a:effectLst/>
                      </a:endParaRPr>
                    </a:p>
                    <a:p>
                      <a:pPr marL="0" marR="0">
                        <a:spcBef>
                          <a:spcPts val="0"/>
                        </a:spcBef>
                        <a:spcAft>
                          <a:spcPts val="0"/>
                        </a:spcAft>
                      </a:pPr>
                      <a:r>
                        <a:rPr lang="en-US" sz="2000" b="1" dirty="0">
                          <a:effectLst/>
                        </a:rPr>
                        <a:t> </a:t>
                      </a:r>
                    </a:p>
                    <a:p>
                      <a:pPr marL="0" marR="0">
                        <a:spcBef>
                          <a:spcPts val="0"/>
                        </a:spcBef>
                        <a:spcAft>
                          <a:spcPts val="0"/>
                        </a:spcAft>
                      </a:pPr>
                      <a:r>
                        <a:rPr lang="en-US" sz="2000" b="1" dirty="0">
                          <a:effectLst/>
                        </a:rPr>
                        <a:t> </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b="1" dirty="0" smtClean="0">
                          <a:effectLst/>
                        </a:rPr>
                        <a:t>Must live in the state they represent</a:t>
                      </a:r>
                      <a:endParaRPr lang="en-US" sz="2000" b="1" dirty="0">
                        <a:effectLst/>
                      </a:endParaRPr>
                    </a:p>
                    <a:p>
                      <a:pPr marL="0" marR="0">
                        <a:spcBef>
                          <a:spcPts val="0"/>
                        </a:spcBef>
                        <a:spcAft>
                          <a:spcPts val="0"/>
                        </a:spcAft>
                      </a:pPr>
                      <a:r>
                        <a:rPr lang="en-US" sz="2000" b="1" dirty="0">
                          <a:effectLst/>
                          <a:highlight>
                            <a:srgbClr val="FFFF00"/>
                          </a:highlight>
                        </a:rPr>
                        <a:t> </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b="1" dirty="0" smtClean="0">
                          <a:effectLst/>
                          <a:latin typeface="Calibri" panose="020F0502020204030204" pitchFamily="34" charset="0"/>
                          <a:ea typeface="Times New Roman" panose="02020603050405020304" pitchFamily="18" charset="0"/>
                          <a:cs typeface="Times New Roman" panose="02020603050405020304" pitchFamily="18" charset="0"/>
                        </a:rPr>
                        <a:t>6 years</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pic>
        <p:nvPicPr>
          <p:cNvPr id="7" name="Picture 6"/>
          <p:cNvPicPr>
            <a:picLocks noChangeAspect="1"/>
          </p:cNvPicPr>
          <p:nvPr/>
        </p:nvPicPr>
        <p:blipFill>
          <a:blip r:embed="rId2"/>
          <a:stretch>
            <a:fillRect/>
          </a:stretch>
        </p:blipFill>
        <p:spPr>
          <a:xfrm>
            <a:off x="201623" y="5344886"/>
            <a:ext cx="1216754" cy="1460105"/>
          </a:xfrm>
          <a:prstGeom prst="rect">
            <a:avLst/>
          </a:prstGeom>
        </p:spPr>
      </p:pic>
      <p:pic>
        <p:nvPicPr>
          <p:cNvPr id="8" name="Picture 7"/>
          <p:cNvPicPr>
            <a:picLocks noChangeAspect="1"/>
          </p:cNvPicPr>
          <p:nvPr/>
        </p:nvPicPr>
        <p:blipFill>
          <a:blip r:embed="rId3"/>
          <a:stretch>
            <a:fillRect/>
          </a:stretch>
        </p:blipFill>
        <p:spPr>
          <a:xfrm>
            <a:off x="1667514" y="5397895"/>
            <a:ext cx="1216754" cy="1460105"/>
          </a:xfrm>
          <a:prstGeom prst="rect">
            <a:avLst/>
          </a:prstGeom>
        </p:spPr>
      </p:pic>
      <p:pic>
        <p:nvPicPr>
          <p:cNvPr id="9" name="Picture 8"/>
          <p:cNvPicPr>
            <a:picLocks noChangeAspect="1"/>
          </p:cNvPicPr>
          <p:nvPr/>
        </p:nvPicPr>
        <p:blipFill>
          <a:blip r:embed="rId4"/>
          <a:stretch>
            <a:fillRect/>
          </a:stretch>
        </p:blipFill>
        <p:spPr>
          <a:xfrm>
            <a:off x="651802" y="3548182"/>
            <a:ext cx="1141451" cy="1369741"/>
          </a:xfrm>
          <a:prstGeom prst="rect">
            <a:avLst/>
          </a:prstGeom>
        </p:spPr>
      </p:pic>
      <p:sp>
        <p:nvSpPr>
          <p:cNvPr id="10" name="TextBox 9"/>
          <p:cNvSpPr txBox="1"/>
          <p:nvPr/>
        </p:nvSpPr>
        <p:spPr>
          <a:xfrm>
            <a:off x="1550898" y="4186100"/>
            <a:ext cx="2407686"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b="1" dirty="0" smtClean="0">
                <a:solidFill>
                  <a:schemeClr val="accent2">
                    <a:lumMod val="50000"/>
                  </a:schemeClr>
                </a:solidFill>
              </a:rPr>
              <a:t>Ted Yoho 3</a:t>
            </a:r>
            <a:r>
              <a:rPr lang="en-US" b="1" baseline="30000" dirty="0" smtClean="0">
                <a:solidFill>
                  <a:schemeClr val="accent2">
                    <a:lumMod val="50000"/>
                  </a:schemeClr>
                </a:solidFill>
              </a:rPr>
              <a:t>rd</a:t>
            </a:r>
            <a:r>
              <a:rPr lang="en-US" b="1" dirty="0" smtClean="0">
                <a:solidFill>
                  <a:schemeClr val="accent2">
                    <a:lumMod val="50000"/>
                  </a:schemeClr>
                </a:solidFill>
              </a:rPr>
              <a:t> District</a:t>
            </a:r>
            <a:endParaRPr lang="en-US" b="1" dirty="0">
              <a:solidFill>
                <a:schemeClr val="accent2">
                  <a:lumMod val="50000"/>
                </a:schemeClr>
              </a:solidFill>
            </a:endParaRPr>
          </a:p>
        </p:txBody>
      </p:sp>
      <p:sp>
        <p:nvSpPr>
          <p:cNvPr id="11" name="TextBox 10"/>
          <p:cNvSpPr txBox="1"/>
          <p:nvPr/>
        </p:nvSpPr>
        <p:spPr>
          <a:xfrm>
            <a:off x="1550898" y="6512565"/>
            <a:ext cx="162962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solidFill>
                  <a:schemeClr val="accent2">
                    <a:lumMod val="50000"/>
                  </a:schemeClr>
                </a:solidFill>
              </a:rPr>
              <a:t>Marco Rubio</a:t>
            </a:r>
            <a:endParaRPr lang="en-US" b="1" dirty="0">
              <a:solidFill>
                <a:schemeClr val="accent2">
                  <a:lumMod val="50000"/>
                </a:schemeClr>
              </a:solidFill>
            </a:endParaRPr>
          </a:p>
        </p:txBody>
      </p:sp>
      <p:sp>
        <p:nvSpPr>
          <p:cNvPr id="12" name="TextBox 11"/>
          <p:cNvSpPr txBox="1"/>
          <p:nvPr/>
        </p:nvSpPr>
        <p:spPr>
          <a:xfrm>
            <a:off x="135362" y="6488668"/>
            <a:ext cx="1349275"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smtClean="0">
                <a:solidFill>
                  <a:schemeClr val="accent3"/>
                </a:solidFill>
              </a:rPr>
              <a:t>Bill Nelson</a:t>
            </a:r>
            <a:endParaRPr lang="en-US" b="1" dirty="0">
              <a:solidFill>
                <a:schemeClr val="accent3"/>
              </a:solidFill>
            </a:endParaRPr>
          </a:p>
        </p:txBody>
      </p:sp>
    </p:spTree>
    <p:extLst>
      <p:ext uri="{BB962C8B-B14F-4D97-AF65-F5344CB8AC3E}">
        <p14:creationId xmlns:p14="http://schemas.microsoft.com/office/powerpoint/2010/main" val="2619475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 can identify the main powers of the Legislative Branch:</a:t>
            </a:r>
            <a:br>
              <a:rPr lang="en-US" dirty="0"/>
            </a:b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5507560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 xmlns:thm15="http://schemas.microsoft.com/office/thememl/2012/main" name="Quotable" id="{39EC5628-30ED-4578-ACD8-9820EDB8E15A}" vid="{ACECE1E4-636E-48DB-87ED-4A76DC93378F}"/>
    </a:ext>
  </a:extLst>
</a:theme>
</file>

<file path=docProps/app.xml><?xml version="1.0" encoding="utf-8"?>
<Properties xmlns="http://schemas.openxmlformats.org/officeDocument/2006/extended-properties" xmlns:vt="http://schemas.openxmlformats.org/officeDocument/2006/docPropsVTypes">
  <Template>Quotable</Template>
  <TotalTime>1746</TotalTime>
  <Words>1058</Words>
  <Application>Microsoft Office PowerPoint</Application>
  <PresentationFormat>Custom</PresentationFormat>
  <Paragraphs>142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Quotable</vt:lpstr>
      <vt:lpstr>Legislative Branch</vt:lpstr>
      <vt:lpstr>I can define the following words: </vt:lpstr>
      <vt:lpstr>PowerPoint Presentation</vt:lpstr>
      <vt:lpstr>PowerPoint Presentation</vt:lpstr>
      <vt:lpstr>I can explain the structure of the Legislative Branch: </vt:lpstr>
      <vt:lpstr>PowerPoint Presentation</vt:lpstr>
      <vt:lpstr>I can explain the requirements to become a Representative and a Senator: </vt:lpstr>
      <vt:lpstr>PowerPoint Presentation</vt:lpstr>
      <vt:lpstr>I can identify the main powers of the Legislative Branch: </vt:lpstr>
      <vt:lpstr>Money:  </vt:lpstr>
      <vt:lpstr>Military </vt:lpstr>
      <vt:lpstr>Other </vt:lpstr>
      <vt:lpstr>Checks and Balances/Non-Legislative Powers </vt:lpstr>
      <vt:lpstr>Questions:</vt:lpstr>
      <vt:lpstr>Now, answer the questions in the first column of your notes.</vt:lpstr>
      <vt:lpstr>PowerPoint Presentation</vt:lpstr>
      <vt:lpstr>What is Congress?  </vt:lpstr>
      <vt:lpstr>PowerPoint Presentation</vt:lpstr>
      <vt:lpstr>CHAMPs: Venn Diagram Activity *5 min</vt:lpstr>
      <vt:lpstr>PowerPoint Presentation</vt:lpstr>
      <vt:lpstr>Qualifications for Congress Scenarios: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Legislative Branch</dc:title>
  <dc:creator>Mary</dc:creator>
  <cp:lastModifiedBy>Windows User</cp:lastModifiedBy>
  <cp:revision>42</cp:revision>
  <dcterms:created xsi:type="dcterms:W3CDTF">2017-01-05T00:24:13Z</dcterms:created>
  <dcterms:modified xsi:type="dcterms:W3CDTF">2017-01-10T18:34:19Z</dcterms:modified>
</cp:coreProperties>
</file>