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5" r:id="rId11"/>
    <p:sldId id="264" r:id="rId12"/>
    <p:sldId id="267" r:id="rId13"/>
    <p:sldId id="278" r:id="rId14"/>
    <p:sldId id="266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24C94-922C-4AD7-8616-16BC3356BC5F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C86F7-26FF-4F33-A7B0-47B50C9BE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58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CAAC0-4604-442D-B662-5A0319F9A610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956FE-4009-4F3C-8466-9443FC737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3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956FE-4009-4F3C-8466-9443FC73739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94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D739-C2D0-4E5A-A90B-D2AD75A14263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C8B21-F8B4-40DB-B062-7CED4F71D72C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D739-C2D0-4E5A-A90B-D2AD75A14263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C8B21-F8B4-40DB-B062-7CED4F71D7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D739-C2D0-4E5A-A90B-D2AD75A14263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C8B21-F8B4-40DB-B062-7CED4F71D7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D739-C2D0-4E5A-A90B-D2AD75A14263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C8B21-F8B4-40DB-B062-7CED4F71D7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D739-C2D0-4E5A-A90B-D2AD75A14263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C8B21-F8B4-40DB-B062-7CED4F71D72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D739-C2D0-4E5A-A90B-D2AD75A14263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C8B21-F8B4-40DB-B062-7CED4F71D7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D739-C2D0-4E5A-A90B-D2AD75A14263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C8B21-F8B4-40DB-B062-7CED4F71D7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D739-C2D0-4E5A-A90B-D2AD75A14263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C8B21-F8B4-40DB-B062-7CED4F71D7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D739-C2D0-4E5A-A90B-D2AD75A14263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C8B21-F8B4-40DB-B062-7CED4F71D7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D739-C2D0-4E5A-A90B-D2AD75A14263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C8B21-F8B4-40DB-B062-7CED4F71D72C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D739-C2D0-4E5A-A90B-D2AD75A14263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C8B21-F8B4-40DB-B062-7CED4F71D72C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B6AD739-C2D0-4E5A-A90B-D2AD75A14263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D0C8B21-F8B4-40DB-B062-7CED4F71D72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Judicial Branch in a Flash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9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57248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400" dirty="0" smtClean="0"/>
              <a:t>Original Jurisdiction: Means this court has the power to hear the case first</a:t>
            </a:r>
            <a:br>
              <a:rPr lang="en-US" sz="2400" dirty="0" smtClean="0"/>
            </a:br>
            <a:r>
              <a:rPr lang="en-US" sz="2400" dirty="0" smtClean="0"/>
              <a:t>Appellate Jurisdiction: Means this court hears a case after an appeal.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r>
              <a:rPr lang="en-US" b="1" dirty="0"/>
              <a:t>9. Label the levels of the courts: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5" t="24942" r="48582" b="36748"/>
          <a:stretch/>
        </p:blipFill>
        <p:spPr bwMode="auto">
          <a:xfrm>
            <a:off x="2667000" y="2585301"/>
            <a:ext cx="5507775" cy="4272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67200" y="258530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Supreme Court</a:t>
            </a:r>
            <a:endParaRPr lang="en-US" b="1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0" y="3962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Appellate Court</a:t>
            </a:r>
            <a:endParaRPr lang="en-US" b="1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7251" y="539865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Trial Court</a:t>
            </a:r>
            <a:endParaRPr lang="en-US" b="1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769967"/>
            <a:ext cx="1905000" cy="128391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Appellate Jurisdiction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1145" y="4147066"/>
            <a:ext cx="1905000" cy="128391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Appellate Jurisdiction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7364" y="5486400"/>
            <a:ext cx="1764145" cy="128391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Original Jurisdiction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6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4" grpId="0" animBg="1"/>
      <p:bldP spid="11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22320681"/>
              </p:ext>
            </p:extLst>
          </p:nvPr>
        </p:nvGraphicFramePr>
        <p:xfrm>
          <a:off x="457200" y="332324"/>
          <a:ext cx="8305800" cy="31076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3075"/>
                <a:gridCol w="5832725"/>
              </a:tblGrid>
              <a:tr h="522705">
                <a:tc gridSpan="2">
                  <a:txBody>
                    <a:bodyPr/>
                    <a:lstStyle/>
                    <a:p>
                      <a:pPr marL="45720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10. At each level of the courts, who decides the case?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6" marR="6806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6165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Supreme Court: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6" marR="6806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6" marR="68066" marT="0" marB="0"/>
                </a:tc>
              </a:tr>
              <a:tr h="86165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Appellate Court: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6" marR="6806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6" marR="68066" marT="0" marB="0"/>
                </a:tc>
              </a:tr>
              <a:tr h="86165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Trial Court: 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6" marR="6806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6" marR="68066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00400" y="97793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Nine Justices</a:t>
            </a:r>
            <a:endParaRPr lang="en-US" b="1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1864511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Panel of three Judges</a:t>
            </a:r>
            <a:endParaRPr lang="en-US" b="1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2652252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One judge</a:t>
            </a:r>
            <a:endParaRPr lang="en-US" b="1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657600"/>
            <a:ext cx="5038725" cy="2609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366" y="2275543"/>
            <a:ext cx="4064067" cy="271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2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8194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b="1" dirty="0"/>
              <a:t>11. What principle explains the idea that the Supreme Court has the final say over the constitutionality of laws</a:t>
            </a:r>
            <a:r>
              <a:rPr lang="en-US" b="1" dirty="0" smtClean="0"/>
              <a:t>?</a:t>
            </a:r>
          </a:p>
          <a:p>
            <a:pPr lvl="1"/>
            <a:r>
              <a:rPr lang="en-US" b="1" dirty="0" smtClean="0"/>
              <a:t>Judicial Review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1600200"/>
            <a:ext cx="3759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68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our Dual Court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You and a partner will work together to answer the questions on the back of your Court Systems Diagram. </a:t>
            </a:r>
          </a:p>
          <a:p>
            <a:r>
              <a:rPr lang="en-US" dirty="0" smtClean="0"/>
              <a:t>You will have 20 min. to complete this.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C-Level 1</a:t>
            </a:r>
          </a:p>
          <a:p>
            <a:r>
              <a:rPr lang="en-US" dirty="0" smtClean="0"/>
              <a:t>H-Ask 3 before me, then raise your hand</a:t>
            </a:r>
          </a:p>
          <a:p>
            <a:r>
              <a:rPr lang="en-US" dirty="0" smtClean="0"/>
              <a:t>A-Working quietly with your partner on answering the questions related to the diagram</a:t>
            </a:r>
          </a:p>
          <a:p>
            <a:r>
              <a:rPr lang="en-US" dirty="0" smtClean="0"/>
              <a:t>M-None without permission</a:t>
            </a:r>
          </a:p>
          <a:p>
            <a:r>
              <a:rPr lang="en-US" dirty="0" smtClean="0"/>
              <a:t>P-Working with only your partner on only this task</a:t>
            </a:r>
          </a:p>
          <a:p>
            <a:r>
              <a:rPr lang="en-US" dirty="0" smtClean="0"/>
              <a:t>S-Success!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86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What </a:t>
            </a:r>
            <a:r>
              <a:rPr lang="en-US" dirty="0"/>
              <a:t>are the two systems of courts in the United States?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Federal and State Court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68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2. What </a:t>
            </a:r>
            <a:r>
              <a:rPr lang="en-US" dirty="0"/>
              <a:t>is the difference between the types of cases heard in Federal and State court systems?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Federal Court Systems hear cases that have to do with the entire U.S. and the U.S. Constitution.</a:t>
            </a:r>
          </a:p>
          <a:p>
            <a:r>
              <a:rPr lang="en-US" dirty="0" smtClean="0"/>
              <a:t>State Court Systems hear cases about state/county laws.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83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3. Where </a:t>
            </a:r>
            <a:r>
              <a:rPr lang="en-US" dirty="0"/>
              <a:t>do cases start on both federal and state levels?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They start at the District/Trial courts.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27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4. Who </a:t>
            </a:r>
            <a:r>
              <a:rPr lang="en-US" dirty="0"/>
              <a:t>hears cases at the District and County Level?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District: Judge/Jury</a:t>
            </a:r>
          </a:p>
          <a:p>
            <a:r>
              <a:rPr lang="en-US" dirty="0" smtClean="0"/>
              <a:t>County: Judge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53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5. Who </a:t>
            </a:r>
            <a:r>
              <a:rPr lang="en-US" sz="3600" dirty="0"/>
              <a:t>hears the case on the appellate level?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609600"/>
            <a:ext cx="4800600" cy="5516563"/>
          </a:xfrm>
        </p:spPr>
        <p:txBody>
          <a:bodyPr>
            <a:noAutofit/>
          </a:bodyPr>
          <a:lstStyle/>
          <a:p>
            <a:r>
              <a:rPr lang="en-US" sz="3200" dirty="0" smtClean="0"/>
              <a:t>Federal:</a:t>
            </a:r>
          </a:p>
          <a:p>
            <a:pPr lvl="1"/>
            <a:r>
              <a:rPr lang="en-US" sz="2800" dirty="0" smtClean="0"/>
              <a:t>U.S. Appellate Courts: </a:t>
            </a:r>
          </a:p>
          <a:p>
            <a:pPr lvl="2"/>
            <a:r>
              <a:rPr lang="en-US" sz="2400" dirty="0" smtClean="0"/>
              <a:t>Panel of judges</a:t>
            </a:r>
          </a:p>
          <a:p>
            <a:pPr lvl="1"/>
            <a:r>
              <a:rPr lang="en-US" sz="2800" dirty="0" smtClean="0"/>
              <a:t>U.S. Supreme Court:</a:t>
            </a:r>
          </a:p>
          <a:p>
            <a:pPr lvl="2"/>
            <a:r>
              <a:rPr lang="en-US" sz="2400" dirty="0" smtClean="0"/>
              <a:t>9 justices</a:t>
            </a:r>
          </a:p>
          <a:p>
            <a:r>
              <a:rPr lang="en-US" sz="3200" dirty="0" smtClean="0"/>
              <a:t>State:</a:t>
            </a:r>
          </a:p>
          <a:p>
            <a:pPr lvl="1"/>
            <a:r>
              <a:rPr lang="en-US" sz="2800" dirty="0" smtClean="0"/>
              <a:t>Florida Circuit Courts:</a:t>
            </a:r>
          </a:p>
          <a:p>
            <a:pPr lvl="2"/>
            <a:r>
              <a:rPr lang="en-US" sz="2400" dirty="0" smtClean="0"/>
              <a:t>Judge and jury</a:t>
            </a:r>
          </a:p>
          <a:p>
            <a:pPr lvl="1"/>
            <a:r>
              <a:rPr lang="en-US" sz="2800" dirty="0" smtClean="0"/>
              <a:t>Florida Appellate Court:</a:t>
            </a:r>
          </a:p>
          <a:p>
            <a:pPr lvl="2"/>
            <a:r>
              <a:rPr lang="en-US" sz="2400" dirty="0" smtClean="0"/>
              <a:t>Panel of 3 judges</a:t>
            </a:r>
          </a:p>
          <a:p>
            <a:pPr lvl="1"/>
            <a:r>
              <a:rPr lang="en-US" sz="2800" dirty="0" smtClean="0"/>
              <a:t>Florida Supreme Court</a:t>
            </a:r>
          </a:p>
          <a:p>
            <a:pPr lvl="2"/>
            <a:r>
              <a:rPr lang="en-US" sz="2400" dirty="0" smtClean="0"/>
              <a:t>7 justices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060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6. Who </a:t>
            </a:r>
            <a:r>
              <a:rPr lang="en-US" dirty="0"/>
              <a:t>hears cases at the Supreme Court level? How many are there in each system?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Justices. </a:t>
            </a:r>
          </a:p>
          <a:p>
            <a:r>
              <a:rPr lang="en-US" dirty="0" smtClean="0"/>
              <a:t>Federal Supreme Court: </a:t>
            </a:r>
          </a:p>
          <a:p>
            <a:pPr lvl="1"/>
            <a:r>
              <a:rPr lang="en-US" dirty="0" smtClean="0"/>
              <a:t>9 justices, and the </a:t>
            </a:r>
          </a:p>
          <a:p>
            <a:r>
              <a:rPr lang="en-US" dirty="0" smtClean="0"/>
              <a:t>Florida Supreme Court</a:t>
            </a:r>
          </a:p>
          <a:p>
            <a:pPr lvl="1"/>
            <a:r>
              <a:rPr lang="en-US" dirty="0" smtClean="0"/>
              <a:t>7 justices.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84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1336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514350" lvl="0" indent="-514350">
              <a:buAutoNum type="arabicPeriod"/>
            </a:pPr>
            <a:r>
              <a:rPr lang="en-US" b="1" dirty="0" smtClean="0"/>
              <a:t>What </a:t>
            </a:r>
            <a:r>
              <a:rPr lang="en-US" b="1" dirty="0"/>
              <a:t>court does the U.S. Constitution set up? </a:t>
            </a:r>
            <a:endParaRPr lang="en-US" b="1" dirty="0" smtClean="0"/>
          </a:p>
          <a:p>
            <a:pPr lvl="1" indent="-342900"/>
            <a:r>
              <a:rPr lang="en-US" dirty="0" smtClean="0"/>
              <a:t>Supreme Court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00400"/>
            <a:ext cx="3733800" cy="2489200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6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7. Why </a:t>
            </a:r>
            <a:r>
              <a:rPr lang="en-US" dirty="0"/>
              <a:t>are there an odd number of justices in the supreme courts?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 order to avoid ties.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90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8. Where </a:t>
            </a:r>
            <a:r>
              <a:rPr lang="en-US" dirty="0"/>
              <a:t>would a case originating in Orange Park be heard?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Misdemeanor -heard at the County Courts (local level)</a:t>
            </a:r>
          </a:p>
          <a:p>
            <a:r>
              <a:rPr lang="en-US" dirty="0" smtClean="0"/>
              <a:t>Felony- heard at the Circuit Courts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97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State System:</a:t>
            </a:r>
          </a:p>
          <a:p>
            <a:pPr lvl="1"/>
            <a:r>
              <a:rPr lang="en-US" dirty="0" smtClean="0"/>
              <a:t>FL </a:t>
            </a:r>
            <a:r>
              <a:rPr lang="en-US" dirty="0" smtClean="0"/>
              <a:t>Circuit Courts (sometimes) </a:t>
            </a:r>
          </a:p>
          <a:p>
            <a:pPr lvl="1"/>
            <a:r>
              <a:rPr lang="en-US" dirty="0" smtClean="0"/>
              <a:t>FL Appellate Court</a:t>
            </a:r>
          </a:p>
          <a:p>
            <a:pPr lvl="1"/>
            <a:r>
              <a:rPr lang="en-US" dirty="0" smtClean="0"/>
              <a:t>FL Supreme Court </a:t>
            </a:r>
            <a:endParaRPr lang="en-US" dirty="0" smtClean="0"/>
          </a:p>
          <a:p>
            <a:r>
              <a:rPr lang="en-US" dirty="0" smtClean="0"/>
              <a:t>Federal System:</a:t>
            </a:r>
            <a:endParaRPr lang="en-US" dirty="0" smtClean="0"/>
          </a:p>
          <a:p>
            <a:pPr lvl="1"/>
            <a:r>
              <a:rPr lang="en-US" dirty="0" smtClean="0"/>
              <a:t>U.S. Appellate Court</a:t>
            </a:r>
          </a:p>
          <a:p>
            <a:pPr lvl="1"/>
            <a:r>
              <a:rPr lang="en-US" dirty="0" smtClean="0"/>
              <a:t>U.S. Supreme Court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9. Which courts deal with case appeals?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59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U.S. Supreme Court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10. What </a:t>
            </a:r>
            <a:r>
              <a:rPr lang="en-US" dirty="0"/>
              <a:t>court is the last chance for a case to be heard before the decision cannot be appealed again?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14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45030453"/>
              </p:ext>
            </p:extLst>
          </p:nvPr>
        </p:nvGraphicFramePr>
        <p:xfrm>
          <a:off x="457200" y="1828799"/>
          <a:ext cx="8077200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9252"/>
                <a:gridCol w="6837948"/>
              </a:tblGrid>
              <a:tr h="731520">
                <a:tc gridSpan="2"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 smtClean="0">
                          <a:effectLst/>
                        </a:rPr>
                        <a:t>2. What </a:t>
                      </a:r>
                      <a:r>
                        <a:rPr lang="en-US" sz="2000" dirty="0">
                          <a:effectLst/>
                        </a:rPr>
                        <a:t>issues do the Federal and State Court Systems deal with?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ahoma"/>
                        <a:ea typeface="Calibri"/>
                      </a:endParaRPr>
                    </a:p>
                  </a:txBody>
                  <a:tcPr marL="40386" marR="4038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630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Federal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ahoma"/>
                        <a:ea typeface="Calibri"/>
                      </a:endParaRPr>
                    </a:p>
                  </a:txBody>
                  <a:tcPr marL="40386" marR="403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ahoma"/>
                        <a:ea typeface="Calibri"/>
                      </a:endParaRPr>
                    </a:p>
                  </a:txBody>
                  <a:tcPr marL="40386" marR="40386" marT="0" marB="0"/>
                </a:tc>
              </a:tr>
              <a:tr h="14630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State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ahoma"/>
                        <a:ea typeface="Calibri"/>
                      </a:endParaRPr>
                    </a:p>
                  </a:txBody>
                  <a:tcPr marL="40386" marR="403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ahoma"/>
                        <a:ea typeface="Calibri"/>
                      </a:endParaRPr>
                    </a:p>
                  </a:txBody>
                  <a:tcPr marL="40386" marR="40386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28800" y="27432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Disputes about laws that deal with the whole country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6582" y="43434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Disputes about state laws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152775"/>
            <a:ext cx="1787061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945475"/>
            <a:ext cx="2133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28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40512671"/>
              </p:ext>
            </p:extLst>
          </p:nvPr>
        </p:nvGraphicFramePr>
        <p:xfrm>
          <a:off x="457200" y="2057401"/>
          <a:ext cx="5638800" cy="22068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3036"/>
                <a:gridCol w="4735764"/>
              </a:tblGrid>
              <a:tr h="414559">
                <a:tc gridSpan="2"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>
                          <a:effectLst/>
                        </a:rPr>
                        <a:t>What kind of cases do the Federal and State Court Systems deal with?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/>
                        <a:ea typeface="Calibri"/>
                      </a:endParaRPr>
                    </a:p>
                  </a:txBody>
                  <a:tcPr marL="40052" marR="4005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291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Federal: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ahoma"/>
                        <a:ea typeface="Calibri"/>
                      </a:endParaRPr>
                    </a:p>
                  </a:txBody>
                  <a:tcPr marL="40052" marR="4005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/>
                        <a:ea typeface="Calibri"/>
                      </a:endParaRPr>
                    </a:p>
                  </a:txBody>
                  <a:tcPr marL="40052" marR="40052" marT="0" marB="0"/>
                </a:tc>
              </a:tr>
              <a:tr h="8291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State: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ahoma"/>
                        <a:ea typeface="Calibri"/>
                      </a:endParaRPr>
                    </a:p>
                  </a:txBody>
                  <a:tcPr marL="40052" marR="4005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/>
                        <a:ea typeface="Calibri"/>
                      </a:endParaRPr>
                    </a:p>
                  </a:txBody>
                  <a:tcPr marL="40052" marR="40052" marT="0" marB="0"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83145" y="2622913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Federal laws, U.S. Constitution, disputes between citizens of different states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3218" y="35052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State laws, State Constitution, family matters, accidents, crimes, traffic violations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41850"/>
            <a:ext cx="28194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8"/>
          <a:stretch/>
        </p:blipFill>
        <p:spPr bwMode="auto">
          <a:xfrm>
            <a:off x="4691662" y="4419600"/>
            <a:ext cx="2961076" cy="187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65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US" b="1" dirty="0" smtClean="0"/>
              <a:t>4. Which </a:t>
            </a:r>
            <a:r>
              <a:rPr lang="en-US" b="1" dirty="0"/>
              <a:t>type of case would the following examples be?</a:t>
            </a:r>
            <a:endParaRPr lang="en-US" dirty="0"/>
          </a:p>
          <a:p>
            <a:pPr marL="0" lvl="0" indent="0">
              <a:buNone/>
            </a:pPr>
            <a:endParaRPr lang="en-US" b="1" dirty="0"/>
          </a:p>
          <a:p>
            <a:pPr marL="514350" lvl="0" indent="-514350">
              <a:buFont typeface="+mj-lt"/>
              <a:buAutoNum type="alphaUcPeriod"/>
            </a:pPr>
            <a:r>
              <a:rPr lang="en-US" b="1" dirty="0" smtClean="0"/>
              <a:t>A </a:t>
            </a:r>
            <a:r>
              <a:rPr lang="en-US" b="1" dirty="0"/>
              <a:t>person has been arrested for stealing a </a:t>
            </a:r>
            <a:r>
              <a:rPr lang="en-US" b="1" dirty="0" smtClean="0"/>
              <a:t>car.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b="1" dirty="0" smtClean="0"/>
              <a:t>Criminal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b="1" dirty="0" smtClean="0"/>
              <a:t>A </a:t>
            </a:r>
            <a:r>
              <a:rPr lang="en-US" b="1" dirty="0"/>
              <a:t>person has been arrested for murder. </a:t>
            </a:r>
            <a:endParaRPr lang="en-US" b="1" dirty="0" smtClean="0"/>
          </a:p>
          <a:p>
            <a:pPr marL="914400" lvl="1" indent="-514350">
              <a:buFont typeface="+mj-lt"/>
              <a:buAutoNum type="alphaUcPeriod"/>
            </a:pPr>
            <a:r>
              <a:rPr lang="en-US" b="1" dirty="0" smtClean="0"/>
              <a:t>Criminal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b="1" dirty="0" smtClean="0"/>
              <a:t>An </a:t>
            </a:r>
            <a:r>
              <a:rPr lang="en-US" b="1" dirty="0"/>
              <a:t>employee is suing his former employer for not paying him overtime. </a:t>
            </a:r>
            <a:endParaRPr lang="en-US" b="1" dirty="0" smtClean="0"/>
          </a:p>
          <a:p>
            <a:pPr marL="914400" lvl="1" indent="-514350">
              <a:buFont typeface="+mj-lt"/>
              <a:buAutoNum type="alphaUcPeriod"/>
            </a:pPr>
            <a:r>
              <a:rPr lang="en-US" b="1" dirty="0" smtClean="0"/>
              <a:t>Civil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76400"/>
            <a:ext cx="2514600" cy="167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81400"/>
            <a:ext cx="2633243" cy="182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308" y="5562600"/>
            <a:ext cx="1979825" cy="1187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87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524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 smtClean="0"/>
              <a:t>5. Which </a:t>
            </a:r>
            <a:r>
              <a:rPr lang="en-US" b="1" dirty="0"/>
              <a:t>court is the first to hear a case?  </a:t>
            </a:r>
            <a:endParaRPr lang="en-US" b="1" dirty="0" smtClean="0"/>
          </a:p>
          <a:p>
            <a:pPr lvl="1"/>
            <a:r>
              <a:rPr lang="en-US" dirty="0" smtClean="0"/>
              <a:t>Trial Court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76600"/>
            <a:ext cx="4038600" cy="20574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 smtClean="0"/>
              <a:t>6. What is this court called in the Federal System? </a:t>
            </a:r>
            <a:endParaRPr lang="en-US" dirty="0" smtClean="0"/>
          </a:p>
          <a:p>
            <a:pPr lvl="1"/>
            <a:r>
              <a:rPr lang="en-US" dirty="0" smtClean="0"/>
              <a:t>District Court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19400"/>
            <a:ext cx="40195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96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81186417"/>
              </p:ext>
            </p:extLst>
          </p:nvPr>
        </p:nvGraphicFramePr>
        <p:xfrm>
          <a:off x="457200" y="2438401"/>
          <a:ext cx="6324600" cy="1767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7615"/>
                <a:gridCol w="5206985"/>
              </a:tblGrid>
              <a:tr h="353536">
                <a:tc gridSpan="2"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>
                          <a:effectLst/>
                        </a:rPr>
                        <a:t>Who gives the verdict (decision) in a…..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ahoma"/>
                        <a:ea typeface="Calibri"/>
                      </a:endParaRPr>
                    </a:p>
                  </a:txBody>
                  <a:tcPr marL="50541" marR="5054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70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Jury Trial?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ahoma"/>
                        <a:ea typeface="Calibri"/>
                      </a:endParaRPr>
                    </a:p>
                  </a:txBody>
                  <a:tcPr marL="50541" marR="505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ahoma"/>
                        <a:ea typeface="Calibri"/>
                      </a:endParaRPr>
                    </a:p>
                  </a:txBody>
                  <a:tcPr marL="50541" marR="50541" marT="0" marB="0"/>
                </a:tc>
              </a:tr>
              <a:tr h="7070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Bench Trial?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ahoma"/>
                        <a:ea typeface="Calibri"/>
                      </a:endParaRPr>
                    </a:p>
                  </a:txBody>
                  <a:tcPr marL="50541" marR="505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ahoma"/>
                        <a:ea typeface="Calibri"/>
                      </a:endParaRPr>
                    </a:p>
                  </a:txBody>
                  <a:tcPr marL="50541" marR="50541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52600" y="29718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Jury-group of 12 citizens</a:t>
            </a:r>
            <a:endParaRPr lang="en-US" b="1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36576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Judge</a:t>
            </a:r>
            <a:endParaRPr lang="en-US" b="1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00200"/>
            <a:ext cx="3295650" cy="197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42266"/>
            <a:ext cx="16668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29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5908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lvl="0" indent="0">
              <a:buNone/>
            </a:pPr>
            <a:r>
              <a:rPr lang="en-US" b="1" dirty="0" smtClean="0"/>
              <a:t>8. If </a:t>
            </a:r>
            <a:r>
              <a:rPr lang="en-US" b="1" dirty="0"/>
              <a:t>there’s been an error in the trial court, where does the case go? </a:t>
            </a:r>
            <a:endParaRPr lang="en-US" b="1" dirty="0" smtClean="0"/>
          </a:p>
          <a:p>
            <a:pPr lvl="1"/>
            <a:r>
              <a:rPr lang="en-US" dirty="0"/>
              <a:t>Appeal the case (ask the appellate court to review the case)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091" y="2590800"/>
            <a:ext cx="4305300" cy="2867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98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1" t="29157" r="25296" b="47923"/>
          <a:stretch/>
        </p:blipFill>
        <p:spPr bwMode="auto">
          <a:xfrm>
            <a:off x="2047764" y="1828800"/>
            <a:ext cx="534540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75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2071</TotalTime>
  <Words>683</Words>
  <Application>Microsoft Office PowerPoint</Application>
  <PresentationFormat>On-screen Show (4:3)</PresentationFormat>
  <Paragraphs>121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Thatch</vt:lpstr>
      <vt:lpstr>Judicial Branch in a Flash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Original Jurisdiction: Means this court has the power to hear the case first Appellate Jurisdiction: Means this court hears a case after an appeal.</vt:lpstr>
      <vt:lpstr>PowerPoint Presentation</vt:lpstr>
      <vt:lpstr>PowerPoint Presentation</vt:lpstr>
      <vt:lpstr>Comparing our Dual Court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 District of Clay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32</cp:revision>
  <cp:lastPrinted>2016-03-10T17:29:19Z</cp:lastPrinted>
  <dcterms:created xsi:type="dcterms:W3CDTF">2016-03-08T21:07:22Z</dcterms:created>
  <dcterms:modified xsi:type="dcterms:W3CDTF">2016-03-22T20:50:19Z</dcterms:modified>
</cp:coreProperties>
</file>