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handoutMasterIdLst>
    <p:handoutMasterId r:id="rId32"/>
  </p:handoutMasterIdLst>
  <p:sldIdLst>
    <p:sldId id="256" r:id="rId2"/>
    <p:sldId id="257" r:id="rId3"/>
    <p:sldId id="263" r:id="rId4"/>
    <p:sldId id="258" r:id="rId5"/>
    <p:sldId id="259" r:id="rId6"/>
    <p:sldId id="266" r:id="rId7"/>
    <p:sldId id="260" r:id="rId8"/>
    <p:sldId id="261" r:id="rId9"/>
    <p:sldId id="262" r:id="rId10"/>
    <p:sldId id="264" r:id="rId11"/>
    <p:sldId id="270" r:id="rId12"/>
    <p:sldId id="271" r:id="rId13"/>
    <p:sldId id="265" r:id="rId14"/>
    <p:sldId id="267" r:id="rId15"/>
    <p:sldId id="268" r:id="rId16"/>
    <p:sldId id="269" r:id="rId17"/>
    <p:sldId id="272" r:id="rId18"/>
    <p:sldId id="285" r:id="rId19"/>
    <p:sldId id="286" r:id="rId20"/>
    <p:sldId id="273" r:id="rId21"/>
    <p:sldId id="281" r:id="rId22"/>
    <p:sldId id="282" r:id="rId23"/>
    <p:sldId id="283" r:id="rId24"/>
    <p:sldId id="274" r:id="rId25"/>
    <p:sldId id="277" r:id="rId26"/>
    <p:sldId id="275" r:id="rId27"/>
    <p:sldId id="276" r:id="rId28"/>
    <p:sldId id="284" r:id="rId29"/>
    <p:sldId id="278" r:id="rId30"/>
    <p:sldId id="27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138" y="-10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C110A-4E1E-42C9-947A-DD18AC9C5113}" type="doc">
      <dgm:prSet loTypeId="urn:microsoft.com/office/officeart/2005/8/layout/pyramid1" loCatId="pyramid" qsTypeId="urn:microsoft.com/office/officeart/2005/8/quickstyle/simple1" qsCatId="simple" csTypeId="urn:microsoft.com/office/officeart/2005/8/colors/colorful1" csCatId="colorful" phldr="1"/>
      <dgm:spPr/>
    </dgm:pt>
    <dgm:pt modelId="{B8B2C807-C4AC-4302-8465-E80084F31D52}">
      <dgm:prSet phldrT="[Text]" custT="1"/>
      <dgm:spPr/>
      <dgm:t>
        <a:bodyPr/>
        <a:lstStyle/>
        <a:p>
          <a:r>
            <a:rPr lang="en-US" sz="2800" b="1" dirty="0" smtClean="0"/>
            <a:t>Supreme Court</a:t>
          </a:r>
        </a:p>
        <a:p>
          <a:pPr lvl="1"/>
          <a:r>
            <a:rPr lang="en-US" sz="1800" b="1" dirty="0" smtClean="0"/>
            <a:t>Level: </a:t>
          </a:r>
          <a:r>
            <a:rPr lang="en-US" sz="1800" dirty="0" smtClean="0"/>
            <a:t>3 highest level (final decision)</a:t>
          </a:r>
        </a:p>
        <a:p>
          <a:pPr lvl="1"/>
          <a:r>
            <a:rPr lang="en-US" sz="1800" b="1" dirty="0" smtClean="0"/>
            <a:t>Type of jurisdiction: original (rare cases) /</a:t>
          </a:r>
          <a:r>
            <a:rPr lang="en-US" sz="1800" dirty="0" smtClean="0"/>
            <a:t>appellate JUDICIAL REVIEW</a:t>
          </a:r>
        </a:p>
        <a:p>
          <a:pPr lvl="1"/>
          <a:r>
            <a:rPr lang="en-US" sz="1800" b="1" dirty="0" smtClean="0"/>
            <a:t>Who hears the case: </a:t>
          </a:r>
          <a:r>
            <a:rPr lang="en-US" sz="1800" dirty="0" smtClean="0"/>
            <a:t>panel of 9 Justices</a:t>
          </a:r>
          <a:endParaRPr lang="en-US" sz="1800" dirty="0"/>
        </a:p>
      </dgm:t>
    </dgm:pt>
    <dgm:pt modelId="{F9F08CE6-0C84-49E5-92F5-E37A77A79FF4}" type="parTrans" cxnId="{B0B7D6ED-652B-43AF-B03B-1DCBE8091C01}">
      <dgm:prSet/>
      <dgm:spPr/>
      <dgm:t>
        <a:bodyPr/>
        <a:lstStyle/>
        <a:p>
          <a:endParaRPr lang="en-US"/>
        </a:p>
      </dgm:t>
    </dgm:pt>
    <dgm:pt modelId="{F5FDC770-6113-46BC-8C5B-3BCF8A9A4522}" type="sibTrans" cxnId="{B0B7D6ED-652B-43AF-B03B-1DCBE8091C01}">
      <dgm:prSet/>
      <dgm:spPr/>
      <dgm:t>
        <a:bodyPr/>
        <a:lstStyle/>
        <a:p>
          <a:endParaRPr lang="en-US"/>
        </a:p>
      </dgm:t>
    </dgm:pt>
    <dgm:pt modelId="{CA6CBB5D-C0E4-4AD5-9523-F6F00FB73881}">
      <dgm:prSet phldrT="[Text]" custT="1"/>
      <dgm:spPr/>
      <dgm:t>
        <a:bodyPr/>
        <a:lstStyle/>
        <a:p>
          <a:r>
            <a:rPr lang="en-US" sz="2800" b="1" dirty="0" smtClean="0"/>
            <a:t>Appeals/Circuit Courts</a:t>
          </a:r>
        </a:p>
        <a:p>
          <a:pPr lvl="1"/>
          <a:r>
            <a:rPr lang="en-US" sz="1800" b="1" dirty="0" smtClean="0"/>
            <a:t>Level: </a:t>
          </a:r>
          <a:r>
            <a:rPr lang="en-US" sz="1800" dirty="0" smtClean="0"/>
            <a:t>2 Middle level </a:t>
          </a:r>
        </a:p>
        <a:p>
          <a:pPr lvl="1"/>
          <a:r>
            <a:rPr lang="en-US" sz="1800" b="1" dirty="0" smtClean="0"/>
            <a:t>Type of jurisdiction: </a:t>
          </a:r>
          <a:r>
            <a:rPr lang="en-US" sz="1800" dirty="0" smtClean="0"/>
            <a:t>appellate jurisdiction reviews cases for error</a:t>
          </a:r>
        </a:p>
        <a:p>
          <a:pPr lvl="1"/>
          <a:r>
            <a:rPr lang="en-US" sz="1800" b="1" dirty="0" smtClean="0"/>
            <a:t>Who hears the case: </a:t>
          </a:r>
          <a:r>
            <a:rPr lang="en-US" sz="1800" dirty="0" smtClean="0"/>
            <a:t>panel of 3 judges </a:t>
          </a:r>
        </a:p>
        <a:p>
          <a:endParaRPr lang="en-US" sz="1800" dirty="0"/>
        </a:p>
      </dgm:t>
    </dgm:pt>
    <dgm:pt modelId="{C7E80ADE-5292-4BEB-872B-B78E1DE45A80}" type="parTrans" cxnId="{8242E9B0-F966-4AF8-BA71-D5FD5173D184}">
      <dgm:prSet/>
      <dgm:spPr/>
      <dgm:t>
        <a:bodyPr/>
        <a:lstStyle/>
        <a:p>
          <a:endParaRPr lang="en-US"/>
        </a:p>
      </dgm:t>
    </dgm:pt>
    <dgm:pt modelId="{100EF67B-11CC-4CB8-B2E3-C58D9A12AB0A}" type="sibTrans" cxnId="{8242E9B0-F966-4AF8-BA71-D5FD5173D184}">
      <dgm:prSet/>
      <dgm:spPr/>
      <dgm:t>
        <a:bodyPr/>
        <a:lstStyle/>
        <a:p>
          <a:endParaRPr lang="en-US"/>
        </a:p>
      </dgm:t>
    </dgm:pt>
    <dgm:pt modelId="{5532C148-886D-4D33-A741-29EA118645F7}">
      <dgm:prSet phldrT="[Text]" custT="1"/>
      <dgm:spPr/>
      <dgm:t>
        <a:bodyPr/>
        <a:lstStyle/>
        <a:p>
          <a:r>
            <a:rPr lang="en-US" sz="2400" b="1" dirty="0" smtClean="0"/>
            <a:t>District/Trial Courts</a:t>
          </a:r>
        </a:p>
        <a:p>
          <a:pPr lvl="1"/>
          <a:r>
            <a:rPr lang="en-US" sz="2000" b="1" dirty="0" smtClean="0"/>
            <a:t>Level: </a:t>
          </a:r>
          <a:r>
            <a:rPr lang="en-US" sz="2000" dirty="0" smtClean="0"/>
            <a:t>1 lowest </a:t>
          </a:r>
        </a:p>
        <a:p>
          <a:pPr lvl="1"/>
          <a:r>
            <a:rPr lang="en-US" sz="2000" b="1" dirty="0" smtClean="0"/>
            <a:t>Type of jurisdiction: </a:t>
          </a:r>
          <a:r>
            <a:rPr lang="en-US" sz="2000" dirty="0" smtClean="0"/>
            <a:t>original jurisdiction</a:t>
          </a:r>
        </a:p>
        <a:p>
          <a:pPr lvl="1"/>
          <a:r>
            <a:rPr lang="en-US" sz="2000" b="1" dirty="0" smtClean="0"/>
            <a:t>Who hears the case: </a:t>
          </a:r>
          <a:r>
            <a:rPr lang="en-US" sz="2000" dirty="0" smtClean="0"/>
            <a:t>judge and jury</a:t>
          </a:r>
        </a:p>
      </dgm:t>
    </dgm:pt>
    <dgm:pt modelId="{74890AAC-13D4-44F1-88A3-E61EA352BAFE}" type="parTrans" cxnId="{94032358-3EB6-44CE-9BB0-91D6490BE1BE}">
      <dgm:prSet/>
      <dgm:spPr/>
      <dgm:t>
        <a:bodyPr/>
        <a:lstStyle/>
        <a:p>
          <a:endParaRPr lang="en-US"/>
        </a:p>
      </dgm:t>
    </dgm:pt>
    <dgm:pt modelId="{4B567136-D753-49CF-98B1-99C4F8A23147}" type="sibTrans" cxnId="{94032358-3EB6-44CE-9BB0-91D6490BE1BE}">
      <dgm:prSet/>
      <dgm:spPr/>
      <dgm:t>
        <a:bodyPr/>
        <a:lstStyle/>
        <a:p>
          <a:endParaRPr lang="en-US"/>
        </a:p>
      </dgm:t>
    </dgm:pt>
    <dgm:pt modelId="{DFE79CB2-77CF-42AF-9151-E79807CC2F7F}" type="pres">
      <dgm:prSet presAssocID="{E90C110A-4E1E-42C9-947A-DD18AC9C5113}" presName="Name0" presStyleCnt="0">
        <dgm:presLayoutVars>
          <dgm:dir/>
          <dgm:animLvl val="lvl"/>
          <dgm:resizeHandles val="exact"/>
        </dgm:presLayoutVars>
      </dgm:prSet>
      <dgm:spPr/>
    </dgm:pt>
    <dgm:pt modelId="{2E577254-C685-4E89-962D-86A3391A4852}" type="pres">
      <dgm:prSet presAssocID="{B8B2C807-C4AC-4302-8465-E80084F31D52}" presName="Name8" presStyleCnt="0"/>
      <dgm:spPr/>
    </dgm:pt>
    <dgm:pt modelId="{00C1E6AD-4EEC-4E5F-8B8A-DFB3C59C5B12}" type="pres">
      <dgm:prSet presAssocID="{B8B2C807-C4AC-4302-8465-E80084F31D52}" presName="level" presStyleLbl="node1" presStyleIdx="0" presStyleCnt="3" custScaleX="98369" custScaleY="105310">
        <dgm:presLayoutVars>
          <dgm:chMax val="1"/>
          <dgm:bulletEnabled val="1"/>
        </dgm:presLayoutVars>
      </dgm:prSet>
      <dgm:spPr/>
      <dgm:t>
        <a:bodyPr/>
        <a:lstStyle/>
        <a:p>
          <a:endParaRPr lang="en-US"/>
        </a:p>
      </dgm:t>
    </dgm:pt>
    <dgm:pt modelId="{6C2D3A2E-99CE-4C00-8B22-870F735BDD58}" type="pres">
      <dgm:prSet presAssocID="{B8B2C807-C4AC-4302-8465-E80084F31D52}" presName="levelTx" presStyleLbl="revTx" presStyleIdx="0" presStyleCnt="0">
        <dgm:presLayoutVars>
          <dgm:chMax val="1"/>
          <dgm:bulletEnabled val="1"/>
        </dgm:presLayoutVars>
      </dgm:prSet>
      <dgm:spPr/>
      <dgm:t>
        <a:bodyPr/>
        <a:lstStyle/>
        <a:p>
          <a:endParaRPr lang="en-US"/>
        </a:p>
      </dgm:t>
    </dgm:pt>
    <dgm:pt modelId="{709231FD-6037-4CD1-95C4-34B3C124E411}" type="pres">
      <dgm:prSet presAssocID="{CA6CBB5D-C0E4-4AD5-9523-F6F00FB73881}" presName="Name8" presStyleCnt="0"/>
      <dgm:spPr/>
    </dgm:pt>
    <dgm:pt modelId="{E6EE160D-21E8-4CCA-A022-352C0FFF8C20}" type="pres">
      <dgm:prSet presAssocID="{CA6CBB5D-C0E4-4AD5-9523-F6F00FB73881}" presName="level" presStyleLbl="node1" presStyleIdx="1" presStyleCnt="3" custScaleY="67934">
        <dgm:presLayoutVars>
          <dgm:chMax val="1"/>
          <dgm:bulletEnabled val="1"/>
        </dgm:presLayoutVars>
      </dgm:prSet>
      <dgm:spPr/>
      <dgm:t>
        <a:bodyPr/>
        <a:lstStyle/>
        <a:p>
          <a:endParaRPr lang="en-US"/>
        </a:p>
      </dgm:t>
    </dgm:pt>
    <dgm:pt modelId="{7807F0C5-E75A-4C97-BDC4-F7E43D6FD53E}" type="pres">
      <dgm:prSet presAssocID="{CA6CBB5D-C0E4-4AD5-9523-F6F00FB73881}" presName="levelTx" presStyleLbl="revTx" presStyleIdx="0" presStyleCnt="0">
        <dgm:presLayoutVars>
          <dgm:chMax val="1"/>
          <dgm:bulletEnabled val="1"/>
        </dgm:presLayoutVars>
      </dgm:prSet>
      <dgm:spPr/>
      <dgm:t>
        <a:bodyPr/>
        <a:lstStyle/>
        <a:p>
          <a:endParaRPr lang="en-US"/>
        </a:p>
      </dgm:t>
    </dgm:pt>
    <dgm:pt modelId="{EBB1A004-769A-4938-83BB-2DD7BB9182CE}" type="pres">
      <dgm:prSet presAssocID="{5532C148-886D-4D33-A741-29EA118645F7}" presName="Name8" presStyleCnt="0"/>
      <dgm:spPr/>
    </dgm:pt>
    <dgm:pt modelId="{C9BA3417-D017-405F-82E5-88AC98639AE9}" type="pres">
      <dgm:prSet presAssocID="{5532C148-886D-4D33-A741-29EA118645F7}" presName="level" presStyleLbl="node1" presStyleIdx="2" presStyleCnt="3" custScaleY="55837" custLinFactNeighborX="-441" custLinFactNeighborY="0">
        <dgm:presLayoutVars>
          <dgm:chMax val="1"/>
          <dgm:bulletEnabled val="1"/>
        </dgm:presLayoutVars>
      </dgm:prSet>
      <dgm:spPr/>
      <dgm:t>
        <a:bodyPr/>
        <a:lstStyle/>
        <a:p>
          <a:endParaRPr lang="en-US"/>
        </a:p>
      </dgm:t>
    </dgm:pt>
    <dgm:pt modelId="{E5CA2C67-2FD3-44A8-8F06-BF8F054D1865}" type="pres">
      <dgm:prSet presAssocID="{5532C148-886D-4D33-A741-29EA118645F7}" presName="levelTx" presStyleLbl="revTx" presStyleIdx="0" presStyleCnt="0">
        <dgm:presLayoutVars>
          <dgm:chMax val="1"/>
          <dgm:bulletEnabled val="1"/>
        </dgm:presLayoutVars>
      </dgm:prSet>
      <dgm:spPr/>
      <dgm:t>
        <a:bodyPr/>
        <a:lstStyle/>
        <a:p>
          <a:endParaRPr lang="en-US"/>
        </a:p>
      </dgm:t>
    </dgm:pt>
  </dgm:ptLst>
  <dgm:cxnLst>
    <dgm:cxn modelId="{40C0AD60-A12F-47F2-9285-37C6EB3A21E6}" type="presOf" srcId="{5532C148-886D-4D33-A741-29EA118645F7}" destId="{C9BA3417-D017-405F-82E5-88AC98639AE9}" srcOrd="0" destOrd="0" presId="urn:microsoft.com/office/officeart/2005/8/layout/pyramid1"/>
    <dgm:cxn modelId="{DD6045C4-6106-499D-BB31-E8B70B7EC6F9}" type="presOf" srcId="{B8B2C807-C4AC-4302-8465-E80084F31D52}" destId="{00C1E6AD-4EEC-4E5F-8B8A-DFB3C59C5B12}" srcOrd="0" destOrd="0" presId="urn:microsoft.com/office/officeart/2005/8/layout/pyramid1"/>
    <dgm:cxn modelId="{94032358-3EB6-44CE-9BB0-91D6490BE1BE}" srcId="{E90C110A-4E1E-42C9-947A-DD18AC9C5113}" destId="{5532C148-886D-4D33-A741-29EA118645F7}" srcOrd="2" destOrd="0" parTransId="{74890AAC-13D4-44F1-88A3-E61EA352BAFE}" sibTransId="{4B567136-D753-49CF-98B1-99C4F8A23147}"/>
    <dgm:cxn modelId="{8242E9B0-F966-4AF8-BA71-D5FD5173D184}" srcId="{E90C110A-4E1E-42C9-947A-DD18AC9C5113}" destId="{CA6CBB5D-C0E4-4AD5-9523-F6F00FB73881}" srcOrd="1" destOrd="0" parTransId="{C7E80ADE-5292-4BEB-872B-B78E1DE45A80}" sibTransId="{100EF67B-11CC-4CB8-B2E3-C58D9A12AB0A}"/>
    <dgm:cxn modelId="{9490EE18-5FAB-4DA5-BA0F-8425BB356818}" type="presOf" srcId="{CA6CBB5D-C0E4-4AD5-9523-F6F00FB73881}" destId="{E6EE160D-21E8-4CCA-A022-352C0FFF8C20}" srcOrd="0" destOrd="0" presId="urn:microsoft.com/office/officeart/2005/8/layout/pyramid1"/>
    <dgm:cxn modelId="{B62A8E53-3A4B-486D-A3DC-B19C277FE07E}" type="presOf" srcId="{B8B2C807-C4AC-4302-8465-E80084F31D52}" destId="{6C2D3A2E-99CE-4C00-8B22-870F735BDD58}" srcOrd="1" destOrd="0" presId="urn:microsoft.com/office/officeart/2005/8/layout/pyramid1"/>
    <dgm:cxn modelId="{2D7C65AB-2101-4636-B339-BE998D2E6705}" type="presOf" srcId="{CA6CBB5D-C0E4-4AD5-9523-F6F00FB73881}" destId="{7807F0C5-E75A-4C97-BDC4-F7E43D6FD53E}" srcOrd="1" destOrd="0" presId="urn:microsoft.com/office/officeart/2005/8/layout/pyramid1"/>
    <dgm:cxn modelId="{36D62A99-26E5-4891-A402-E24FDFE2A79D}" type="presOf" srcId="{5532C148-886D-4D33-A741-29EA118645F7}" destId="{E5CA2C67-2FD3-44A8-8F06-BF8F054D1865}" srcOrd="1" destOrd="0" presId="urn:microsoft.com/office/officeart/2005/8/layout/pyramid1"/>
    <dgm:cxn modelId="{B0B7D6ED-652B-43AF-B03B-1DCBE8091C01}" srcId="{E90C110A-4E1E-42C9-947A-DD18AC9C5113}" destId="{B8B2C807-C4AC-4302-8465-E80084F31D52}" srcOrd="0" destOrd="0" parTransId="{F9F08CE6-0C84-49E5-92F5-E37A77A79FF4}" sibTransId="{F5FDC770-6113-46BC-8C5B-3BCF8A9A4522}"/>
    <dgm:cxn modelId="{455BBCAA-7080-4476-A943-982D399FD49C}" type="presOf" srcId="{E90C110A-4E1E-42C9-947A-DD18AC9C5113}" destId="{DFE79CB2-77CF-42AF-9151-E79807CC2F7F}" srcOrd="0" destOrd="0" presId="urn:microsoft.com/office/officeart/2005/8/layout/pyramid1"/>
    <dgm:cxn modelId="{92EC8BAC-761B-49C0-8707-C63E170A0FBD}" type="presParOf" srcId="{DFE79CB2-77CF-42AF-9151-E79807CC2F7F}" destId="{2E577254-C685-4E89-962D-86A3391A4852}" srcOrd="0" destOrd="0" presId="urn:microsoft.com/office/officeart/2005/8/layout/pyramid1"/>
    <dgm:cxn modelId="{DD8DEEA4-8FE8-4EE0-AA04-E6EB7F9E1428}" type="presParOf" srcId="{2E577254-C685-4E89-962D-86A3391A4852}" destId="{00C1E6AD-4EEC-4E5F-8B8A-DFB3C59C5B12}" srcOrd="0" destOrd="0" presId="urn:microsoft.com/office/officeart/2005/8/layout/pyramid1"/>
    <dgm:cxn modelId="{47C5CB42-262C-435A-91B9-99A45E4F360A}" type="presParOf" srcId="{2E577254-C685-4E89-962D-86A3391A4852}" destId="{6C2D3A2E-99CE-4C00-8B22-870F735BDD58}" srcOrd="1" destOrd="0" presId="urn:microsoft.com/office/officeart/2005/8/layout/pyramid1"/>
    <dgm:cxn modelId="{CAF4CAAB-B611-4EC1-8746-1A654E9B7F9B}" type="presParOf" srcId="{DFE79CB2-77CF-42AF-9151-E79807CC2F7F}" destId="{709231FD-6037-4CD1-95C4-34B3C124E411}" srcOrd="1" destOrd="0" presId="urn:microsoft.com/office/officeart/2005/8/layout/pyramid1"/>
    <dgm:cxn modelId="{8E10C188-4CE8-4436-B753-E5F39E1225AA}" type="presParOf" srcId="{709231FD-6037-4CD1-95C4-34B3C124E411}" destId="{E6EE160D-21E8-4CCA-A022-352C0FFF8C20}" srcOrd="0" destOrd="0" presId="urn:microsoft.com/office/officeart/2005/8/layout/pyramid1"/>
    <dgm:cxn modelId="{BC27E278-D105-4074-98CC-F3ED6EE5BEF8}" type="presParOf" srcId="{709231FD-6037-4CD1-95C4-34B3C124E411}" destId="{7807F0C5-E75A-4C97-BDC4-F7E43D6FD53E}" srcOrd="1" destOrd="0" presId="urn:microsoft.com/office/officeart/2005/8/layout/pyramid1"/>
    <dgm:cxn modelId="{6DA77C9A-5564-40D1-81F0-95E7879D502F}" type="presParOf" srcId="{DFE79CB2-77CF-42AF-9151-E79807CC2F7F}" destId="{EBB1A004-769A-4938-83BB-2DD7BB9182CE}" srcOrd="2" destOrd="0" presId="urn:microsoft.com/office/officeart/2005/8/layout/pyramid1"/>
    <dgm:cxn modelId="{63EDA198-F958-4845-AD26-983A25A296B0}" type="presParOf" srcId="{EBB1A004-769A-4938-83BB-2DD7BB9182CE}" destId="{C9BA3417-D017-405F-82E5-88AC98639AE9}" srcOrd="0" destOrd="0" presId="urn:microsoft.com/office/officeart/2005/8/layout/pyramid1"/>
    <dgm:cxn modelId="{D08A295B-55BF-4AE4-84AF-D1D68CF5F9B2}" type="presParOf" srcId="{EBB1A004-769A-4938-83BB-2DD7BB9182CE}" destId="{E5CA2C67-2FD3-44A8-8F06-BF8F054D186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1E6AD-4EEC-4E5F-8B8A-DFB3C59C5B12}">
      <dsp:nvSpPr>
        <dsp:cNvPr id="0" name=""/>
        <dsp:cNvSpPr/>
      </dsp:nvSpPr>
      <dsp:spPr>
        <a:xfrm>
          <a:off x="3329929" y="0"/>
          <a:ext cx="5497796" cy="3152665"/>
        </a:xfrm>
        <a:prstGeom prst="trapezoid">
          <a:avLst>
            <a:gd name="adj" fmla="val 8863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algn="ctr" defTabSz="1244600">
            <a:lnSpc>
              <a:spcPct val="90000"/>
            </a:lnSpc>
            <a:spcBef>
              <a:spcPct val="0"/>
            </a:spcBef>
            <a:spcAft>
              <a:spcPct val="35000"/>
            </a:spcAft>
          </a:pPr>
          <a:r>
            <a:rPr lang="en-US" sz="2800" b="1" kern="1200" dirty="0" smtClean="0"/>
            <a:t>Supreme Court</a:t>
          </a:r>
        </a:p>
        <a:p>
          <a:pPr lvl="1" algn="ctr" defTabSz="1244600">
            <a:lnSpc>
              <a:spcPct val="90000"/>
            </a:lnSpc>
            <a:spcBef>
              <a:spcPct val="0"/>
            </a:spcBef>
            <a:spcAft>
              <a:spcPct val="35000"/>
            </a:spcAft>
          </a:pPr>
          <a:r>
            <a:rPr lang="en-US" sz="1800" b="1" kern="1200" dirty="0" smtClean="0"/>
            <a:t>Level: </a:t>
          </a:r>
          <a:r>
            <a:rPr lang="en-US" sz="1800" kern="1200" dirty="0" smtClean="0"/>
            <a:t>3 highest level (final decision)</a:t>
          </a:r>
        </a:p>
        <a:p>
          <a:pPr lvl="1" algn="ctr" defTabSz="1244600">
            <a:lnSpc>
              <a:spcPct val="90000"/>
            </a:lnSpc>
            <a:spcBef>
              <a:spcPct val="0"/>
            </a:spcBef>
            <a:spcAft>
              <a:spcPct val="35000"/>
            </a:spcAft>
          </a:pPr>
          <a:r>
            <a:rPr lang="en-US" sz="1800" b="1" kern="1200" dirty="0" smtClean="0"/>
            <a:t>Type of jurisdiction: original (rare cases) /</a:t>
          </a:r>
          <a:r>
            <a:rPr lang="en-US" sz="1800" kern="1200" dirty="0" smtClean="0"/>
            <a:t>appellate JUDICIAL REVIEW</a:t>
          </a:r>
        </a:p>
        <a:p>
          <a:pPr lvl="1" algn="ctr" defTabSz="1244600">
            <a:lnSpc>
              <a:spcPct val="90000"/>
            </a:lnSpc>
            <a:spcBef>
              <a:spcPct val="0"/>
            </a:spcBef>
            <a:spcAft>
              <a:spcPct val="35000"/>
            </a:spcAft>
          </a:pPr>
          <a:r>
            <a:rPr lang="en-US" sz="1800" b="1" kern="1200" dirty="0" smtClean="0"/>
            <a:t>Who hears the case: </a:t>
          </a:r>
          <a:r>
            <a:rPr lang="en-US" sz="1800" kern="1200" dirty="0" smtClean="0"/>
            <a:t>panel of 9 Justices</a:t>
          </a:r>
          <a:endParaRPr lang="en-US" sz="1800" kern="1200" dirty="0"/>
        </a:p>
      </dsp:txBody>
      <dsp:txXfrm>
        <a:off x="3329929" y="0"/>
        <a:ext cx="5497796" cy="3152665"/>
      </dsp:txXfrm>
    </dsp:sp>
    <dsp:sp modelId="{E6EE160D-21E8-4CCA-A022-352C0FFF8C20}">
      <dsp:nvSpPr>
        <dsp:cNvPr id="0" name=""/>
        <dsp:cNvSpPr/>
      </dsp:nvSpPr>
      <dsp:spPr>
        <a:xfrm>
          <a:off x="1481674" y="3152665"/>
          <a:ext cx="9194306" cy="2033740"/>
        </a:xfrm>
        <a:prstGeom prst="trapezoid">
          <a:avLst>
            <a:gd name="adj" fmla="val 8863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algn="ctr" defTabSz="1244600">
            <a:lnSpc>
              <a:spcPct val="90000"/>
            </a:lnSpc>
            <a:spcBef>
              <a:spcPct val="0"/>
            </a:spcBef>
            <a:spcAft>
              <a:spcPct val="35000"/>
            </a:spcAft>
          </a:pPr>
          <a:r>
            <a:rPr lang="en-US" sz="2800" b="1" kern="1200" dirty="0" smtClean="0"/>
            <a:t>Appeals/Circuit Courts</a:t>
          </a:r>
        </a:p>
        <a:p>
          <a:pPr lvl="1" algn="ctr" defTabSz="1244600">
            <a:lnSpc>
              <a:spcPct val="90000"/>
            </a:lnSpc>
            <a:spcBef>
              <a:spcPct val="0"/>
            </a:spcBef>
            <a:spcAft>
              <a:spcPct val="35000"/>
            </a:spcAft>
          </a:pPr>
          <a:r>
            <a:rPr lang="en-US" sz="1800" b="1" kern="1200" dirty="0" smtClean="0"/>
            <a:t>Level: </a:t>
          </a:r>
          <a:r>
            <a:rPr lang="en-US" sz="1800" kern="1200" dirty="0" smtClean="0"/>
            <a:t>2 Middle level </a:t>
          </a:r>
        </a:p>
        <a:p>
          <a:pPr lvl="1" algn="ctr" defTabSz="1244600">
            <a:lnSpc>
              <a:spcPct val="90000"/>
            </a:lnSpc>
            <a:spcBef>
              <a:spcPct val="0"/>
            </a:spcBef>
            <a:spcAft>
              <a:spcPct val="35000"/>
            </a:spcAft>
          </a:pPr>
          <a:r>
            <a:rPr lang="en-US" sz="1800" b="1" kern="1200" dirty="0" smtClean="0"/>
            <a:t>Type of jurisdiction: </a:t>
          </a:r>
          <a:r>
            <a:rPr lang="en-US" sz="1800" kern="1200" dirty="0" smtClean="0"/>
            <a:t>appellate jurisdiction reviews cases for error</a:t>
          </a:r>
        </a:p>
        <a:p>
          <a:pPr lvl="1" algn="ctr" defTabSz="1244600">
            <a:lnSpc>
              <a:spcPct val="90000"/>
            </a:lnSpc>
            <a:spcBef>
              <a:spcPct val="0"/>
            </a:spcBef>
            <a:spcAft>
              <a:spcPct val="35000"/>
            </a:spcAft>
          </a:pPr>
          <a:r>
            <a:rPr lang="en-US" sz="1800" b="1" kern="1200" dirty="0" smtClean="0"/>
            <a:t>Who hears the case: </a:t>
          </a:r>
          <a:r>
            <a:rPr lang="en-US" sz="1800" kern="1200" dirty="0" smtClean="0"/>
            <a:t>panel of 3 judges </a:t>
          </a:r>
        </a:p>
        <a:p>
          <a:pPr algn="ctr" defTabSz="1244600">
            <a:lnSpc>
              <a:spcPct val="90000"/>
            </a:lnSpc>
            <a:spcBef>
              <a:spcPct val="0"/>
            </a:spcBef>
            <a:spcAft>
              <a:spcPct val="35000"/>
            </a:spcAft>
          </a:pPr>
          <a:endParaRPr lang="en-US" sz="1800" kern="1200" dirty="0"/>
        </a:p>
      </dsp:txBody>
      <dsp:txXfrm>
        <a:off x="3090678" y="3152665"/>
        <a:ext cx="5976299" cy="2033740"/>
      </dsp:txXfrm>
    </dsp:sp>
    <dsp:sp modelId="{C9BA3417-D017-405F-82E5-88AC98639AE9}">
      <dsp:nvSpPr>
        <dsp:cNvPr id="0" name=""/>
        <dsp:cNvSpPr/>
      </dsp:nvSpPr>
      <dsp:spPr>
        <a:xfrm>
          <a:off x="0" y="5186406"/>
          <a:ext cx="12157656" cy="1671592"/>
        </a:xfrm>
        <a:prstGeom prst="trapezoid">
          <a:avLst>
            <a:gd name="adj" fmla="val 8863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r>
            <a:rPr lang="en-US" sz="2400" b="1" kern="1200" dirty="0" smtClean="0"/>
            <a:t>District/Trial Courts</a:t>
          </a:r>
        </a:p>
        <a:p>
          <a:pPr lvl="1" algn="ctr" defTabSz="1066800">
            <a:lnSpc>
              <a:spcPct val="90000"/>
            </a:lnSpc>
            <a:spcBef>
              <a:spcPct val="0"/>
            </a:spcBef>
            <a:spcAft>
              <a:spcPct val="35000"/>
            </a:spcAft>
          </a:pPr>
          <a:r>
            <a:rPr lang="en-US" sz="2000" b="1" kern="1200" dirty="0" smtClean="0"/>
            <a:t>Level: </a:t>
          </a:r>
          <a:r>
            <a:rPr lang="en-US" sz="2000" kern="1200" dirty="0" smtClean="0"/>
            <a:t>1 lowest </a:t>
          </a:r>
        </a:p>
        <a:p>
          <a:pPr lvl="1" algn="ctr" defTabSz="1066800">
            <a:lnSpc>
              <a:spcPct val="90000"/>
            </a:lnSpc>
            <a:spcBef>
              <a:spcPct val="0"/>
            </a:spcBef>
            <a:spcAft>
              <a:spcPct val="35000"/>
            </a:spcAft>
          </a:pPr>
          <a:r>
            <a:rPr lang="en-US" sz="2000" b="1" kern="1200" dirty="0" smtClean="0"/>
            <a:t>Type of jurisdiction: </a:t>
          </a:r>
          <a:r>
            <a:rPr lang="en-US" sz="2000" kern="1200" dirty="0" smtClean="0"/>
            <a:t>original jurisdiction</a:t>
          </a:r>
        </a:p>
        <a:p>
          <a:pPr lvl="1" algn="ctr" defTabSz="1066800">
            <a:lnSpc>
              <a:spcPct val="90000"/>
            </a:lnSpc>
            <a:spcBef>
              <a:spcPct val="0"/>
            </a:spcBef>
            <a:spcAft>
              <a:spcPct val="35000"/>
            </a:spcAft>
          </a:pPr>
          <a:r>
            <a:rPr lang="en-US" sz="2000" b="1" kern="1200" dirty="0" smtClean="0"/>
            <a:t>Who hears the case: </a:t>
          </a:r>
          <a:r>
            <a:rPr lang="en-US" sz="2000" kern="1200" dirty="0" smtClean="0"/>
            <a:t>judge and jury</a:t>
          </a:r>
        </a:p>
      </dsp:txBody>
      <dsp:txXfrm>
        <a:off x="2127589" y="5186406"/>
        <a:ext cx="7902476" cy="167159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7C6226-1DB5-48E4-80C0-7A9F15202693}" type="datetimeFigureOut">
              <a:rPr lang="en-US" smtClean="0"/>
              <a:t>3/22/2018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4CEEB3-CBC7-42DA-9636-EE67085E6A73}" type="slidenum">
              <a:rPr lang="en-US" smtClean="0"/>
              <a:t>‹#›</a:t>
            </a:fld>
            <a:endParaRPr lang="en-US"/>
          </a:p>
        </p:txBody>
      </p:sp>
    </p:spTree>
    <p:extLst>
      <p:ext uri="{BB962C8B-B14F-4D97-AF65-F5344CB8AC3E}">
        <p14:creationId xmlns:p14="http://schemas.microsoft.com/office/powerpoint/2010/main" val="36725409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0" name="Rectangle 9"/>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bg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2AED8E5B-0D98-4FE1-9B26-D1041E3A89F9}" type="datetimeFigureOut">
              <a:rPr lang="en-US" dirty="0"/>
              <a:t>3/22/2018</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bg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bg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4159CD-DA3A-463F-AFEF-A68838A6859B}" type="datetimeFigureOut">
              <a:rPr lang="en-US" dirty="0"/>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12A925-E007-46C2-84AB-35EE10DCAD39}" type="datetimeFigureOut">
              <a:rPr lang="en-US" dirty="0"/>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3C2DCB-466C-4061-8D51-D3254DD77FA1}" type="datetimeFigureOut">
              <a:rPr lang="en-US" dirty="0"/>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23" name="Rectangle 22"/>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bg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8642357F-39F6-401C-9FF8-3072724998F3}" type="datetimeFigureOut">
              <a:rPr lang="en-US" dirty="0"/>
              <a:t>3/22/2018</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bg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bg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5DB09B-D413-414E-B13F-B1984CD8FF65}" type="datetimeFigureOut">
              <a:rPr lang="en-US" dirty="0"/>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38F992-55E7-4B2D-A6F1-8C9243CBFE1B}" type="datetimeFigureOut">
              <a:rPr lang="en-US" dirty="0"/>
              <a:t>3/22/2018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298110-BAA6-4256-A2E5-BB66A47D2616}" type="datetimeFigureOut">
              <a:rPr lang="en-US" dirty="0"/>
              <a:t>3/22/2018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03892-3343-4E4E-B81B-70A099359AD2}" type="datetimeFigureOut">
              <a:rPr lang="en-US" dirty="0"/>
              <a:t>3/22/2018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00232F85-D33A-46AF-9088-5A7400C1018E}" type="datetimeFigureOut">
              <a:rPr lang="en-US" dirty="0"/>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rgbClr val="969696"/>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3EB3A624-F501-46A9-B8CA-4949E24E27C8}" type="datetimeFigureOut">
              <a:rPr lang="en-US" dirty="0"/>
              <a:t>3/22/2018</a:t>
            </a:fld>
            <a:endParaRPr lang="en-US" dirty="0"/>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en-US" dirty="0"/>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0C4D3C1-679D-44D8-8A9C-D402CE4EF569}" type="datetimeFigureOut">
              <a:rPr lang="en-US" dirty="0"/>
              <a:t>3/22/2018</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14667"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Judicial branch notes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0278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 can identify the following sources of law</a:t>
            </a:r>
            <a:br>
              <a:rPr lang="en-US" dirty="0"/>
            </a:br>
            <a:endParaRPr lang="en-US" dirty="0"/>
          </a:p>
        </p:txBody>
      </p:sp>
      <p:sp>
        <p:nvSpPr>
          <p:cNvPr id="3" name="Content Placeholder 2"/>
          <p:cNvSpPr>
            <a:spLocks noGrp="1"/>
          </p:cNvSpPr>
          <p:nvPr>
            <p:ph sz="half" idx="1"/>
          </p:nvPr>
        </p:nvSpPr>
        <p:spPr>
          <a:xfrm>
            <a:off x="984738" y="2167280"/>
            <a:ext cx="4754880" cy="2524114"/>
          </a:xfrm>
        </p:spPr>
        <p:style>
          <a:lnRef idx="0">
            <a:schemeClr val="accent1"/>
          </a:lnRef>
          <a:fillRef idx="3">
            <a:schemeClr val="accent1"/>
          </a:fillRef>
          <a:effectRef idx="3">
            <a:schemeClr val="accent1"/>
          </a:effectRef>
          <a:fontRef idx="minor">
            <a:schemeClr val="lt1"/>
          </a:fontRef>
        </p:style>
        <p:txBody>
          <a:bodyPr>
            <a:noAutofit/>
          </a:bodyPr>
          <a:lstStyle/>
          <a:p>
            <a:r>
              <a:rPr lang="en-US" sz="2000" b="1" dirty="0" smtClean="0"/>
              <a:t>Constitutional </a:t>
            </a:r>
            <a:r>
              <a:rPr lang="en-US" sz="2000" b="1" dirty="0"/>
              <a:t>Law: laws based on the </a:t>
            </a:r>
            <a:r>
              <a:rPr lang="en-US" sz="2000" b="1" dirty="0" smtClean="0"/>
              <a:t>constitution</a:t>
            </a:r>
          </a:p>
          <a:p>
            <a:pPr lvl="1"/>
            <a:r>
              <a:rPr lang="en-US" sz="2000" b="1" dirty="0"/>
              <a:t>Constitutional Law cases decide the limits of the government’s power and the rights of the </a:t>
            </a:r>
            <a:r>
              <a:rPr lang="en-US" sz="2000" b="1" dirty="0" smtClean="0"/>
              <a:t>individual</a:t>
            </a:r>
            <a:endParaRPr lang="en-US" sz="2000" b="1" dirty="0"/>
          </a:p>
          <a:p>
            <a:endParaRPr lang="en-US" sz="2000" b="1" dirty="0"/>
          </a:p>
        </p:txBody>
      </p:sp>
      <p:pic>
        <p:nvPicPr>
          <p:cNvPr id="5"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413440" y="1119933"/>
            <a:ext cx="3088327" cy="205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3"/>
          <a:stretch>
            <a:fillRect/>
          </a:stretch>
        </p:blipFill>
        <p:spPr>
          <a:xfrm>
            <a:off x="7108130" y="3452446"/>
            <a:ext cx="3737155" cy="2477897"/>
          </a:xfrm>
          <a:prstGeom prst="rect">
            <a:avLst/>
          </a:prstGeom>
        </p:spPr>
      </p:pic>
    </p:spTree>
    <p:extLst>
      <p:ext uri="{BB962C8B-B14F-4D97-AF65-F5344CB8AC3E}">
        <p14:creationId xmlns:p14="http://schemas.microsoft.com/office/powerpoint/2010/main" val="1576445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Law</a:t>
            </a:r>
            <a:endParaRPr lang="en-US" dirty="0"/>
          </a:p>
        </p:txBody>
      </p:sp>
      <p:sp>
        <p:nvSpPr>
          <p:cNvPr id="3" name="Content Placeholder 2"/>
          <p:cNvSpPr>
            <a:spLocks noGrp="1"/>
          </p:cNvSpPr>
          <p:nvPr>
            <p:ph sz="half" idx="1"/>
          </p:nvPr>
        </p:nvSpPr>
        <p:spPr>
          <a:xfrm>
            <a:off x="1066800" y="2103120"/>
            <a:ext cx="4754880" cy="2117188"/>
          </a:xfrm>
        </p:spPr>
        <p:style>
          <a:lnRef idx="1">
            <a:schemeClr val="accent6"/>
          </a:lnRef>
          <a:fillRef idx="3">
            <a:schemeClr val="accent6"/>
          </a:fillRef>
          <a:effectRef idx="2">
            <a:schemeClr val="accent6"/>
          </a:effectRef>
          <a:fontRef idx="minor">
            <a:schemeClr val="lt1"/>
          </a:fontRef>
        </p:style>
        <p:txBody>
          <a:bodyPr>
            <a:normAutofit/>
          </a:bodyPr>
          <a:lstStyle/>
          <a:p>
            <a:r>
              <a:rPr lang="en-US" sz="2400" b="1" dirty="0" smtClean="0"/>
              <a:t>Statutory </a:t>
            </a:r>
            <a:r>
              <a:rPr lang="en-US" sz="2400" b="1" dirty="0"/>
              <a:t>Law: Laws created by congress and state </a:t>
            </a:r>
            <a:r>
              <a:rPr lang="en-US" sz="2400" b="1" dirty="0" smtClean="0"/>
              <a:t>legislatures</a:t>
            </a:r>
          </a:p>
          <a:p>
            <a:pPr lvl="1"/>
            <a:r>
              <a:rPr lang="en-US" sz="1800" b="1" dirty="0"/>
              <a:t>Regulate our behavior in many  ways</a:t>
            </a:r>
          </a:p>
          <a:p>
            <a:pPr lvl="2"/>
            <a:r>
              <a:rPr lang="en-US" sz="1600" b="1" dirty="0"/>
              <a:t>Speed limits, minimum wage</a:t>
            </a:r>
          </a:p>
          <a:p>
            <a:pPr lvl="1"/>
            <a:endParaRPr lang="en-US" sz="2200" b="1" dirty="0"/>
          </a:p>
          <a:p>
            <a:endParaRPr lang="en-US" sz="2400" b="1" dirty="0"/>
          </a:p>
        </p:txBody>
      </p:sp>
      <p:sp>
        <p:nvSpPr>
          <p:cNvPr id="4" name="Content Placeholder 3"/>
          <p:cNvSpPr>
            <a:spLocks noGrp="1"/>
          </p:cNvSpPr>
          <p:nvPr>
            <p:ph sz="half" idx="2"/>
          </p:nvPr>
        </p:nvSpPr>
        <p:spPr/>
        <p:txBody>
          <a:bodyPr>
            <a:normAutofit/>
          </a:bodyPr>
          <a:lstStyle/>
          <a:p>
            <a:endParaRPr lang="en-US"/>
          </a:p>
        </p:txBody>
      </p:sp>
      <p:pic>
        <p:nvPicPr>
          <p:cNvPr id="5" name="Picture 4"/>
          <p:cNvPicPr>
            <a:picLocks noChangeAspect="1"/>
          </p:cNvPicPr>
          <p:nvPr/>
        </p:nvPicPr>
        <p:blipFill rotWithShape="1">
          <a:blip r:embed="rId2"/>
          <a:srcRect l="40293"/>
          <a:stretch/>
        </p:blipFill>
        <p:spPr>
          <a:xfrm>
            <a:off x="2051537" y="3952874"/>
            <a:ext cx="2824992" cy="2659729"/>
          </a:xfrm>
          <a:prstGeom prst="rect">
            <a:avLst/>
          </a:prstGeom>
        </p:spPr>
      </p:pic>
      <p:pic>
        <p:nvPicPr>
          <p:cNvPr id="6" name="Picture 5"/>
          <p:cNvPicPr>
            <a:picLocks noChangeAspect="1"/>
          </p:cNvPicPr>
          <p:nvPr/>
        </p:nvPicPr>
        <p:blipFill>
          <a:blip r:embed="rId3"/>
          <a:stretch>
            <a:fillRect/>
          </a:stretch>
        </p:blipFill>
        <p:spPr>
          <a:xfrm>
            <a:off x="6588368" y="2259861"/>
            <a:ext cx="4083149" cy="3386026"/>
          </a:xfrm>
          <a:prstGeom prst="rect">
            <a:avLst/>
          </a:prstGeom>
        </p:spPr>
      </p:pic>
    </p:spTree>
    <p:extLst>
      <p:ext uri="{BB962C8B-B14F-4D97-AF65-F5344CB8AC3E}">
        <p14:creationId xmlns:p14="http://schemas.microsoft.com/office/powerpoint/2010/main" val="3903221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Common/Case Law</a:t>
            </a:r>
            <a:endParaRPr lang="en-US" dirty="0"/>
          </a:p>
        </p:txBody>
      </p:sp>
      <p:sp>
        <p:nvSpPr>
          <p:cNvPr id="3" name="Content Placeholder 2"/>
          <p:cNvSpPr>
            <a:spLocks noGrp="1"/>
          </p:cNvSpPr>
          <p:nvPr>
            <p:ph sz="half" idx="1"/>
          </p:nvPr>
        </p:nvSpPr>
        <p:spPr>
          <a:xfrm>
            <a:off x="1066800" y="2103120"/>
            <a:ext cx="4754880" cy="2890911"/>
          </a:xfrm>
        </p:spPr>
        <p:style>
          <a:lnRef idx="1">
            <a:schemeClr val="accent2"/>
          </a:lnRef>
          <a:fillRef idx="3">
            <a:schemeClr val="accent2"/>
          </a:fillRef>
          <a:effectRef idx="2">
            <a:schemeClr val="accent2"/>
          </a:effectRef>
          <a:fontRef idx="minor">
            <a:schemeClr val="lt1"/>
          </a:fontRef>
        </p:style>
        <p:txBody>
          <a:bodyPr>
            <a:normAutofit fontScale="92500" lnSpcReduction="10000"/>
          </a:bodyPr>
          <a:lstStyle/>
          <a:p>
            <a:r>
              <a:rPr lang="en-US" sz="2800" b="1" dirty="0" smtClean="0"/>
              <a:t>Common/Case </a:t>
            </a:r>
            <a:r>
              <a:rPr lang="en-US" sz="2800" b="1" dirty="0"/>
              <a:t>Law: laws based on traditions and court case </a:t>
            </a:r>
            <a:r>
              <a:rPr lang="en-US" sz="2800" b="1" dirty="0" smtClean="0"/>
              <a:t>precedents</a:t>
            </a:r>
          </a:p>
          <a:p>
            <a:pPr lvl="1"/>
            <a:r>
              <a:rPr lang="en-US" sz="2800" b="1" dirty="0"/>
              <a:t>Plessy v. Ferguson set up a precedent that allowed for segregation to continue</a:t>
            </a:r>
          </a:p>
          <a:p>
            <a:pPr lvl="1"/>
            <a:endParaRPr lang="en-US" sz="2600" b="1" dirty="0"/>
          </a:p>
          <a:p>
            <a:endParaRPr lang="en-US" sz="2800" b="1" dirty="0"/>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5" name="Picture 4"/>
          <p:cNvPicPr>
            <a:picLocks noChangeAspect="1"/>
          </p:cNvPicPr>
          <p:nvPr/>
        </p:nvPicPr>
        <p:blipFill>
          <a:blip r:embed="rId2"/>
          <a:stretch>
            <a:fillRect/>
          </a:stretch>
        </p:blipFill>
        <p:spPr>
          <a:xfrm>
            <a:off x="7148467" y="1986776"/>
            <a:ext cx="3273348" cy="3435148"/>
          </a:xfrm>
          <a:prstGeom prst="rect">
            <a:avLst/>
          </a:prstGeom>
        </p:spPr>
      </p:pic>
    </p:spTree>
    <p:extLst>
      <p:ext uri="{BB962C8B-B14F-4D97-AF65-F5344CB8AC3E}">
        <p14:creationId xmlns:p14="http://schemas.microsoft.com/office/powerpoint/2010/main" val="2333004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 can identify the following types of law</a:t>
            </a:r>
            <a:br>
              <a:rPr lang="en-US" dirty="0"/>
            </a:br>
            <a:endParaRPr lang="en-US" dirty="0"/>
          </a:p>
        </p:txBody>
      </p:sp>
      <p:sp>
        <p:nvSpPr>
          <p:cNvPr id="3" name="Content Placeholder 2"/>
          <p:cNvSpPr>
            <a:spLocks noGrp="1"/>
          </p:cNvSpPr>
          <p:nvPr>
            <p:ph sz="half" idx="1"/>
          </p:nvPr>
        </p:nvSpPr>
        <p:spPr>
          <a:xfrm>
            <a:off x="1101969" y="2103120"/>
            <a:ext cx="4754880" cy="3749040"/>
          </a:xfrm>
        </p:spPr>
        <p:style>
          <a:lnRef idx="0">
            <a:schemeClr val="accent4"/>
          </a:lnRef>
          <a:fillRef idx="3">
            <a:schemeClr val="accent4"/>
          </a:fillRef>
          <a:effectRef idx="3">
            <a:schemeClr val="accent4"/>
          </a:effectRef>
          <a:fontRef idx="minor">
            <a:schemeClr val="lt1"/>
          </a:fontRef>
        </p:style>
        <p:txBody>
          <a:bodyPr>
            <a:normAutofit/>
          </a:bodyPr>
          <a:lstStyle/>
          <a:p>
            <a:r>
              <a:rPr lang="en-US" sz="2800" b="1" dirty="0" smtClean="0"/>
              <a:t>Civil </a:t>
            </a:r>
            <a:r>
              <a:rPr lang="en-US" sz="2800" b="1" dirty="0"/>
              <a:t>Law: settle disputes between people usually about money</a:t>
            </a:r>
          </a:p>
          <a:p>
            <a:endParaRPr lang="en-US" sz="2800" b="1" dirty="0"/>
          </a:p>
        </p:txBody>
      </p:sp>
      <p:pic>
        <p:nvPicPr>
          <p:cNvPr id="5" name="Picture 4"/>
          <p:cNvPicPr>
            <a:picLocks noChangeAspect="1"/>
          </p:cNvPicPr>
          <p:nvPr/>
        </p:nvPicPr>
        <p:blipFill>
          <a:blip r:embed="rId2"/>
          <a:stretch>
            <a:fillRect/>
          </a:stretch>
        </p:blipFill>
        <p:spPr>
          <a:xfrm>
            <a:off x="10134582" y="3056196"/>
            <a:ext cx="1764982" cy="3262542"/>
          </a:xfrm>
          <a:prstGeom prst="rect">
            <a:avLst/>
          </a:prstGeom>
        </p:spPr>
      </p:pic>
      <p:pic>
        <p:nvPicPr>
          <p:cNvPr id="6" name="Picture 5"/>
          <p:cNvPicPr>
            <a:picLocks noChangeAspect="1"/>
          </p:cNvPicPr>
          <p:nvPr/>
        </p:nvPicPr>
        <p:blipFill>
          <a:blip r:embed="rId3"/>
          <a:stretch>
            <a:fillRect/>
          </a:stretch>
        </p:blipFill>
        <p:spPr>
          <a:xfrm>
            <a:off x="5756029" y="2536615"/>
            <a:ext cx="4159073" cy="2792954"/>
          </a:xfrm>
          <a:prstGeom prst="rect">
            <a:avLst/>
          </a:prstGeom>
        </p:spPr>
      </p:pic>
      <p:pic>
        <p:nvPicPr>
          <p:cNvPr id="8" name="Picture 7"/>
          <p:cNvPicPr>
            <a:picLocks noChangeAspect="1"/>
          </p:cNvPicPr>
          <p:nvPr/>
        </p:nvPicPr>
        <p:blipFill>
          <a:blip r:embed="rId4"/>
          <a:stretch>
            <a:fillRect/>
          </a:stretch>
        </p:blipFill>
        <p:spPr>
          <a:xfrm>
            <a:off x="1808284" y="3647271"/>
            <a:ext cx="3330820" cy="2294565"/>
          </a:xfrm>
          <a:prstGeom prst="rect">
            <a:avLst/>
          </a:prstGeom>
        </p:spPr>
      </p:pic>
    </p:spTree>
    <p:extLst>
      <p:ext uri="{BB962C8B-B14F-4D97-AF65-F5344CB8AC3E}">
        <p14:creationId xmlns:p14="http://schemas.microsoft.com/office/powerpoint/2010/main" val="3206830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Law</a:t>
            </a:r>
            <a:endParaRPr lang="en-US" dirty="0"/>
          </a:p>
        </p:txBody>
      </p:sp>
      <p:sp>
        <p:nvSpPr>
          <p:cNvPr id="3" name="Content Placeholder 2"/>
          <p:cNvSpPr>
            <a:spLocks noGrp="1"/>
          </p:cNvSpPr>
          <p:nvPr>
            <p:ph sz="half" idx="1"/>
          </p:nvPr>
        </p:nvSpPr>
        <p:spPr/>
        <p:style>
          <a:lnRef idx="1">
            <a:schemeClr val="dk1"/>
          </a:lnRef>
          <a:fillRef idx="3">
            <a:schemeClr val="dk1"/>
          </a:fillRef>
          <a:effectRef idx="2">
            <a:schemeClr val="dk1"/>
          </a:effectRef>
          <a:fontRef idx="minor">
            <a:schemeClr val="lt1"/>
          </a:fontRef>
        </p:style>
        <p:txBody>
          <a:bodyPr>
            <a:normAutofit/>
          </a:bodyPr>
          <a:lstStyle/>
          <a:p>
            <a:r>
              <a:rPr lang="en-US" sz="2400" b="1" dirty="0"/>
              <a:t>Criminal Law:  breaking the law by committing a </a:t>
            </a:r>
            <a:r>
              <a:rPr lang="en-US" sz="2400" b="1" dirty="0" smtClean="0"/>
              <a:t>crime</a:t>
            </a:r>
          </a:p>
          <a:p>
            <a:pPr lvl="1"/>
            <a:r>
              <a:rPr lang="en-US" sz="2000" b="1" dirty="0">
                <a:solidFill>
                  <a:srgbClr val="FFFF00"/>
                </a:solidFill>
              </a:rPr>
              <a:t>Aim to protect public safety</a:t>
            </a:r>
          </a:p>
          <a:p>
            <a:pPr lvl="1"/>
            <a:r>
              <a:rPr lang="en-US" sz="2000" b="1" dirty="0">
                <a:solidFill>
                  <a:srgbClr val="FFFF00"/>
                </a:solidFill>
              </a:rPr>
              <a:t>Misdemeanor or Felony</a:t>
            </a:r>
          </a:p>
          <a:p>
            <a:pPr lvl="1"/>
            <a:endParaRPr lang="en-US" sz="2000" b="1" dirty="0"/>
          </a:p>
          <a:p>
            <a:endParaRPr lang="en-US" sz="2400" b="1"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a:blip r:embed="rId2"/>
          <a:stretch>
            <a:fillRect/>
          </a:stretch>
        </p:blipFill>
        <p:spPr>
          <a:xfrm>
            <a:off x="1846455" y="3886625"/>
            <a:ext cx="2924837" cy="2662911"/>
          </a:xfrm>
          <a:prstGeom prst="rect">
            <a:avLst/>
          </a:prstGeom>
        </p:spPr>
      </p:pic>
      <p:pic>
        <p:nvPicPr>
          <p:cNvPr id="6" name="Picture 5"/>
          <p:cNvPicPr>
            <a:picLocks noChangeAspect="1"/>
          </p:cNvPicPr>
          <p:nvPr/>
        </p:nvPicPr>
        <p:blipFill>
          <a:blip r:embed="rId3"/>
          <a:stretch>
            <a:fillRect/>
          </a:stretch>
        </p:blipFill>
        <p:spPr>
          <a:xfrm>
            <a:off x="6463438" y="3690113"/>
            <a:ext cx="4488751" cy="2522107"/>
          </a:xfrm>
          <a:prstGeom prst="rect">
            <a:avLst/>
          </a:prstGeom>
        </p:spPr>
      </p:pic>
      <p:pic>
        <p:nvPicPr>
          <p:cNvPr id="7" name="Picture 6"/>
          <p:cNvPicPr>
            <a:picLocks noChangeAspect="1"/>
          </p:cNvPicPr>
          <p:nvPr/>
        </p:nvPicPr>
        <p:blipFill>
          <a:blip r:embed="rId4"/>
          <a:stretch>
            <a:fillRect/>
          </a:stretch>
        </p:blipFill>
        <p:spPr>
          <a:xfrm>
            <a:off x="7107614" y="690106"/>
            <a:ext cx="3200400" cy="2850776"/>
          </a:xfrm>
          <a:prstGeom prst="rect">
            <a:avLst/>
          </a:prstGeom>
        </p:spPr>
      </p:pic>
    </p:spTree>
    <p:extLst>
      <p:ext uri="{BB962C8B-B14F-4D97-AF65-F5344CB8AC3E}">
        <p14:creationId xmlns:p14="http://schemas.microsoft.com/office/powerpoint/2010/main" val="1114415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Law</a:t>
            </a:r>
            <a:endParaRPr lang="en-US" dirty="0"/>
          </a:p>
        </p:txBody>
      </p:sp>
      <p:sp>
        <p:nvSpPr>
          <p:cNvPr id="3" name="Content Placeholder 2"/>
          <p:cNvSpPr>
            <a:spLocks noGrp="1"/>
          </p:cNvSpPr>
          <p:nvPr>
            <p:ph sz="half" idx="1"/>
          </p:nvPr>
        </p:nvSpPr>
        <p:spPr/>
        <p:style>
          <a:lnRef idx="1">
            <a:schemeClr val="accent3"/>
          </a:lnRef>
          <a:fillRef idx="3">
            <a:schemeClr val="accent3"/>
          </a:fillRef>
          <a:effectRef idx="2">
            <a:schemeClr val="accent3"/>
          </a:effectRef>
          <a:fontRef idx="minor">
            <a:schemeClr val="lt1"/>
          </a:fontRef>
        </p:style>
        <p:txBody>
          <a:bodyPr/>
          <a:lstStyle/>
          <a:p>
            <a:r>
              <a:rPr lang="en-US" sz="2400" b="1" dirty="0" smtClean="0"/>
              <a:t>Military </a:t>
            </a:r>
            <a:r>
              <a:rPr lang="en-US" sz="2400" b="1" dirty="0"/>
              <a:t>Law: laws that apply to people in the military only (ex. AWOL</a:t>
            </a:r>
            <a:r>
              <a:rPr lang="en-US" sz="2400" b="1" dirty="0" smtClean="0"/>
              <a:t>)</a:t>
            </a:r>
          </a:p>
          <a:p>
            <a:pPr lvl="1"/>
            <a:endParaRPr lang="en-US" dirty="0"/>
          </a:p>
          <a:p>
            <a:endParaRPr lang="en-US" dirty="0"/>
          </a:p>
        </p:txBody>
      </p:sp>
      <p:sp>
        <p:nvSpPr>
          <p:cNvPr id="4" name="Content Placeholder 3"/>
          <p:cNvSpPr>
            <a:spLocks noGrp="1"/>
          </p:cNvSpPr>
          <p:nvPr>
            <p:ph sz="half" idx="2"/>
          </p:nvPr>
        </p:nvSpPr>
        <p:spPr/>
        <p:style>
          <a:lnRef idx="1">
            <a:schemeClr val="accent4"/>
          </a:lnRef>
          <a:fillRef idx="3">
            <a:schemeClr val="accent4"/>
          </a:fillRef>
          <a:effectRef idx="2">
            <a:schemeClr val="accent4"/>
          </a:effectRef>
          <a:fontRef idx="minor">
            <a:schemeClr val="lt1"/>
          </a:fontRef>
        </p:style>
        <p:txBody>
          <a:bodyPr/>
          <a:lstStyle/>
          <a:p>
            <a:r>
              <a:rPr lang="en-US" b="1" dirty="0"/>
              <a:t>Uniform Code of Military Conduct</a:t>
            </a:r>
          </a:p>
          <a:p>
            <a:r>
              <a:rPr lang="en-US" b="1" dirty="0"/>
              <a:t>Deals with disrespect towards superior officers, leaving the military without permission (AWOL), failing to obey an order</a:t>
            </a:r>
          </a:p>
          <a:p>
            <a:r>
              <a:rPr lang="en-US" b="1" dirty="0"/>
              <a:t>Court Martial: Court made up of officers who hear military cases </a:t>
            </a:r>
          </a:p>
          <a:p>
            <a:endParaRPr lang="en-US" b="1" dirty="0"/>
          </a:p>
        </p:txBody>
      </p:sp>
      <p:pic>
        <p:nvPicPr>
          <p:cNvPr id="5" name="Picture 4"/>
          <p:cNvPicPr>
            <a:picLocks noChangeAspect="1"/>
          </p:cNvPicPr>
          <p:nvPr/>
        </p:nvPicPr>
        <p:blipFill>
          <a:blip r:embed="rId2"/>
          <a:stretch>
            <a:fillRect/>
          </a:stretch>
        </p:blipFill>
        <p:spPr>
          <a:xfrm>
            <a:off x="7753095" y="341965"/>
            <a:ext cx="2628900" cy="1743075"/>
          </a:xfrm>
          <a:prstGeom prst="rect">
            <a:avLst/>
          </a:prstGeom>
        </p:spPr>
      </p:pic>
      <p:pic>
        <p:nvPicPr>
          <p:cNvPr id="6" name="Picture 5"/>
          <p:cNvPicPr>
            <a:picLocks noChangeAspect="1"/>
          </p:cNvPicPr>
          <p:nvPr/>
        </p:nvPicPr>
        <p:blipFill>
          <a:blip r:embed="rId3"/>
          <a:stretch>
            <a:fillRect/>
          </a:stretch>
        </p:blipFill>
        <p:spPr>
          <a:xfrm>
            <a:off x="1901558" y="3451523"/>
            <a:ext cx="3733800" cy="2823686"/>
          </a:xfrm>
          <a:prstGeom prst="rect">
            <a:avLst/>
          </a:prstGeom>
        </p:spPr>
      </p:pic>
      <p:pic>
        <p:nvPicPr>
          <p:cNvPr id="7" name="Picture 6"/>
          <p:cNvPicPr>
            <a:picLocks noChangeAspect="1"/>
          </p:cNvPicPr>
          <p:nvPr/>
        </p:nvPicPr>
        <p:blipFill>
          <a:blip r:embed="rId4"/>
          <a:stretch>
            <a:fillRect/>
          </a:stretch>
        </p:blipFill>
        <p:spPr>
          <a:xfrm>
            <a:off x="9496675" y="4366552"/>
            <a:ext cx="1161040" cy="1922166"/>
          </a:xfrm>
          <a:prstGeom prst="rect">
            <a:avLst/>
          </a:prstGeom>
        </p:spPr>
      </p:pic>
    </p:spTree>
    <p:extLst>
      <p:ext uri="{BB962C8B-B14F-4D97-AF65-F5344CB8AC3E}">
        <p14:creationId xmlns:p14="http://schemas.microsoft.com/office/powerpoint/2010/main" val="190680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Law</a:t>
            </a:r>
            <a:endParaRPr lang="en-US" dirty="0"/>
          </a:p>
        </p:txBody>
      </p:sp>
      <p:sp>
        <p:nvSpPr>
          <p:cNvPr id="3" name="Content Placeholder 2"/>
          <p:cNvSpPr>
            <a:spLocks noGrp="1"/>
          </p:cNvSpPr>
          <p:nvPr>
            <p:ph sz="half" idx="1"/>
          </p:nvPr>
        </p:nvSpPr>
        <p:spPr/>
        <p:style>
          <a:lnRef idx="1">
            <a:schemeClr val="accent3"/>
          </a:lnRef>
          <a:fillRef idx="3">
            <a:schemeClr val="accent3"/>
          </a:fillRef>
          <a:effectRef idx="2">
            <a:schemeClr val="accent3"/>
          </a:effectRef>
          <a:fontRef idx="minor">
            <a:schemeClr val="lt1"/>
          </a:fontRef>
        </p:style>
        <p:txBody>
          <a:bodyPr>
            <a:normAutofit/>
          </a:bodyPr>
          <a:lstStyle/>
          <a:p>
            <a:r>
              <a:rPr lang="en-US" sz="2400" b="1" dirty="0" smtClean="0"/>
              <a:t>Juvenile </a:t>
            </a:r>
            <a:r>
              <a:rPr lang="en-US" sz="2400" b="1" dirty="0"/>
              <a:t>Law: Laws that apply to anyone under the age 18</a:t>
            </a:r>
          </a:p>
          <a:p>
            <a:endParaRPr lang="en-US" sz="2400" b="1" dirty="0"/>
          </a:p>
        </p:txBody>
      </p:sp>
      <p:sp>
        <p:nvSpPr>
          <p:cNvPr id="4" name="Content Placeholder 3"/>
          <p:cNvSpPr>
            <a:spLocks noGrp="1"/>
          </p:cNvSpPr>
          <p:nvPr>
            <p:ph sz="half" idx="2"/>
          </p:nvPr>
        </p:nvSpPr>
        <p:spPr/>
        <p:style>
          <a:lnRef idx="1">
            <a:schemeClr val="accent6"/>
          </a:lnRef>
          <a:fillRef idx="3">
            <a:schemeClr val="accent6"/>
          </a:fillRef>
          <a:effectRef idx="2">
            <a:schemeClr val="accent6"/>
          </a:effectRef>
          <a:fontRef idx="minor">
            <a:schemeClr val="lt1"/>
          </a:fontRef>
        </p:style>
        <p:txBody>
          <a:bodyPr>
            <a:normAutofit/>
          </a:bodyPr>
          <a:lstStyle/>
          <a:p>
            <a:r>
              <a:rPr lang="en-US" sz="2000" b="1" dirty="0"/>
              <a:t>Deals with cases of people 18 and under</a:t>
            </a:r>
          </a:p>
          <a:p>
            <a:pPr lvl="1"/>
            <a:r>
              <a:rPr lang="en-US" sz="1800" b="1" dirty="0"/>
              <a:t>Adoption/Foster care</a:t>
            </a:r>
          </a:p>
          <a:p>
            <a:pPr lvl="1"/>
            <a:r>
              <a:rPr lang="en-US" sz="1800" b="1" dirty="0"/>
              <a:t>Curfew</a:t>
            </a:r>
          </a:p>
          <a:p>
            <a:pPr lvl="1"/>
            <a:r>
              <a:rPr lang="en-US" sz="1800" b="1" dirty="0"/>
              <a:t>School Attendance</a:t>
            </a:r>
          </a:p>
          <a:p>
            <a:r>
              <a:rPr lang="en-US" sz="2000" b="1" dirty="0"/>
              <a:t>More flexible than the adult justice system</a:t>
            </a:r>
          </a:p>
          <a:p>
            <a:endParaRPr lang="en-US" sz="2000" b="1"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3086165"/>
            <a:ext cx="476250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580" y="4305300"/>
            <a:ext cx="238125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8334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Add these to the bottom of your notes or in the margins</a:t>
            </a:r>
            <a:endParaRPr lang="en-US" dirty="0"/>
          </a:p>
        </p:txBody>
      </p:sp>
      <p:sp>
        <p:nvSpPr>
          <p:cNvPr id="5" name="Content Placeholder 4"/>
          <p:cNvSpPr>
            <a:spLocks noGrp="1"/>
          </p:cNvSpPr>
          <p:nvPr>
            <p:ph sz="half" idx="1"/>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a:t>Define Writ of Habeas Corpus:</a:t>
            </a:r>
          </a:p>
          <a:p>
            <a:pPr lvl="1"/>
            <a:r>
              <a:rPr lang="en-US" sz="2000" b="1" dirty="0"/>
              <a:t>A court order that requires police to bring a prisoner to court to explain his charges </a:t>
            </a:r>
          </a:p>
          <a:p>
            <a:endParaRPr lang="en-US" sz="2400" b="1" dirty="0"/>
          </a:p>
        </p:txBody>
      </p:sp>
      <p:sp>
        <p:nvSpPr>
          <p:cNvPr id="6" name="Content Placeholder 5"/>
          <p:cNvSpPr>
            <a:spLocks noGrp="1"/>
          </p:cNvSpPr>
          <p:nvPr>
            <p:ph sz="half" idx="2"/>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2400" b="1" dirty="0"/>
              <a:t>Define Ex post facto Law:</a:t>
            </a:r>
          </a:p>
          <a:p>
            <a:pPr lvl="1"/>
            <a:r>
              <a:rPr lang="en-US" sz="2000" b="1" dirty="0"/>
              <a:t>A law that would allow a person to be punished for an action that was not against the law when it was committed</a:t>
            </a:r>
          </a:p>
          <a:p>
            <a:endParaRPr lang="en-US" sz="2400" b="1"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8" y="3540369"/>
            <a:ext cx="2137894" cy="3203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0293" y="3832780"/>
            <a:ext cx="2078206" cy="291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752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6505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lstStyle/>
          <a:p>
            <a:endParaRPr lang="en-US"/>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lstStyle/>
          <a:p>
            <a:endParaRPr lang="en-US"/>
          </a:p>
        </p:txBody>
      </p:sp>
      <p:sp>
        <p:nvSpPr>
          <p:cNvPr id="9" name="Content Placeholder 8"/>
          <p:cNvSpPr>
            <a:spLocks noGrp="1"/>
          </p:cNvSpPr>
          <p:nvPr>
            <p:ph sz="quarter" idx="4"/>
          </p:nvPr>
        </p:nvSpPr>
        <p:spPr>
          <a:xfrm>
            <a:off x="8229600" y="1524001"/>
            <a:ext cx="3787655" cy="3617625"/>
          </a:xfrm>
        </p:spPr>
        <p:style>
          <a:lnRef idx="0">
            <a:schemeClr val="accent4"/>
          </a:lnRef>
          <a:fillRef idx="3">
            <a:schemeClr val="accent4"/>
          </a:fillRef>
          <a:effectRef idx="3">
            <a:schemeClr val="accent4"/>
          </a:effectRef>
          <a:fontRef idx="minor">
            <a:schemeClr val="lt1"/>
          </a:fontRef>
        </p:style>
        <p:txBody>
          <a:bodyPr>
            <a:noAutofit/>
          </a:bodyPr>
          <a:lstStyle/>
          <a:p>
            <a:r>
              <a:rPr lang="en-US" sz="1600" dirty="0"/>
              <a:t>What </a:t>
            </a:r>
            <a:r>
              <a:rPr lang="en-US" sz="1600" b="1" dirty="0"/>
              <a:t>W</a:t>
            </a:r>
            <a:r>
              <a:rPr lang="en-US" sz="1600" dirty="0"/>
              <a:t>ords does the artist use?</a:t>
            </a:r>
          </a:p>
          <a:p>
            <a:r>
              <a:rPr lang="en-US" sz="1600" dirty="0"/>
              <a:t>What</a:t>
            </a:r>
            <a:r>
              <a:rPr lang="en-US" sz="1600" b="1" dirty="0"/>
              <a:t> A</a:t>
            </a:r>
            <a:r>
              <a:rPr lang="en-US" sz="1600" dirty="0"/>
              <a:t>ction does the artist include?</a:t>
            </a:r>
          </a:p>
          <a:p>
            <a:r>
              <a:rPr lang="en-US" sz="1600" dirty="0"/>
              <a:t>What</a:t>
            </a:r>
            <a:r>
              <a:rPr lang="en-US" sz="1600" b="1" dirty="0"/>
              <a:t> V</a:t>
            </a:r>
            <a:r>
              <a:rPr lang="en-US" sz="1600" dirty="0"/>
              <a:t>isuals/symbols does the artist include?</a:t>
            </a:r>
          </a:p>
          <a:p>
            <a:r>
              <a:rPr lang="en-US" sz="1600" dirty="0"/>
              <a:t>What</a:t>
            </a:r>
            <a:r>
              <a:rPr lang="en-US" sz="1600" b="1" dirty="0"/>
              <a:t> E</a:t>
            </a:r>
            <a:r>
              <a:rPr lang="en-US" sz="1600" dirty="0"/>
              <a:t>motions do you feel after analyzing the cartoon?</a:t>
            </a:r>
          </a:p>
          <a:p>
            <a:r>
              <a:rPr lang="en-US" sz="1600" b="1" dirty="0"/>
              <a:t>        S</a:t>
            </a:r>
            <a:r>
              <a:rPr lang="en-US" sz="1600" dirty="0"/>
              <a:t>o what? What is the purpose or argument of the cartoon?</a:t>
            </a:r>
          </a:p>
          <a:p>
            <a:r>
              <a:rPr lang="en-US" sz="1600" dirty="0" smtClean="0"/>
              <a:t>Do you agree or disagree with the message?</a:t>
            </a:r>
            <a:endParaRPr lang="en-US" sz="1600" dirty="0"/>
          </a:p>
        </p:txBody>
      </p:sp>
      <p:pic>
        <p:nvPicPr>
          <p:cNvPr id="4" name="Content Placeholder 4" descr="http://www.streetlaw.org/Images/w430/Photo/Photo/12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329784"/>
            <a:ext cx="8244590" cy="5561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2895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the following:</a:t>
            </a:r>
            <a:endParaRPr lang="en-US" dirty="0"/>
          </a:p>
        </p:txBody>
      </p:sp>
      <p:sp>
        <p:nvSpPr>
          <p:cNvPr id="3" name="Content Placeholder 2"/>
          <p:cNvSpPr>
            <a:spLocks noGrp="1"/>
          </p:cNvSpPr>
          <p:nvPr>
            <p:ph idx="1"/>
          </p:nvPr>
        </p:nvSpPr>
        <p:spPr>
          <a:xfrm>
            <a:off x="442175" y="1930338"/>
            <a:ext cx="7212169" cy="4658031"/>
          </a:xfrm>
        </p:spPr>
        <p:style>
          <a:lnRef idx="0">
            <a:schemeClr val="accent4"/>
          </a:lnRef>
          <a:fillRef idx="3">
            <a:schemeClr val="accent4"/>
          </a:fillRef>
          <a:effectRef idx="3">
            <a:schemeClr val="accent4"/>
          </a:effectRef>
          <a:fontRef idx="minor">
            <a:schemeClr val="lt1"/>
          </a:fontRef>
        </p:style>
        <p:txBody>
          <a:bodyPr>
            <a:noAutofit/>
          </a:bodyPr>
          <a:lstStyle/>
          <a:p>
            <a:r>
              <a:rPr lang="en-US" sz="2400" b="1" dirty="0"/>
              <a:t>writ of certiorari: a </a:t>
            </a:r>
            <a:r>
              <a:rPr lang="en-US" sz="2400" b="1" dirty="0" smtClean="0"/>
              <a:t>court order that allows the supreme </a:t>
            </a:r>
            <a:r>
              <a:rPr lang="en-US" sz="2400" b="1" dirty="0"/>
              <a:t>court to </a:t>
            </a:r>
            <a:r>
              <a:rPr lang="en-US" sz="2400" b="1" dirty="0" smtClean="0"/>
              <a:t>choose which cases it wants to hear</a:t>
            </a:r>
          </a:p>
          <a:p>
            <a:r>
              <a:rPr lang="en-US" sz="2400" b="1" dirty="0" smtClean="0"/>
              <a:t>jury: group of twelve that hears a case and issues a verdict. Must have unanimous decision to determine guilt.</a:t>
            </a:r>
          </a:p>
          <a:p>
            <a:r>
              <a:rPr lang="en-US" sz="2400" b="1" dirty="0" smtClean="0"/>
              <a:t>precedent</a:t>
            </a:r>
            <a:r>
              <a:rPr lang="en-US" sz="2400" b="1" dirty="0"/>
              <a:t>:  </a:t>
            </a:r>
            <a:r>
              <a:rPr lang="en-US" sz="2400" b="1" dirty="0" smtClean="0"/>
              <a:t>a </a:t>
            </a:r>
            <a:r>
              <a:rPr lang="en-US" sz="2400" b="1" dirty="0"/>
              <a:t>ruling in a previous case that is used as </a:t>
            </a:r>
            <a:r>
              <a:rPr lang="en-US" sz="2400" b="1" dirty="0" smtClean="0"/>
              <a:t>a basis for a ruling in a similar case or decision</a:t>
            </a:r>
            <a:endParaRPr lang="en-US" sz="2400" b="1" dirty="0"/>
          </a:p>
          <a:p>
            <a:r>
              <a:rPr lang="en-US" sz="2400" b="1" dirty="0"/>
              <a:t>judicial review: the power of the Supreme court to declare a law </a:t>
            </a:r>
            <a:r>
              <a:rPr lang="en-US" sz="2400" b="1" dirty="0" smtClean="0"/>
              <a:t>unconstitutional</a:t>
            </a:r>
            <a:endParaRPr lang="en-US" sz="2400" b="1" dirty="0"/>
          </a:p>
        </p:txBody>
      </p:sp>
      <p:pic>
        <p:nvPicPr>
          <p:cNvPr id="7" name="Picture 6"/>
          <p:cNvPicPr>
            <a:picLocks noChangeAspect="1"/>
          </p:cNvPicPr>
          <p:nvPr/>
        </p:nvPicPr>
        <p:blipFill>
          <a:blip r:embed="rId2"/>
          <a:stretch>
            <a:fillRect/>
          </a:stretch>
        </p:blipFill>
        <p:spPr>
          <a:xfrm>
            <a:off x="7933722" y="873553"/>
            <a:ext cx="3281630" cy="2281282"/>
          </a:xfrm>
          <a:prstGeom prst="rect">
            <a:avLst/>
          </a:prstGeom>
        </p:spPr>
      </p:pic>
      <p:pic>
        <p:nvPicPr>
          <p:cNvPr id="8" name="Picture 7"/>
          <p:cNvPicPr>
            <a:picLocks noChangeAspect="1"/>
          </p:cNvPicPr>
          <p:nvPr/>
        </p:nvPicPr>
        <p:blipFill>
          <a:blip r:embed="rId3"/>
          <a:stretch>
            <a:fillRect/>
          </a:stretch>
        </p:blipFill>
        <p:spPr>
          <a:xfrm>
            <a:off x="7933722" y="3269884"/>
            <a:ext cx="3295834" cy="2592376"/>
          </a:xfrm>
          <a:prstGeom prst="rect">
            <a:avLst/>
          </a:prstGeom>
        </p:spPr>
      </p:pic>
      <p:pic>
        <p:nvPicPr>
          <p:cNvPr id="9" name="Picture 8"/>
          <p:cNvPicPr>
            <a:picLocks noChangeAspect="1"/>
          </p:cNvPicPr>
          <p:nvPr/>
        </p:nvPicPr>
        <p:blipFill>
          <a:blip r:embed="rId4"/>
          <a:stretch>
            <a:fillRect/>
          </a:stretch>
        </p:blipFill>
        <p:spPr>
          <a:xfrm>
            <a:off x="4803820" y="4759568"/>
            <a:ext cx="2004729" cy="2122027"/>
          </a:xfrm>
          <a:prstGeom prst="rect">
            <a:avLst/>
          </a:prstGeom>
        </p:spPr>
      </p:pic>
    </p:spTree>
    <p:extLst>
      <p:ext uri="{BB962C8B-B14F-4D97-AF65-F5344CB8AC3E}">
        <p14:creationId xmlns:p14="http://schemas.microsoft.com/office/powerpoint/2010/main" val="371714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7" y="1146687"/>
            <a:ext cx="11230707" cy="1371600"/>
          </a:xfrm>
        </p:spPr>
        <p:txBody>
          <a:bodyPr>
            <a:normAutofit fontScale="90000"/>
          </a:bodyPr>
          <a:lstStyle/>
          <a:p>
            <a:r>
              <a:rPr lang="en-US" dirty="0"/>
              <a:t>Read the scenarios below and decide which type of law is being described.  Provide text evidence to explain how you know.</a:t>
            </a:r>
            <a:br>
              <a:rPr lang="en-US" dirty="0"/>
            </a:br>
            <a:endParaRPr lang="en-US" dirty="0"/>
          </a:p>
        </p:txBody>
      </p:sp>
      <p:sp>
        <p:nvSpPr>
          <p:cNvPr id="3" name="Content Placeholder 2"/>
          <p:cNvSpPr>
            <a:spLocks noGrp="1"/>
          </p:cNvSpPr>
          <p:nvPr>
            <p:ph sz="half" idx="1"/>
          </p:nvPr>
        </p:nvSpPr>
        <p:spPr>
          <a:xfrm>
            <a:off x="527538" y="2783058"/>
            <a:ext cx="4754880" cy="1929619"/>
          </a:xfrm>
        </p:spPr>
        <p:style>
          <a:lnRef idx="2">
            <a:schemeClr val="accent2"/>
          </a:lnRef>
          <a:fillRef idx="1">
            <a:schemeClr val="lt1"/>
          </a:fillRef>
          <a:effectRef idx="0">
            <a:schemeClr val="accent2"/>
          </a:effectRef>
          <a:fontRef idx="minor">
            <a:schemeClr val="dk1"/>
          </a:fontRef>
        </p:style>
        <p:txBody>
          <a:bodyPr/>
          <a:lstStyle/>
          <a:p>
            <a:r>
              <a:rPr lang="en-US" dirty="0" smtClean="0"/>
              <a:t>1</a:t>
            </a:r>
            <a:r>
              <a:rPr lang="en-US" dirty="0"/>
              <a:t>.	You use a file sharing website to get free digital copies of copyrighted songs and videos.  The music company and the band sue you for their losses.</a:t>
            </a:r>
          </a:p>
          <a:p>
            <a:endParaRPr lang="en-US" dirty="0"/>
          </a:p>
        </p:txBody>
      </p:sp>
      <p:sp>
        <p:nvSpPr>
          <p:cNvPr id="4" name="Content Placeholder 3"/>
          <p:cNvSpPr>
            <a:spLocks noGrp="1"/>
          </p:cNvSpPr>
          <p:nvPr>
            <p:ph sz="half" idx="2"/>
          </p:nvPr>
        </p:nvSpPr>
        <p:spPr>
          <a:xfrm>
            <a:off x="6253089" y="2794780"/>
            <a:ext cx="4754880" cy="1976511"/>
          </a:xfrm>
        </p:spPr>
        <p:style>
          <a:lnRef idx="2">
            <a:schemeClr val="accent2"/>
          </a:lnRef>
          <a:fillRef idx="1">
            <a:schemeClr val="lt1"/>
          </a:fillRef>
          <a:effectRef idx="0">
            <a:schemeClr val="accent2"/>
          </a:effectRef>
          <a:fontRef idx="minor">
            <a:schemeClr val="dk1"/>
          </a:fontRef>
        </p:style>
        <p:txBody>
          <a:bodyPr/>
          <a:lstStyle/>
          <a:p>
            <a:r>
              <a:rPr lang="en-US" dirty="0"/>
              <a:t>2.	You are accused of using your elderly neighbor’s password to transfer money online, from their bank account to your online payment account.</a:t>
            </a:r>
          </a:p>
        </p:txBody>
      </p:sp>
    </p:spTree>
    <p:extLst>
      <p:ext uri="{BB962C8B-B14F-4D97-AF65-F5344CB8AC3E}">
        <p14:creationId xmlns:p14="http://schemas.microsoft.com/office/powerpoint/2010/main" val="1977520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t>
            </a:r>
            <a:r>
              <a:rPr lang="en-US" dirty="0"/>
              <a:t>If? Select the correct type of law based on the scenario. </a:t>
            </a:r>
          </a:p>
        </p:txBody>
      </p:sp>
      <p:sp>
        <p:nvSpPr>
          <p:cNvPr id="3" name="Content Placeholder 2"/>
          <p:cNvSpPr>
            <a:spLocks noGrp="1"/>
          </p:cNvSpPr>
          <p:nvPr>
            <p:ph sz="half" idx="1"/>
          </p:nvPr>
        </p:nvSpPr>
        <p:spPr/>
        <p:txBody>
          <a:bodyPr/>
          <a:lstStyle/>
          <a:p>
            <a:r>
              <a:rPr lang="en-US" dirty="0"/>
              <a:t> When a soldier failed to return to base after going on leave, he was charged and brought to trial for being AWOL (Absent Without Official Leave).  </a:t>
            </a:r>
            <a:endParaRPr lang="en-US" dirty="0" smtClean="0"/>
          </a:p>
          <a:p>
            <a:pPr lvl="1"/>
            <a:r>
              <a:rPr lang="en-US" dirty="0" smtClean="0"/>
              <a:t>a</a:t>
            </a:r>
            <a:r>
              <a:rPr lang="en-US" dirty="0"/>
              <a:t>. Military Law </a:t>
            </a:r>
            <a:endParaRPr lang="en-US" dirty="0" smtClean="0"/>
          </a:p>
          <a:p>
            <a:pPr lvl="1"/>
            <a:r>
              <a:rPr lang="en-US" dirty="0" smtClean="0"/>
              <a:t>b</a:t>
            </a:r>
            <a:r>
              <a:rPr lang="en-US" dirty="0"/>
              <a:t>. Juvenile Law </a:t>
            </a:r>
            <a:endParaRPr lang="en-US" dirty="0" smtClean="0"/>
          </a:p>
          <a:p>
            <a:pPr lvl="1"/>
            <a:r>
              <a:rPr lang="en-US" dirty="0" smtClean="0"/>
              <a:t>c</a:t>
            </a:r>
            <a:r>
              <a:rPr lang="en-US" dirty="0"/>
              <a:t>. Civil Law </a:t>
            </a:r>
            <a:endParaRPr lang="en-US" dirty="0" smtClean="0"/>
          </a:p>
          <a:p>
            <a:pPr lvl="1"/>
            <a:r>
              <a:rPr lang="en-US" dirty="0" smtClean="0"/>
              <a:t>d</a:t>
            </a:r>
            <a:r>
              <a:rPr lang="en-US" dirty="0"/>
              <a:t>. Criminal Law </a:t>
            </a:r>
            <a:endParaRPr lang="en-US" dirty="0" smtClean="0"/>
          </a:p>
          <a:p>
            <a:endParaRPr lang="en-US" dirty="0"/>
          </a:p>
        </p:txBody>
      </p:sp>
      <p:sp>
        <p:nvSpPr>
          <p:cNvPr id="4" name="Content Placeholder 3"/>
          <p:cNvSpPr>
            <a:spLocks noGrp="1"/>
          </p:cNvSpPr>
          <p:nvPr>
            <p:ph sz="half" idx="2"/>
          </p:nvPr>
        </p:nvSpPr>
        <p:spPr/>
        <p:txBody>
          <a:bodyPr/>
          <a:lstStyle/>
          <a:p>
            <a:r>
              <a:rPr lang="en-US" dirty="0"/>
              <a:t>Julie was pulled over by the police at 2:00am and was charged with breaking the curfew law in her town. She was fined and released back to her parents. </a:t>
            </a:r>
          </a:p>
          <a:p>
            <a:pPr lvl="1"/>
            <a:r>
              <a:rPr lang="en-US" dirty="0"/>
              <a:t>a. Military Law </a:t>
            </a:r>
          </a:p>
          <a:p>
            <a:pPr lvl="1"/>
            <a:r>
              <a:rPr lang="en-US" dirty="0"/>
              <a:t>b. Juvenile Law </a:t>
            </a:r>
          </a:p>
          <a:p>
            <a:pPr lvl="1"/>
            <a:r>
              <a:rPr lang="en-US" dirty="0"/>
              <a:t>c. Civil Law</a:t>
            </a:r>
          </a:p>
          <a:p>
            <a:pPr lvl="1"/>
            <a:r>
              <a:rPr lang="en-US" dirty="0"/>
              <a:t>d. Criminal Law </a:t>
            </a:r>
          </a:p>
          <a:p>
            <a:endParaRPr lang="en-US" dirty="0"/>
          </a:p>
        </p:txBody>
      </p:sp>
      <p:sp>
        <p:nvSpPr>
          <p:cNvPr id="5" name="Oval 4"/>
          <p:cNvSpPr/>
          <p:nvPr/>
        </p:nvSpPr>
        <p:spPr>
          <a:xfrm>
            <a:off x="1473200" y="3305908"/>
            <a:ext cx="508000" cy="304800"/>
          </a:xfrm>
          <a:prstGeom prst="ellipse">
            <a:avLst/>
          </a:prstGeom>
          <a:noFill/>
          <a:ln w="5715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6619925" y="3892061"/>
            <a:ext cx="508000" cy="304800"/>
          </a:xfrm>
          <a:prstGeom prst="ellipse">
            <a:avLst/>
          </a:prstGeom>
          <a:noFill/>
          <a:ln w="5715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8075823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a:t> The Smith family has decided to adopt their foster child, Anna. They work with their state adoption agency to complete all of the necessary paperwork. </a:t>
            </a:r>
            <a:endParaRPr lang="en-US" dirty="0" smtClean="0"/>
          </a:p>
          <a:p>
            <a:pPr lvl="1"/>
            <a:r>
              <a:rPr lang="en-US" dirty="0" smtClean="0"/>
              <a:t>a</a:t>
            </a:r>
            <a:r>
              <a:rPr lang="en-US" dirty="0"/>
              <a:t>. Military Law </a:t>
            </a:r>
            <a:endParaRPr lang="en-US" dirty="0" smtClean="0"/>
          </a:p>
          <a:p>
            <a:pPr lvl="1"/>
            <a:r>
              <a:rPr lang="en-US" dirty="0" smtClean="0"/>
              <a:t>b</a:t>
            </a:r>
            <a:r>
              <a:rPr lang="en-US" dirty="0"/>
              <a:t>. Juvenile Law </a:t>
            </a:r>
            <a:endParaRPr lang="en-US" dirty="0" smtClean="0"/>
          </a:p>
          <a:p>
            <a:pPr lvl="1"/>
            <a:r>
              <a:rPr lang="en-US" dirty="0" smtClean="0"/>
              <a:t>c</a:t>
            </a:r>
            <a:r>
              <a:rPr lang="en-US" dirty="0"/>
              <a:t>. Civil Law </a:t>
            </a:r>
            <a:endParaRPr lang="en-US" dirty="0" smtClean="0"/>
          </a:p>
          <a:p>
            <a:pPr lvl="1"/>
            <a:r>
              <a:rPr lang="en-US" dirty="0" smtClean="0"/>
              <a:t>d</a:t>
            </a:r>
            <a:r>
              <a:rPr lang="en-US" dirty="0"/>
              <a:t>. Criminal Law</a:t>
            </a:r>
          </a:p>
        </p:txBody>
      </p:sp>
      <p:sp>
        <p:nvSpPr>
          <p:cNvPr id="5" name="Content Placeholder 4"/>
          <p:cNvSpPr>
            <a:spLocks noGrp="1"/>
          </p:cNvSpPr>
          <p:nvPr>
            <p:ph sz="half" idx="2"/>
          </p:nvPr>
        </p:nvSpPr>
        <p:spPr/>
        <p:txBody>
          <a:bodyPr/>
          <a:lstStyle/>
          <a:p>
            <a:r>
              <a:rPr lang="en-US" dirty="0"/>
              <a:t>A married couple decides to get a divorce. They disagree over who gets what. A judge hears both sides and makes a decision about how their property should be divided. </a:t>
            </a:r>
          </a:p>
          <a:p>
            <a:pPr lvl="1"/>
            <a:r>
              <a:rPr lang="en-US" dirty="0"/>
              <a:t>a. Military Law</a:t>
            </a:r>
          </a:p>
          <a:p>
            <a:pPr lvl="1"/>
            <a:r>
              <a:rPr lang="en-US" dirty="0"/>
              <a:t>b. Juvenile Law </a:t>
            </a:r>
          </a:p>
          <a:p>
            <a:pPr lvl="1"/>
            <a:r>
              <a:rPr lang="en-US" dirty="0"/>
              <a:t>c. Civil Law </a:t>
            </a:r>
          </a:p>
          <a:p>
            <a:pPr lvl="1"/>
            <a:r>
              <a:rPr lang="en-US" dirty="0"/>
              <a:t>d. Criminal Law </a:t>
            </a:r>
          </a:p>
          <a:p>
            <a:endParaRPr lang="en-US" dirty="0"/>
          </a:p>
        </p:txBody>
      </p:sp>
      <p:sp>
        <p:nvSpPr>
          <p:cNvPr id="6" name="Oval 5"/>
          <p:cNvSpPr/>
          <p:nvPr/>
        </p:nvSpPr>
        <p:spPr>
          <a:xfrm>
            <a:off x="1473200" y="3868615"/>
            <a:ext cx="508000" cy="304800"/>
          </a:xfrm>
          <a:prstGeom prst="ellipse">
            <a:avLst/>
          </a:prstGeom>
          <a:noFill/>
          <a:ln w="5715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6639560" y="4173415"/>
            <a:ext cx="508000" cy="304800"/>
          </a:xfrm>
          <a:prstGeom prst="ellipse">
            <a:avLst/>
          </a:prstGeom>
          <a:noFill/>
          <a:ln w="5715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Content Placeholder 2"/>
          <p:cNvSpPr txBox="1">
            <a:spLocks/>
          </p:cNvSpPr>
          <p:nvPr/>
        </p:nvSpPr>
        <p:spPr>
          <a:xfrm>
            <a:off x="1016001" y="2286000"/>
            <a:ext cx="5214105" cy="4069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0266653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normAutofit/>
          </a:bodyPr>
          <a:lstStyle/>
          <a:p>
            <a:r>
              <a:rPr lang="en-US" dirty="0" smtClean="0"/>
              <a:t>Karen </a:t>
            </a:r>
            <a:r>
              <a:rPr lang="en-US" dirty="0"/>
              <a:t>ordered an iPod off the internet and paid with her credit card, but she never received the order. The seller is refusing to refund her money, so she takes the matter to court. </a:t>
            </a:r>
            <a:endParaRPr lang="en-US" dirty="0" smtClean="0"/>
          </a:p>
          <a:p>
            <a:pPr lvl="1"/>
            <a:r>
              <a:rPr lang="en-US" dirty="0" smtClean="0"/>
              <a:t>a</a:t>
            </a:r>
            <a:r>
              <a:rPr lang="en-US" dirty="0"/>
              <a:t>. Military </a:t>
            </a:r>
            <a:r>
              <a:rPr lang="en-US" dirty="0" smtClean="0"/>
              <a:t>Law</a:t>
            </a:r>
          </a:p>
          <a:p>
            <a:pPr lvl="1"/>
            <a:r>
              <a:rPr lang="en-US" dirty="0" smtClean="0"/>
              <a:t>b</a:t>
            </a:r>
            <a:r>
              <a:rPr lang="en-US" dirty="0"/>
              <a:t>. Juvenile Law </a:t>
            </a:r>
            <a:endParaRPr lang="en-US" dirty="0" smtClean="0"/>
          </a:p>
          <a:p>
            <a:pPr lvl="1"/>
            <a:r>
              <a:rPr lang="en-US" dirty="0" smtClean="0"/>
              <a:t>c</a:t>
            </a:r>
            <a:r>
              <a:rPr lang="en-US" dirty="0"/>
              <a:t>. Civil Law </a:t>
            </a:r>
            <a:endParaRPr lang="en-US" dirty="0" smtClean="0"/>
          </a:p>
          <a:p>
            <a:pPr lvl="1"/>
            <a:r>
              <a:rPr lang="en-US" dirty="0" smtClean="0"/>
              <a:t>d</a:t>
            </a:r>
            <a:r>
              <a:rPr lang="en-US" dirty="0"/>
              <a:t>. Criminal Law </a:t>
            </a:r>
          </a:p>
        </p:txBody>
      </p:sp>
      <p:sp>
        <p:nvSpPr>
          <p:cNvPr id="5" name="Oval 4"/>
          <p:cNvSpPr/>
          <p:nvPr/>
        </p:nvSpPr>
        <p:spPr>
          <a:xfrm>
            <a:off x="6639560" y="4233451"/>
            <a:ext cx="508000" cy="304800"/>
          </a:xfrm>
          <a:prstGeom prst="ellipse">
            <a:avLst/>
          </a:prstGeom>
          <a:noFill/>
          <a:ln w="5715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p:cNvSpPr/>
          <p:nvPr/>
        </p:nvSpPr>
        <p:spPr>
          <a:xfrm>
            <a:off x="1297354" y="4233451"/>
            <a:ext cx="508000" cy="304800"/>
          </a:xfrm>
          <a:prstGeom prst="ellipse">
            <a:avLst/>
          </a:prstGeom>
          <a:noFill/>
          <a:ln w="5715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Content Placeholder 4"/>
          <p:cNvSpPr>
            <a:spLocks noGrp="1"/>
          </p:cNvSpPr>
          <p:nvPr>
            <p:ph sz="half" idx="1"/>
          </p:nvPr>
        </p:nvSpPr>
        <p:spPr>
          <a:xfrm>
            <a:off x="1016001" y="2093884"/>
            <a:ext cx="5214105" cy="4069080"/>
          </a:xfrm>
        </p:spPr>
        <p:txBody>
          <a:bodyPr/>
          <a:lstStyle/>
          <a:p>
            <a:r>
              <a:rPr lang="en-US" dirty="0"/>
              <a:t>A man was caught on tape robbing a gas station. He was arrested, brought to trial, and found guilty of burglary. He was sentenced to 10 years in prison and a fine. </a:t>
            </a:r>
          </a:p>
          <a:p>
            <a:pPr lvl="1"/>
            <a:r>
              <a:rPr lang="en-US" dirty="0"/>
              <a:t>a. Military Law </a:t>
            </a:r>
          </a:p>
          <a:p>
            <a:pPr lvl="1"/>
            <a:r>
              <a:rPr lang="en-US" dirty="0"/>
              <a:t>b. Juvenile Law </a:t>
            </a:r>
          </a:p>
          <a:p>
            <a:pPr lvl="1"/>
            <a:r>
              <a:rPr lang="en-US" dirty="0"/>
              <a:t>c. Civil Law </a:t>
            </a:r>
            <a:endParaRPr lang="en-US" dirty="0" smtClean="0"/>
          </a:p>
          <a:p>
            <a:pPr lvl="1"/>
            <a:r>
              <a:rPr lang="en-US" dirty="0" smtClean="0"/>
              <a:t>D. Criminal Law</a:t>
            </a:r>
            <a:endParaRPr lang="en-US" dirty="0"/>
          </a:p>
        </p:txBody>
      </p:sp>
    </p:spTree>
    <p:extLst>
      <p:ext uri="{BB962C8B-B14F-4D97-AF65-F5344CB8AC3E}">
        <p14:creationId xmlns:p14="http://schemas.microsoft.com/office/powerpoint/2010/main" val="107981190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5139" y="629381"/>
            <a:ext cx="6635262" cy="1371600"/>
          </a:xfrm>
        </p:spPr>
        <p:txBody>
          <a:bodyPr>
            <a:normAutofit fontScale="90000"/>
          </a:bodyPr>
          <a:lstStyle/>
          <a:p>
            <a:r>
              <a:rPr lang="en-US" b="1" dirty="0">
                <a:solidFill>
                  <a:schemeClr val="accent3"/>
                </a:solidFill>
                <a:effectLst>
                  <a:outerShdw blurRad="38100" dist="38100" dir="2700000" algn="tl">
                    <a:srgbClr val="000000">
                      <a:alpha val="43137"/>
                    </a:srgbClr>
                  </a:outerShdw>
                </a:effectLst>
              </a:rPr>
              <a:t>I can define the following terms</a:t>
            </a:r>
            <a:br>
              <a:rPr lang="en-US" b="1" dirty="0">
                <a:solidFill>
                  <a:schemeClr val="accent3"/>
                </a:solidFill>
                <a:effectLst>
                  <a:outerShdw blurRad="38100" dist="38100" dir="2700000" algn="tl">
                    <a:srgbClr val="000000">
                      <a:alpha val="43137"/>
                    </a:srgbClr>
                  </a:outerShdw>
                </a:effectLst>
              </a:rPr>
            </a:br>
            <a:endParaRPr lang="en-US" b="1" dirty="0">
              <a:solidFill>
                <a:schemeClr val="accent3"/>
              </a:solidFill>
              <a:effectLst>
                <a:outerShdw blurRad="38100" dist="38100" dir="2700000" algn="tl">
                  <a:srgbClr val="000000">
                    <a:alpha val="43137"/>
                  </a:srgbClr>
                </a:outerShdw>
              </a:effectLst>
            </a:endParaRPr>
          </a:p>
        </p:txBody>
      </p:sp>
      <p:sp>
        <p:nvSpPr>
          <p:cNvPr id="9" name="Content Placeholder 8"/>
          <p:cNvSpPr>
            <a:spLocks noGrp="1"/>
          </p:cNvSpPr>
          <p:nvPr>
            <p:ph sz="half" idx="1"/>
          </p:nvPr>
        </p:nvSpPr>
        <p:spPr>
          <a:xfrm>
            <a:off x="422031" y="2103120"/>
            <a:ext cx="5685692" cy="3749040"/>
          </a:xfrm>
        </p:spPr>
        <p:style>
          <a:lnRef idx="1">
            <a:schemeClr val="accent1"/>
          </a:lnRef>
          <a:fillRef idx="3">
            <a:schemeClr val="accent1"/>
          </a:fillRef>
          <a:effectRef idx="2">
            <a:schemeClr val="accent1"/>
          </a:effectRef>
          <a:fontRef idx="minor">
            <a:schemeClr val="lt1"/>
          </a:fontRef>
        </p:style>
        <p:txBody>
          <a:bodyPr>
            <a:noAutofit/>
          </a:bodyPr>
          <a:lstStyle/>
          <a:p>
            <a:r>
              <a:rPr lang="en-US" sz="2400" b="1" dirty="0" smtClean="0"/>
              <a:t>Plaintiff:</a:t>
            </a:r>
          </a:p>
          <a:p>
            <a:pPr lvl="1"/>
            <a:r>
              <a:rPr lang="en-US" sz="2000" b="1" dirty="0" smtClean="0"/>
              <a:t>The </a:t>
            </a:r>
            <a:r>
              <a:rPr lang="en-US" sz="2000" b="1" dirty="0"/>
              <a:t>person who files a lawsuit</a:t>
            </a:r>
          </a:p>
          <a:p>
            <a:r>
              <a:rPr lang="en-US" sz="2400" b="1" dirty="0" smtClean="0"/>
              <a:t>Defendant:</a:t>
            </a:r>
          </a:p>
          <a:p>
            <a:pPr lvl="1"/>
            <a:r>
              <a:rPr lang="en-US" sz="2000" b="1" dirty="0" smtClean="0"/>
              <a:t>The </a:t>
            </a:r>
            <a:r>
              <a:rPr lang="en-US" sz="2000" b="1" dirty="0"/>
              <a:t>person who is being sued or accused of a crime</a:t>
            </a:r>
          </a:p>
          <a:p>
            <a:r>
              <a:rPr lang="en-US" sz="2400" b="1" dirty="0" smtClean="0"/>
              <a:t>Prosecution:</a:t>
            </a:r>
          </a:p>
          <a:p>
            <a:pPr lvl="1"/>
            <a:r>
              <a:rPr lang="en-US" sz="2000" b="1" dirty="0" smtClean="0"/>
              <a:t>The </a:t>
            </a:r>
            <a:r>
              <a:rPr lang="en-US" sz="2000" b="1" dirty="0"/>
              <a:t>government in its role as the party who starts the legal </a:t>
            </a:r>
            <a:r>
              <a:rPr lang="en-US" sz="2000" b="1" dirty="0" smtClean="0"/>
              <a:t>proceedings </a:t>
            </a:r>
            <a:r>
              <a:rPr lang="en-US" sz="2000" b="1" dirty="0"/>
              <a:t>against someone charged with a crime and is charged with proving that persons </a:t>
            </a:r>
            <a:r>
              <a:rPr lang="en-US" sz="2000" b="1" dirty="0" smtClean="0"/>
              <a:t>guilt</a:t>
            </a:r>
            <a:endParaRPr lang="en-US" sz="2000" b="1" dirty="0"/>
          </a:p>
        </p:txBody>
      </p:sp>
      <p:sp>
        <p:nvSpPr>
          <p:cNvPr id="11" name="Content Placeholder 10"/>
          <p:cNvSpPr>
            <a:spLocks noGrp="1"/>
          </p:cNvSpPr>
          <p:nvPr>
            <p:ph sz="half" idx="2"/>
          </p:nvPr>
        </p:nvSpPr>
        <p:spPr>
          <a:xfrm>
            <a:off x="6370319" y="2103120"/>
            <a:ext cx="5270695" cy="3749040"/>
          </a:xfrm>
        </p:spPr>
        <p:style>
          <a:lnRef idx="1">
            <a:schemeClr val="accent5"/>
          </a:lnRef>
          <a:fillRef idx="3">
            <a:schemeClr val="accent5"/>
          </a:fillRef>
          <a:effectRef idx="2">
            <a:schemeClr val="accent5"/>
          </a:effectRef>
          <a:fontRef idx="minor">
            <a:schemeClr val="lt1"/>
          </a:fontRef>
        </p:style>
        <p:txBody>
          <a:bodyPr>
            <a:normAutofit/>
          </a:bodyPr>
          <a:lstStyle/>
          <a:p>
            <a:r>
              <a:rPr lang="en-US" sz="2400" b="1" dirty="0"/>
              <a:t>Misdemeanor: </a:t>
            </a:r>
          </a:p>
          <a:p>
            <a:pPr lvl="1"/>
            <a:r>
              <a:rPr lang="en-US" sz="2000" b="1" dirty="0"/>
              <a:t>Minor crime which a person can be fined a small amount or spend up to one year in jail</a:t>
            </a:r>
          </a:p>
          <a:p>
            <a:r>
              <a:rPr lang="en-US" sz="2400" b="1" dirty="0"/>
              <a:t>Felony:</a:t>
            </a:r>
          </a:p>
          <a:p>
            <a:pPr lvl="1"/>
            <a:r>
              <a:rPr lang="en-US" sz="2000" b="1" dirty="0"/>
              <a:t>More serious crime such as murder, kidnapping, robbery, or assault</a:t>
            </a:r>
          </a:p>
          <a:p>
            <a:endParaRPr lang="en-US" sz="2400"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92" y="-733"/>
            <a:ext cx="3763107" cy="2116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856" y="4844561"/>
            <a:ext cx="3435106" cy="1705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426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additive="base">
                                        <p:cTn id="2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5"/>
                                        </p:tgtEl>
                                        <p:attrNameLst>
                                          <p:attrName>style.visibility</p:attrName>
                                        </p:attrNameLst>
                                      </p:cBhvr>
                                      <p:to>
                                        <p:strVal val="visible"/>
                                      </p:to>
                                    </p:set>
                                    <p:anim calcmode="lin" valueType="num">
                                      <p:cBhvr additive="base">
                                        <p:cTn id="27" dur="500" fill="hold"/>
                                        <p:tgtEl>
                                          <p:spTgt spid="1025"/>
                                        </p:tgtEl>
                                        <p:attrNameLst>
                                          <p:attrName>ppt_x</p:attrName>
                                        </p:attrNameLst>
                                      </p:cBhvr>
                                      <p:tavLst>
                                        <p:tav tm="0">
                                          <p:val>
                                            <p:strVal val="#ppt_x"/>
                                          </p:val>
                                        </p:tav>
                                        <p:tav tm="100000">
                                          <p:val>
                                            <p:strVal val="#ppt_x"/>
                                          </p:val>
                                        </p:tav>
                                      </p:tavLst>
                                    </p:anim>
                                    <p:anim calcmode="lin" valueType="num">
                                      <p:cBhvr additive="base">
                                        <p:cTn id="28"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 calcmode="lin" valueType="num">
                                      <p:cBhvr additive="base">
                                        <p:cTn id="3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additive="base">
                                        <p:cTn id="43" dur="500" fill="hold"/>
                                        <p:tgtEl>
                                          <p:spTgt spid="1026"/>
                                        </p:tgtEl>
                                        <p:attrNameLst>
                                          <p:attrName>ppt_x</p:attrName>
                                        </p:attrNameLst>
                                      </p:cBhvr>
                                      <p:tavLst>
                                        <p:tav tm="0">
                                          <p:val>
                                            <p:strVal val="#ppt_x"/>
                                          </p:val>
                                        </p:tav>
                                        <p:tav tm="100000">
                                          <p:val>
                                            <p:strVal val="#ppt_x"/>
                                          </p:val>
                                        </p:tav>
                                      </p:tavLst>
                                    </p:anim>
                                    <p:anim calcmode="lin" valueType="num">
                                      <p:cBhvr additive="base">
                                        <p:cTn id="4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1">
                                            <p:txEl>
                                              <p:pRg st="1" end="1"/>
                                            </p:txEl>
                                          </p:spTgt>
                                        </p:tgtEl>
                                        <p:attrNameLst>
                                          <p:attrName>style.visibility</p:attrName>
                                        </p:attrNameLst>
                                      </p:cBhvr>
                                      <p:to>
                                        <p:strVal val="visible"/>
                                      </p:to>
                                    </p:set>
                                    <p:anim calcmode="lin" valueType="num">
                                      <p:cBhvr additive="base">
                                        <p:cTn id="5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1">
                                            <p:txEl>
                                              <p:pRg st="2" end="2"/>
                                            </p:txEl>
                                          </p:spTgt>
                                        </p:tgtEl>
                                        <p:attrNameLst>
                                          <p:attrName>style.visibility</p:attrName>
                                        </p:attrNameLst>
                                      </p:cBhvr>
                                      <p:to>
                                        <p:strVal val="visible"/>
                                      </p:to>
                                    </p:set>
                                    <p:anim calcmode="lin" valueType="num">
                                      <p:cBhvr additive="base">
                                        <p:cTn id="5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1">
                                            <p:txEl>
                                              <p:pRg st="3" end="3"/>
                                            </p:txEl>
                                          </p:spTgt>
                                        </p:tgtEl>
                                        <p:attrNameLst>
                                          <p:attrName>style.visibility</p:attrName>
                                        </p:attrNameLst>
                                      </p:cBhvr>
                                      <p:to>
                                        <p:strVal val="visible"/>
                                      </p:to>
                                    </p:set>
                                    <p:anim calcmode="lin" valueType="num">
                                      <p:cBhvr additive="base">
                                        <p:cTn id="6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I can identify the steps of the criminal trial process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28449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chemeClr val="accent3"/>
                </a:solidFill>
                <a:effectLst>
                  <a:outerShdw blurRad="38100" dist="38100" dir="2700000" algn="tl">
                    <a:srgbClr val="000000">
                      <a:alpha val="43137"/>
                    </a:srgbClr>
                  </a:outerShdw>
                </a:effectLst>
              </a:rPr>
              <a:t/>
            </a:r>
            <a:br>
              <a:rPr lang="en-US" b="1" dirty="0">
                <a:solidFill>
                  <a:schemeClr val="accent3"/>
                </a:solidFill>
                <a:effectLst>
                  <a:outerShdw blurRad="38100" dist="38100" dir="2700000" algn="tl">
                    <a:srgbClr val="000000">
                      <a:alpha val="43137"/>
                    </a:srgbClr>
                  </a:outerShdw>
                </a:effectLst>
              </a:rPr>
            </a:br>
            <a:r>
              <a:rPr lang="en-US" b="1" dirty="0">
                <a:solidFill>
                  <a:schemeClr val="accent3"/>
                </a:solidFill>
                <a:effectLst>
                  <a:outerShdw blurRad="38100" dist="38100" dir="2700000" algn="tl">
                    <a:srgbClr val="000000">
                      <a:alpha val="43137"/>
                    </a:srgbClr>
                  </a:outerShdw>
                </a:effectLst>
              </a:rPr>
              <a:t>Pre-Trial</a:t>
            </a:r>
            <a:br>
              <a:rPr lang="en-US" b="1" dirty="0">
                <a:solidFill>
                  <a:schemeClr val="accent3"/>
                </a:solidFill>
                <a:effectLst>
                  <a:outerShdw blurRad="38100" dist="38100" dir="2700000" algn="tl">
                    <a:srgbClr val="000000">
                      <a:alpha val="43137"/>
                    </a:srgbClr>
                  </a:outerShdw>
                </a:effectLst>
              </a:rPr>
            </a:br>
            <a:endParaRPr lang="en-US" b="1" dirty="0">
              <a:solidFill>
                <a:schemeClr val="accent3"/>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style>
          <a:lnRef idx="1">
            <a:schemeClr val="accent4"/>
          </a:lnRef>
          <a:fillRef idx="3">
            <a:schemeClr val="accent4"/>
          </a:fillRef>
          <a:effectRef idx="2">
            <a:schemeClr val="accent4"/>
          </a:effectRef>
          <a:fontRef idx="minor">
            <a:schemeClr val="lt1"/>
          </a:fontRef>
        </p:style>
        <p:txBody>
          <a:bodyPr>
            <a:normAutofit lnSpcReduction="10000"/>
          </a:bodyPr>
          <a:lstStyle/>
          <a:p>
            <a:r>
              <a:rPr lang="en-US" sz="2400" b="1" dirty="0" smtClean="0"/>
              <a:t>Arrest</a:t>
            </a:r>
            <a:r>
              <a:rPr lang="en-US" sz="2400" b="1" dirty="0"/>
              <a:t>: </a:t>
            </a:r>
            <a:endParaRPr lang="en-US" sz="2400" b="1" dirty="0" smtClean="0"/>
          </a:p>
          <a:p>
            <a:pPr lvl="1"/>
            <a:r>
              <a:rPr lang="en-US" sz="2200" b="1" dirty="0" smtClean="0"/>
              <a:t>Police </a:t>
            </a:r>
            <a:r>
              <a:rPr lang="en-US" sz="2200" b="1" dirty="0"/>
              <a:t>arrest and book a suspect</a:t>
            </a:r>
          </a:p>
          <a:p>
            <a:r>
              <a:rPr lang="en-US" sz="2400" b="1" dirty="0" smtClean="0"/>
              <a:t>Preliminary </a:t>
            </a:r>
            <a:r>
              <a:rPr lang="en-US" sz="2400" b="1" dirty="0"/>
              <a:t>Hearing: </a:t>
            </a:r>
            <a:endParaRPr lang="en-US" sz="2400" b="1" dirty="0" smtClean="0"/>
          </a:p>
          <a:p>
            <a:pPr lvl="1"/>
            <a:r>
              <a:rPr lang="en-US" sz="2200" b="1" dirty="0" smtClean="0"/>
              <a:t>Suspect </a:t>
            </a:r>
            <a:r>
              <a:rPr lang="en-US" sz="2200" b="1" dirty="0"/>
              <a:t>appears before judge for explanation of charges. Bail is set</a:t>
            </a:r>
            <a:r>
              <a:rPr lang="en-US" sz="2200" b="1" dirty="0" smtClean="0"/>
              <a:t>.</a:t>
            </a:r>
            <a:endParaRPr lang="en-US" sz="2200" b="1" dirty="0"/>
          </a:p>
        </p:txBody>
      </p:sp>
      <p:sp>
        <p:nvSpPr>
          <p:cNvPr id="5" name="Content Placeholder 4"/>
          <p:cNvSpPr>
            <a:spLocks noGrp="1"/>
          </p:cNvSpPr>
          <p:nvPr>
            <p:ph sz="half" idx="2"/>
          </p:nvPr>
        </p:nvSpPr>
        <p:spPr/>
        <p:style>
          <a:lnRef idx="1">
            <a:schemeClr val="accent3"/>
          </a:lnRef>
          <a:fillRef idx="3">
            <a:schemeClr val="accent3"/>
          </a:fillRef>
          <a:effectRef idx="2">
            <a:schemeClr val="accent3"/>
          </a:effectRef>
          <a:fontRef idx="minor">
            <a:schemeClr val="lt1"/>
          </a:fontRef>
        </p:style>
        <p:txBody>
          <a:bodyPr>
            <a:normAutofit lnSpcReduction="10000"/>
          </a:bodyPr>
          <a:lstStyle/>
          <a:p>
            <a:r>
              <a:rPr lang="en-US" sz="2400" b="1" dirty="0"/>
              <a:t>Indictment: </a:t>
            </a:r>
          </a:p>
          <a:p>
            <a:pPr lvl="1"/>
            <a:r>
              <a:rPr lang="en-US" sz="2200" b="1" dirty="0"/>
              <a:t>Grand jury (or judge) hears evidence and formally charges the suspect with a crime</a:t>
            </a:r>
          </a:p>
          <a:p>
            <a:r>
              <a:rPr lang="en-US" sz="2400" b="1" dirty="0"/>
              <a:t>Arraignment: </a:t>
            </a:r>
          </a:p>
          <a:p>
            <a:pPr lvl="1"/>
            <a:r>
              <a:rPr lang="en-US" sz="2200" b="1" dirty="0"/>
              <a:t>Defendant enters a plea of guilty or innocent. If plea is innocent the trial date is set. If plea is guilty a plea bargain is accepted.</a:t>
            </a:r>
          </a:p>
          <a:p>
            <a:endParaRPr lang="en-US" sz="2400" b="1" dirty="0"/>
          </a:p>
          <a:p>
            <a:endParaRPr lang="en-US" dirty="0"/>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1" y="797168"/>
            <a:ext cx="2217202" cy="147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579" y="4763083"/>
            <a:ext cx="3727206" cy="2094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419" y="0"/>
            <a:ext cx="4013689" cy="2006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3323" y="5486400"/>
            <a:ext cx="24384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288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49"/>
                                        </p:tgtEl>
                                        <p:attrNameLst>
                                          <p:attrName>style.visibility</p:attrName>
                                        </p:attrNameLst>
                                      </p:cBhvr>
                                      <p:to>
                                        <p:strVal val="visible"/>
                                      </p:to>
                                    </p:set>
                                    <p:anim calcmode="lin" valueType="num">
                                      <p:cBhvr additive="base">
                                        <p:cTn id="17" dur="500" fill="hold"/>
                                        <p:tgtEl>
                                          <p:spTgt spid="2049"/>
                                        </p:tgtEl>
                                        <p:attrNameLst>
                                          <p:attrName>ppt_x</p:attrName>
                                        </p:attrNameLst>
                                      </p:cBhvr>
                                      <p:tavLst>
                                        <p:tav tm="0">
                                          <p:val>
                                            <p:strVal val="#ppt_x"/>
                                          </p:val>
                                        </p:tav>
                                        <p:tav tm="100000">
                                          <p:val>
                                            <p:strVal val="#ppt_x"/>
                                          </p:val>
                                        </p:tav>
                                      </p:tavLst>
                                    </p:anim>
                                    <p:anim calcmode="lin" valueType="num">
                                      <p:cBhvr additive="base">
                                        <p:cTn id="18"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fade">
                                      <p:cBhvr>
                                        <p:cTn id="39" dur="1000"/>
                                        <p:tgtEl>
                                          <p:spTgt spid="5">
                                            <p:txEl>
                                              <p:pRg st="0" end="0"/>
                                            </p:txEl>
                                          </p:spTgt>
                                        </p:tgtEl>
                                      </p:cBhvr>
                                    </p:animEffect>
                                    <p:anim calcmode="lin" valueType="num">
                                      <p:cBhvr>
                                        <p:cTn id="4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Effect transition="in" filter="fade">
                                      <p:cBhvr>
                                        <p:cTn id="44" dur="1000"/>
                                        <p:tgtEl>
                                          <p:spTgt spid="5">
                                            <p:txEl>
                                              <p:pRg st="1" end="1"/>
                                            </p:txEl>
                                          </p:spTgt>
                                        </p:tgtEl>
                                      </p:cBhvr>
                                    </p:animEffect>
                                    <p:anim calcmode="lin" valueType="num">
                                      <p:cBhvr>
                                        <p:cTn id="4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051"/>
                                        </p:tgtEl>
                                        <p:attrNameLst>
                                          <p:attrName>style.visibility</p:attrName>
                                        </p:attrNameLst>
                                      </p:cBhvr>
                                      <p:to>
                                        <p:strVal val="visible"/>
                                      </p:to>
                                    </p:set>
                                    <p:animEffect transition="in" filter="fade">
                                      <p:cBhvr>
                                        <p:cTn id="51" dur="1000"/>
                                        <p:tgtEl>
                                          <p:spTgt spid="2051"/>
                                        </p:tgtEl>
                                      </p:cBhvr>
                                    </p:animEffect>
                                    <p:anim calcmode="lin" valueType="num">
                                      <p:cBhvr>
                                        <p:cTn id="52" dur="1000" fill="hold"/>
                                        <p:tgtEl>
                                          <p:spTgt spid="2051"/>
                                        </p:tgtEl>
                                        <p:attrNameLst>
                                          <p:attrName>ppt_x</p:attrName>
                                        </p:attrNameLst>
                                      </p:cBhvr>
                                      <p:tavLst>
                                        <p:tav tm="0">
                                          <p:val>
                                            <p:strVal val="#ppt_x"/>
                                          </p:val>
                                        </p:tav>
                                        <p:tav tm="100000">
                                          <p:val>
                                            <p:strVal val="#ppt_x"/>
                                          </p:val>
                                        </p:tav>
                                      </p:tavLst>
                                    </p:anim>
                                    <p:anim calcmode="lin" valueType="num">
                                      <p:cBhvr>
                                        <p:cTn id="53"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5">
                                            <p:txEl>
                                              <p:pRg st="2" end="2"/>
                                            </p:txEl>
                                          </p:spTgt>
                                        </p:tgtEl>
                                        <p:attrNameLst>
                                          <p:attrName>style.visibility</p:attrName>
                                        </p:attrNameLst>
                                      </p:cBhvr>
                                      <p:to>
                                        <p:strVal val="visible"/>
                                      </p:to>
                                    </p:set>
                                    <p:animEffect transition="in" filter="barn(inVertical)">
                                      <p:cBhvr>
                                        <p:cTn id="58" dur="500"/>
                                        <p:tgtEl>
                                          <p:spTgt spid="5">
                                            <p:txEl>
                                              <p:pRg st="2" end="2"/>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5">
                                            <p:txEl>
                                              <p:pRg st="3" end="3"/>
                                            </p:txEl>
                                          </p:spTgt>
                                        </p:tgtEl>
                                        <p:attrNameLst>
                                          <p:attrName>style.visibility</p:attrName>
                                        </p:attrNameLst>
                                      </p:cBhvr>
                                      <p:to>
                                        <p:strVal val="visible"/>
                                      </p:to>
                                    </p:set>
                                    <p:animEffect transition="in" filter="barn(inVertical)">
                                      <p:cBhvr>
                                        <p:cTn id="61" dur="500"/>
                                        <p:tgtEl>
                                          <p:spTgt spid="5">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2052"/>
                                        </p:tgtEl>
                                        <p:attrNameLst>
                                          <p:attrName>style.visibility</p:attrName>
                                        </p:attrNameLst>
                                      </p:cBhvr>
                                      <p:to>
                                        <p:strVal val="visible"/>
                                      </p:to>
                                    </p:set>
                                    <p:animEffect transition="in" filter="barn(inVertical)">
                                      <p:cBhvr>
                                        <p:cTn id="66"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chemeClr val="accent3"/>
                </a:solidFill>
                <a:effectLst>
                  <a:outerShdw blurRad="38100" dist="38100" dir="2700000" algn="tl">
                    <a:srgbClr val="000000">
                      <a:alpha val="43137"/>
                    </a:srgbClr>
                  </a:outerShdw>
                </a:effectLst>
              </a:rPr>
              <a:t>Trial </a:t>
            </a:r>
            <a:br>
              <a:rPr lang="en-US" b="1" dirty="0">
                <a:solidFill>
                  <a:schemeClr val="accent3"/>
                </a:solidFill>
                <a:effectLst>
                  <a:outerShdw blurRad="38100" dist="38100" dir="2700000" algn="tl">
                    <a:srgbClr val="000000">
                      <a:alpha val="43137"/>
                    </a:srgbClr>
                  </a:outerShdw>
                </a:effectLst>
              </a:rPr>
            </a:br>
            <a:endParaRPr lang="en-US" b="1" dirty="0">
              <a:solidFill>
                <a:schemeClr val="accent3"/>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33754" y="2079674"/>
            <a:ext cx="4754880" cy="3749040"/>
          </a:xfrm>
        </p:spPr>
        <p:style>
          <a:lnRef idx="1">
            <a:schemeClr val="accent2"/>
          </a:lnRef>
          <a:fillRef idx="3">
            <a:schemeClr val="accent2"/>
          </a:fillRef>
          <a:effectRef idx="2">
            <a:schemeClr val="accent2"/>
          </a:effectRef>
          <a:fontRef idx="minor">
            <a:schemeClr val="lt1"/>
          </a:fontRef>
        </p:style>
        <p:txBody>
          <a:bodyPr>
            <a:noAutofit/>
          </a:bodyPr>
          <a:lstStyle/>
          <a:p>
            <a:r>
              <a:rPr lang="en-US" sz="2000" b="1" dirty="0" smtClean="0"/>
              <a:t>Opening Statements: </a:t>
            </a:r>
          </a:p>
          <a:p>
            <a:pPr lvl="1"/>
            <a:r>
              <a:rPr lang="en-US" sz="1800" b="1" dirty="0" smtClean="0"/>
              <a:t>Prosecution and Defense outline their cases</a:t>
            </a:r>
          </a:p>
          <a:p>
            <a:r>
              <a:rPr lang="en-US" sz="2000" b="1" dirty="0" smtClean="0"/>
              <a:t>Presentation </a:t>
            </a:r>
            <a:r>
              <a:rPr lang="en-US" sz="2000" b="1" dirty="0"/>
              <a:t>of Evidence: </a:t>
            </a:r>
            <a:endParaRPr lang="en-US" sz="2000" b="1" dirty="0" smtClean="0"/>
          </a:p>
          <a:p>
            <a:pPr lvl="1"/>
            <a:r>
              <a:rPr lang="en-US" sz="1800" b="1" dirty="0" smtClean="0"/>
              <a:t>Prosecution </a:t>
            </a:r>
            <a:r>
              <a:rPr lang="en-US" sz="1800" b="1" dirty="0"/>
              <a:t>presents its evidence first then it is the defenses turn. During this time witness can be called and examined.</a:t>
            </a:r>
          </a:p>
          <a:p>
            <a:r>
              <a:rPr lang="en-US" sz="2000" b="1" dirty="0" smtClean="0"/>
              <a:t>Closing </a:t>
            </a:r>
            <a:r>
              <a:rPr lang="en-US" sz="2000" b="1" dirty="0"/>
              <a:t>Statements: </a:t>
            </a:r>
            <a:endParaRPr lang="en-US" sz="2000" b="1" dirty="0" smtClean="0"/>
          </a:p>
          <a:p>
            <a:pPr lvl="1"/>
            <a:r>
              <a:rPr lang="en-US" sz="1800" b="1" dirty="0" smtClean="0"/>
              <a:t>Prosecution </a:t>
            </a:r>
            <a:r>
              <a:rPr lang="en-US" sz="1800" b="1" dirty="0"/>
              <a:t>and Defense summarize their cases</a:t>
            </a:r>
          </a:p>
          <a:p>
            <a:endParaRPr lang="en-US" sz="2000" b="1" dirty="0"/>
          </a:p>
        </p:txBody>
      </p:sp>
      <p:sp>
        <p:nvSpPr>
          <p:cNvPr id="5" name="Content Placeholder 4"/>
          <p:cNvSpPr>
            <a:spLocks noGrp="1"/>
          </p:cNvSpPr>
          <p:nvPr>
            <p:ph sz="half" idx="2"/>
          </p:nvPr>
        </p:nvSpPr>
        <p:spPr>
          <a:xfrm>
            <a:off x="7063505" y="1965401"/>
            <a:ext cx="4754880" cy="3749040"/>
          </a:xfrm>
        </p:spPr>
        <p:style>
          <a:lnRef idx="1">
            <a:schemeClr val="accent4"/>
          </a:lnRef>
          <a:fillRef idx="3">
            <a:schemeClr val="accent4"/>
          </a:fillRef>
          <a:effectRef idx="2">
            <a:schemeClr val="accent4"/>
          </a:effectRef>
          <a:fontRef idx="minor">
            <a:schemeClr val="lt1"/>
          </a:fontRef>
        </p:style>
        <p:txBody>
          <a:bodyPr>
            <a:normAutofit/>
          </a:bodyPr>
          <a:lstStyle/>
          <a:p>
            <a:r>
              <a:rPr lang="en-US" sz="2000" b="1" dirty="0"/>
              <a:t>Jury Deliberation: </a:t>
            </a:r>
          </a:p>
          <a:p>
            <a:pPr lvl="1"/>
            <a:r>
              <a:rPr lang="en-US" sz="1800" b="1" dirty="0"/>
              <a:t>Jury meets in secret to discuss the case. Jury must unanimously agree beyond a reasonable doubt that the defendant is guilty </a:t>
            </a:r>
          </a:p>
          <a:p>
            <a:r>
              <a:rPr lang="en-US" sz="2000" b="1" dirty="0"/>
              <a:t>Verdict &amp; Sentencing: </a:t>
            </a:r>
          </a:p>
          <a:p>
            <a:pPr lvl="1"/>
            <a:r>
              <a:rPr lang="en-US" sz="1800" b="1" dirty="0"/>
              <a:t>If defendant is found not guilty they are acquitted or goes free guilty the judge sentences them with a punishment ranging from probation, fines, community service, or imprisonment.</a:t>
            </a:r>
          </a:p>
          <a:p>
            <a:endParaRPr lang="en-US" sz="2000"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8720" y="452528"/>
            <a:ext cx="2019892" cy="138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40603"/>
          <a:stretch/>
        </p:blipFill>
        <p:spPr bwMode="auto">
          <a:xfrm>
            <a:off x="8663354" y="5590713"/>
            <a:ext cx="3200400" cy="126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8854" y="452528"/>
            <a:ext cx="2304900" cy="1538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2744" y="363942"/>
            <a:ext cx="2390969"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7555" y="4605337"/>
            <a:ext cx="188595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53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additive="base">
                                        <p:cTn id="4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 calcmode="lin" valueType="num">
                                      <p:cBhvr additive="base">
                                        <p:cTn id="4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additive="base">
                                        <p:cTn id="5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additive="base">
                                        <p:cTn id="5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additive="base">
                                        <p:cTn id="6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 calcmode="lin" valueType="num">
                                      <p:cBhvr additive="base">
                                        <p:cTn id="6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
                                            <p:txEl>
                                              <p:pRg st="1" end="1"/>
                                            </p:txEl>
                                          </p:spTgt>
                                        </p:tgtEl>
                                        <p:attrNameLst>
                                          <p:attrName>style.visibility</p:attrName>
                                        </p:attrNameLst>
                                      </p:cBhvr>
                                      <p:to>
                                        <p:strVal val="visible"/>
                                      </p:to>
                                    </p:set>
                                    <p:anim calcmode="lin" valueType="num">
                                      <p:cBhvr additive="base">
                                        <p:cTn id="7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5">
                                            <p:txEl>
                                              <p:pRg st="2" end="2"/>
                                            </p:txEl>
                                          </p:spTgt>
                                        </p:tgtEl>
                                        <p:attrNameLst>
                                          <p:attrName>style.visibility</p:attrName>
                                        </p:attrNameLst>
                                      </p:cBhvr>
                                      <p:to>
                                        <p:strVal val="visible"/>
                                      </p:to>
                                    </p:set>
                                    <p:anim calcmode="lin" valueType="num">
                                      <p:cBhvr additive="base">
                                        <p:cTn id="7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5">
                                            <p:txEl>
                                              <p:pRg st="3" end="3"/>
                                            </p:txEl>
                                          </p:spTgt>
                                        </p:tgtEl>
                                        <p:attrNameLst>
                                          <p:attrName>style.visibility</p:attrName>
                                        </p:attrNameLst>
                                      </p:cBhvr>
                                      <p:to>
                                        <p:strVal val="visible"/>
                                      </p:to>
                                    </p:set>
                                    <p:anim calcmode="lin" valueType="num">
                                      <p:cBhvr additive="base">
                                        <p:cTn id="8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695" y="629587"/>
            <a:ext cx="11302583" cy="5666282"/>
          </a:xfrm>
        </p:spPr>
        <p:style>
          <a:lnRef idx="0">
            <a:schemeClr val="accent6"/>
          </a:lnRef>
          <a:fillRef idx="3">
            <a:schemeClr val="accent6"/>
          </a:fillRef>
          <a:effectRef idx="3">
            <a:schemeClr val="accent6"/>
          </a:effectRef>
          <a:fontRef idx="minor">
            <a:schemeClr val="lt1"/>
          </a:fontRef>
        </p:style>
        <p:txBody>
          <a:bodyPr>
            <a:noAutofit/>
          </a:bodyPr>
          <a:lstStyle/>
          <a:p>
            <a:pPr marL="0" indent="0">
              <a:buNone/>
            </a:pPr>
            <a:r>
              <a:rPr lang="en-US" sz="2400" b="1" dirty="0" smtClean="0"/>
              <a:t>Johnny was arrested for stealing a car. Put the following steps of his trial in order:</a:t>
            </a:r>
          </a:p>
          <a:p>
            <a:pPr marL="457200" indent="-457200">
              <a:buFont typeface="+mj-lt"/>
              <a:buAutoNum type="arabicPeriod"/>
            </a:pPr>
            <a:r>
              <a:rPr lang="en-US" sz="2400" b="1" dirty="0" smtClean="0"/>
              <a:t>Johnny’s defense lawyer presents evidence to try and prove his client is innocent.</a:t>
            </a:r>
          </a:p>
          <a:p>
            <a:pPr marL="457200" indent="-457200">
              <a:buFont typeface="+mj-lt"/>
              <a:buAutoNum type="arabicPeriod"/>
            </a:pPr>
            <a:r>
              <a:rPr lang="en-US" sz="2400" b="1" dirty="0" smtClean="0"/>
              <a:t>The prosecutor and Johnny’s defense attorney make their closing statements.</a:t>
            </a:r>
          </a:p>
          <a:p>
            <a:pPr marL="457200" indent="-457200">
              <a:buFont typeface="+mj-lt"/>
              <a:buAutoNum type="arabicPeriod"/>
            </a:pPr>
            <a:r>
              <a:rPr lang="en-US" sz="2400" b="1" dirty="0" smtClean="0"/>
              <a:t>The Jury reads the verdict (decision) to the court.</a:t>
            </a:r>
          </a:p>
          <a:p>
            <a:pPr marL="457200" indent="-457200">
              <a:buFont typeface="+mj-lt"/>
              <a:buAutoNum type="arabicPeriod"/>
            </a:pPr>
            <a:r>
              <a:rPr lang="en-US" sz="2400" b="1" dirty="0" smtClean="0"/>
              <a:t>The prosecutor and defense attorney make their opening statements to the court.</a:t>
            </a:r>
          </a:p>
          <a:p>
            <a:pPr marL="457200" indent="-457200">
              <a:buFont typeface="+mj-lt"/>
              <a:buAutoNum type="arabicPeriod"/>
            </a:pPr>
            <a:r>
              <a:rPr lang="en-US" sz="2400" b="1" dirty="0" smtClean="0"/>
              <a:t>The jury goes to a room to deliberate (discuss the evidence) before they make a decision. </a:t>
            </a:r>
          </a:p>
          <a:p>
            <a:pPr marL="457200" indent="-457200">
              <a:buFont typeface="+mj-lt"/>
              <a:buAutoNum type="arabicPeriod"/>
            </a:pPr>
            <a:r>
              <a:rPr lang="en-US" sz="2400" b="1" dirty="0" smtClean="0"/>
              <a:t>The prosecutor (attorney for the government) presents evidence to try and prove that Johnny is guilty.  </a:t>
            </a:r>
            <a:endParaRPr lang="en-US" sz="2400" b="1" dirty="0"/>
          </a:p>
        </p:txBody>
      </p:sp>
      <p:sp>
        <p:nvSpPr>
          <p:cNvPr id="4" name="TextBox 3"/>
          <p:cNvSpPr txBox="1"/>
          <p:nvPr/>
        </p:nvSpPr>
        <p:spPr>
          <a:xfrm>
            <a:off x="6400800" y="5786203"/>
            <a:ext cx="226351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b="1" dirty="0" smtClean="0"/>
              <a:t>4, 6, 1, 2, 5, 3</a:t>
            </a:r>
            <a:endParaRPr lang="en-US" sz="2400" b="1" dirty="0"/>
          </a:p>
        </p:txBody>
      </p:sp>
    </p:spTree>
    <p:extLst>
      <p:ext uri="{BB962C8B-B14F-4D97-AF65-F5344CB8AC3E}">
        <p14:creationId xmlns:p14="http://schemas.microsoft.com/office/powerpoint/2010/main" val="42597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US" sz="2400" b="1" dirty="0" smtClean="0"/>
              <a:t>Task Manager/Recorder</a:t>
            </a:r>
            <a:endParaRPr lang="en-US" sz="2400" b="1" dirty="0"/>
          </a:p>
        </p:txBody>
      </p:sp>
      <p:sp>
        <p:nvSpPr>
          <p:cNvPr id="3" name="Content Placeholder 2"/>
          <p:cNvSpPr>
            <a:spLocks noGrp="1"/>
          </p:cNvSpPr>
          <p:nvPr>
            <p:ph sz="half" idx="2"/>
          </p:nvPr>
        </p:nvSpPr>
        <p:spPr/>
        <p:style>
          <a:lnRef idx="1">
            <a:schemeClr val="accent1"/>
          </a:lnRef>
          <a:fillRef idx="3">
            <a:schemeClr val="accent1"/>
          </a:fillRef>
          <a:effectRef idx="2">
            <a:schemeClr val="accent1"/>
          </a:effectRef>
          <a:fontRef idx="minor">
            <a:schemeClr val="lt1"/>
          </a:fontRef>
        </p:style>
        <p:txBody>
          <a:bodyPr>
            <a:normAutofit/>
          </a:bodyPr>
          <a:lstStyle/>
          <a:p>
            <a:pPr lvl="0"/>
            <a:r>
              <a:rPr lang="en-US" b="1" dirty="0"/>
              <a:t>suggests solutions to team problems. </a:t>
            </a:r>
          </a:p>
          <a:p>
            <a:pPr lvl="0"/>
            <a:r>
              <a:rPr lang="en-US" b="1" dirty="0"/>
              <a:t>helps members clarify points. </a:t>
            </a:r>
          </a:p>
          <a:p>
            <a:pPr lvl="0"/>
            <a:r>
              <a:rPr lang="en-US" b="1" dirty="0"/>
              <a:t>makes sure that every voice is heard. </a:t>
            </a:r>
          </a:p>
          <a:p>
            <a:pPr lvl="0"/>
            <a:r>
              <a:rPr lang="en-US" b="1" dirty="0"/>
              <a:t>says, "Let's hear </a:t>
            </a:r>
            <a:r>
              <a:rPr lang="en-US" b="1" dirty="0" err="1"/>
              <a:t>from_____next</a:t>
            </a:r>
            <a:r>
              <a:rPr lang="en-US" b="1" dirty="0"/>
              <a:t>." </a:t>
            </a:r>
          </a:p>
          <a:p>
            <a:pPr lvl="0"/>
            <a:r>
              <a:rPr lang="en-US" b="1" dirty="0"/>
              <a:t>says, "That's okay, but let's get back to our task.</a:t>
            </a:r>
          </a:p>
          <a:p>
            <a:pPr lvl="0"/>
            <a:r>
              <a:rPr lang="en-US" b="1" dirty="0"/>
              <a:t>Collects and records information from the </a:t>
            </a:r>
            <a:r>
              <a:rPr lang="en-US" b="1" dirty="0" smtClean="0"/>
              <a:t>detectives </a:t>
            </a:r>
            <a:r>
              <a:rPr lang="en-US" b="1" dirty="0"/>
              <a:t>to complete the organizer</a:t>
            </a:r>
          </a:p>
          <a:p>
            <a:endParaRPr lang="en-US" b="1" dirty="0"/>
          </a:p>
        </p:txBody>
      </p:sp>
      <p:sp>
        <p:nvSpPr>
          <p:cNvPr id="7" name="Text Placeholder 6"/>
          <p:cNvSpPr>
            <a:spLocks noGrp="1"/>
          </p:cNvSpPr>
          <p:nvPr>
            <p:ph type="body" sz="quarter" idx="3"/>
          </p:nvPr>
        </p:nvSpPr>
        <p:spPr>
          <a:xfrm>
            <a:off x="6455429" y="433103"/>
            <a:ext cx="4754880" cy="640080"/>
          </a:xfrm>
        </p:spPr>
        <p:txBody>
          <a:bodyPr>
            <a:normAutofit/>
          </a:bodyPr>
          <a:lstStyle/>
          <a:p>
            <a:r>
              <a:rPr lang="en-US" sz="2400" b="1" dirty="0" smtClean="0"/>
              <a:t>Detective #1</a:t>
            </a:r>
            <a:endParaRPr lang="en-US" sz="2400" b="1" dirty="0"/>
          </a:p>
        </p:txBody>
      </p:sp>
      <p:sp>
        <p:nvSpPr>
          <p:cNvPr id="8" name="Content Placeholder 7"/>
          <p:cNvSpPr>
            <a:spLocks noGrp="1"/>
          </p:cNvSpPr>
          <p:nvPr>
            <p:ph sz="quarter" idx="4"/>
          </p:nvPr>
        </p:nvSpPr>
        <p:spPr>
          <a:xfrm>
            <a:off x="6760230" y="951227"/>
            <a:ext cx="4754880" cy="2471911"/>
          </a:xfrm>
        </p:spPr>
        <p:style>
          <a:lnRef idx="1">
            <a:schemeClr val="accent3"/>
          </a:lnRef>
          <a:fillRef idx="3">
            <a:schemeClr val="accent3"/>
          </a:fillRef>
          <a:effectRef idx="2">
            <a:schemeClr val="accent3"/>
          </a:effectRef>
          <a:fontRef idx="minor">
            <a:schemeClr val="lt1"/>
          </a:fontRef>
        </p:style>
        <p:txBody>
          <a:bodyPr/>
          <a:lstStyle/>
          <a:p>
            <a:pPr lvl="0"/>
            <a:r>
              <a:rPr lang="en-US" b="1" dirty="0"/>
              <a:t>Reads each article </a:t>
            </a:r>
          </a:p>
          <a:p>
            <a:pPr lvl="0"/>
            <a:r>
              <a:rPr lang="en-US" b="1" dirty="0"/>
              <a:t>Finds and underlines evidence in the text to determine which type of law is being discussed</a:t>
            </a:r>
          </a:p>
          <a:p>
            <a:pPr lvl="0"/>
            <a:r>
              <a:rPr lang="en-US" b="1" dirty="0"/>
              <a:t>Provides the information to the Task Manager/Recorder in a timely and efficient manner</a:t>
            </a:r>
          </a:p>
          <a:p>
            <a:pPr marL="0" indent="0">
              <a:buNone/>
            </a:pPr>
            <a:endParaRPr lang="en-US" b="1" dirty="0"/>
          </a:p>
        </p:txBody>
      </p:sp>
      <p:sp>
        <p:nvSpPr>
          <p:cNvPr id="9" name="Content Placeholder 7"/>
          <p:cNvSpPr txBox="1">
            <a:spLocks/>
          </p:cNvSpPr>
          <p:nvPr/>
        </p:nvSpPr>
        <p:spPr>
          <a:xfrm>
            <a:off x="6771952" y="3904828"/>
            <a:ext cx="4754880" cy="2471911"/>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ormAutofit lnSpcReduction="10000"/>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pPr lvl="0"/>
            <a:r>
              <a:rPr lang="en-US" b="1" dirty="0"/>
              <a:t>Reads each article </a:t>
            </a:r>
          </a:p>
          <a:p>
            <a:pPr lvl="0"/>
            <a:r>
              <a:rPr lang="en-US" b="1" dirty="0"/>
              <a:t>Finds and circles evidence in the text to determine which court system each case would be held in (Federal, State, Military)</a:t>
            </a:r>
          </a:p>
          <a:p>
            <a:pPr lvl="0"/>
            <a:r>
              <a:rPr lang="en-US" b="1" dirty="0"/>
              <a:t>Provides the information to the Task Manager/Recorder in a timely and efficient manner</a:t>
            </a:r>
          </a:p>
          <a:p>
            <a:pPr marL="0" indent="0">
              <a:buFont typeface="Arial" pitchFamily="34" charset="0"/>
              <a:buNone/>
            </a:pPr>
            <a:endParaRPr lang="en-US" b="1" dirty="0"/>
          </a:p>
        </p:txBody>
      </p:sp>
      <p:sp>
        <p:nvSpPr>
          <p:cNvPr id="10" name="Text Placeholder 6"/>
          <p:cNvSpPr txBox="1">
            <a:spLocks/>
          </p:cNvSpPr>
          <p:nvPr/>
        </p:nvSpPr>
        <p:spPr>
          <a:xfrm>
            <a:off x="6619552" y="3304607"/>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2"/>
              </a:buClr>
              <a:buFont typeface="Arial" pitchFamily="34" charset="0"/>
              <a:buNone/>
              <a:defRPr sz="18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9pPr>
          </a:lstStyle>
          <a:p>
            <a:r>
              <a:rPr lang="en-US" sz="2400" b="1" dirty="0" smtClean="0"/>
              <a:t>Detective #2</a:t>
            </a:r>
            <a:endParaRPr lang="en-US" sz="2400" b="1" dirty="0"/>
          </a:p>
        </p:txBody>
      </p:sp>
    </p:spTree>
    <p:extLst>
      <p:ext uri="{BB962C8B-B14F-4D97-AF65-F5344CB8AC3E}">
        <p14:creationId xmlns:p14="http://schemas.microsoft.com/office/powerpoint/2010/main" val="853977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487" y="372346"/>
            <a:ext cx="7765961" cy="3383306"/>
          </a:xfrm>
        </p:spPr>
        <p:style>
          <a:lnRef idx="0">
            <a:schemeClr val="accent1"/>
          </a:lnRef>
          <a:fillRef idx="3">
            <a:schemeClr val="accent1"/>
          </a:fillRef>
          <a:effectRef idx="3">
            <a:schemeClr val="accent1"/>
          </a:effectRef>
          <a:fontRef idx="minor">
            <a:schemeClr val="lt1"/>
          </a:fontRef>
        </p:style>
        <p:txBody>
          <a:bodyPr>
            <a:noAutofit/>
          </a:bodyPr>
          <a:lstStyle/>
          <a:p>
            <a:r>
              <a:rPr lang="en-US" sz="2000" b="1" dirty="0"/>
              <a:t>jurisdiction: power of the courts to hear </a:t>
            </a:r>
            <a:r>
              <a:rPr lang="en-US" sz="2000" b="1" dirty="0" smtClean="0"/>
              <a:t>a case</a:t>
            </a:r>
          </a:p>
          <a:p>
            <a:r>
              <a:rPr lang="en-US" sz="2000" b="1" dirty="0" smtClean="0"/>
              <a:t>Original jurisdiction: </a:t>
            </a:r>
            <a:r>
              <a:rPr lang="en-US" sz="2000" b="1" dirty="0"/>
              <a:t>the power of the courts to hear a case first</a:t>
            </a:r>
            <a:endParaRPr lang="en-US" sz="2000" b="1" dirty="0" smtClean="0"/>
          </a:p>
          <a:p>
            <a:r>
              <a:rPr lang="en-US" sz="2000" b="1" dirty="0" smtClean="0"/>
              <a:t>appellate jurisdiction: </a:t>
            </a:r>
            <a:r>
              <a:rPr lang="en-US" sz="2000" b="1" dirty="0"/>
              <a:t>the power of a court to hear a case after an appeal</a:t>
            </a:r>
          </a:p>
          <a:p>
            <a:r>
              <a:rPr lang="en-US" sz="2000" b="1" dirty="0"/>
              <a:t>appeal: a request for a higher court to review your case</a:t>
            </a:r>
          </a:p>
          <a:p>
            <a:r>
              <a:rPr lang="en-US" sz="2000" b="1" dirty="0"/>
              <a:t>verdict: a decision in a court case</a:t>
            </a:r>
          </a:p>
          <a:p>
            <a:r>
              <a:rPr lang="en-US" sz="2000" b="1" dirty="0"/>
              <a:t>dual court system: a </a:t>
            </a:r>
            <a:r>
              <a:rPr lang="en-US" sz="2000" b="1" dirty="0" smtClean="0"/>
              <a:t>system </a:t>
            </a:r>
            <a:r>
              <a:rPr lang="en-US" sz="2000" b="1" dirty="0"/>
              <a:t>made up of federal and state court systems</a:t>
            </a:r>
          </a:p>
          <a:p>
            <a:endParaRPr lang="en-US" sz="2000" b="1" dirty="0"/>
          </a:p>
          <a:p>
            <a:endParaRPr lang="en-US" sz="2000" b="1" dirty="0"/>
          </a:p>
        </p:txBody>
      </p:sp>
      <p:pic>
        <p:nvPicPr>
          <p:cNvPr id="4" name="Picture 3"/>
          <p:cNvPicPr>
            <a:picLocks noChangeAspect="1"/>
          </p:cNvPicPr>
          <p:nvPr/>
        </p:nvPicPr>
        <p:blipFill>
          <a:blip r:embed="rId2"/>
          <a:stretch>
            <a:fillRect/>
          </a:stretch>
        </p:blipFill>
        <p:spPr>
          <a:xfrm>
            <a:off x="8758876" y="0"/>
            <a:ext cx="3426250" cy="5898524"/>
          </a:xfrm>
          <a:prstGeom prst="rect">
            <a:avLst/>
          </a:prstGeom>
        </p:spPr>
      </p:pic>
      <p:pic>
        <p:nvPicPr>
          <p:cNvPr id="5" name="Picture 4"/>
          <p:cNvPicPr>
            <a:picLocks noChangeAspect="1"/>
          </p:cNvPicPr>
          <p:nvPr/>
        </p:nvPicPr>
        <p:blipFill>
          <a:blip r:embed="rId3"/>
          <a:stretch>
            <a:fillRect/>
          </a:stretch>
        </p:blipFill>
        <p:spPr>
          <a:xfrm>
            <a:off x="5089736" y="3755652"/>
            <a:ext cx="3188797" cy="2142872"/>
          </a:xfrm>
          <a:prstGeom prst="rect">
            <a:avLst/>
          </a:prstGeom>
        </p:spPr>
      </p:pic>
      <p:pic>
        <p:nvPicPr>
          <p:cNvPr id="6" name="Picture 5"/>
          <p:cNvPicPr>
            <a:picLocks noChangeAspect="1"/>
          </p:cNvPicPr>
          <p:nvPr/>
        </p:nvPicPr>
        <p:blipFill rotWithShape="1">
          <a:blip r:embed="rId4"/>
          <a:srcRect t="17296"/>
          <a:stretch/>
        </p:blipFill>
        <p:spPr>
          <a:xfrm>
            <a:off x="373487" y="4056845"/>
            <a:ext cx="4322069" cy="2683702"/>
          </a:xfrm>
          <a:prstGeom prst="rect">
            <a:avLst/>
          </a:prstGeom>
        </p:spPr>
      </p:pic>
      <p:sp>
        <p:nvSpPr>
          <p:cNvPr id="2" name="TextBox 1"/>
          <p:cNvSpPr txBox="1"/>
          <p:nvPr/>
        </p:nvSpPr>
        <p:spPr>
          <a:xfrm>
            <a:off x="8042032" y="1055078"/>
            <a:ext cx="189913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Write these in the margins!</a:t>
            </a:r>
            <a:endParaRPr lang="en-US" dirty="0"/>
          </a:p>
        </p:txBody>
      </p:sp>
      <p:cxnSp>
        <p:nvCxnSpPr>
          <p:cNvPr id="8" name="Straight Arrow Connector 7"/>
          <p:cNvCxnSpPr>
            <a:stCxn id="2" idx="1"/>
          </p:cNvCxnSpPr>
          <p:nvPr/>
        </p:nvCxnSpPr>
        <p:spPr>
          <a:xfrm flipH="1" flipV="1">
            <a:off x="7385538" y="1160585"/>
            <a:ext cx="656494" cy="21765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H="1">
            <a:off x="7350370" y="1530646"/>
            <a:ext cx="691661"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8137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arn(inVertical)">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barn(inVertical)">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8" name="Content Placeholder 7"/>
          <p:cNvSpPr>
            <a:spLocks noGrp="1"/>
          </p:cNvSpPr>
          <p:nvPr>
            <p:ph idx="1"/>
          </p:nvPr>
        </p:nvSpPr>
        <p:spPr/>
        <p:txBody>
          <a:bodyPr/>
          <a:lstStyle/>
          <a:p>
            <a:r>
              <a:rPr lang="en-US" dirty="0" smtClean="0"/>
              <a:t>Johnny gets arrested for stealing a car.</a:t>
            </a:r>
          </a:p>
          <a:p>
            <a:r>
              <a:rPr lang="en-US" dirty="0" smtClean="0"/>
              <a:t>A writ of </a:t>
            </a:r>
            <a:r>
              <a:rPr lang="en-US" dirty="0" err="1" smtClean="0"/>
              <a:t>Habeaus</a:t>
            </a:r>
            <a:r>
              <a:rPr lang="en-US" dirty="0" smtClean="0"/>
              <a:t> Corpus is issued and Johnny gets taken to a judge who explains why he’s been arrested.</a:t>
            </a:r>
          </a:p>
          <a:p>
            <a:r>
              <a:rPr lang="en-US" dirty="0" smtClean="0"/>
              <a:t>A grand jury decides there is enough evidence to formally charge Johnny with grand theft auto.</a:t>
            </a:r>
          </a:p>
          <a:p>
            <a:r>
              <a:rPr lang="en-US" dirty="0" smtClean="0"/>
              <a:t>Johnny goes back in front of the judge and enters a plea of innocent. His trial date is set.</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010466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00023" cy="2846231"/>
          </a:xfrm>
        </p:spPr>
        <p:style>
          <a:lnRef idx="0">
            <a:schemeClr val="accent6"/>
          </a:lnRef>
          <a:fillRef idx="3">
            <a:schemeClr val="accent6"/>
          </a:fillRef>
          <a:effectRef idx="3">
            <a:schemeClr val="accent6"/>
          </a:effectRef>
          <a:fontRef idx="minor">
            <a:schemeClr val="lt1"/>
          </a:fontRef>
        </p:style>
        <p:txBody>
          <a:bodyPr>
            <a:noAutofit/>
          </a:bodyPr>
          <a:lstStyle/>
          <a:p>
            <a:r>
              <a:rPr lang="en-US" sz="3200" dirty="0" smtClean="0"/>
              <a:t>I can explain each level of the Federal/State Court Systems</a:t>
            </a:r>
            <a:endParaRPr lang="en-US" sz="3200" dirty="0"/>
          </a:p>
        </p:txBody>
      </p:sp>
      <p:sp>
        <p:nvSpPr>
          <p:cNvPr id="3" name="Content Placeholder 2"/>
          <p:cNvSpPr>
            <a:spLocks noGrp="1"/>
          </p:cNvSpPr>
          <p:nvPr>
            <p:ph idx="1"/>
          </p:nvPr>
        </p:nvSpPr>
        <p:spPr>
          <a:xfrm>
            <a:off x="1066800" y="2103120"/>
            <a:ext cx="10058400" cy="4754880"/>
          </a:xfrm>
        </p:spPr>
        <p:txBody>
          <a:bodyPr>
            <a:normAutofit/>
          </a:bodyPr>
          <a:lstStyle/>
          <a:p>
            <a:endParaRPr lang="en-US" sz="1600" dirty="0"/>
          </a:p>
          <a:p>
            <a:endParaRPr lang="en-US" dirty="0"/>
          </a:p>
        </p:txBody>
      </p:sp>
      <p:graphicFrame>
        <p:nvGraphicFramePr>
          <p:cNvPr id="4" name="Diagram 3"/>
          <p:cNvGraphicFramePr/>
          <p:nvPr>
            <p:extLst>
              <p:ext uri="{D42A27DB-BD31-4B8C-83A1-F6EECF244321}">
                <p14:modId xmlns:p14="http://schemas.microsoft.com/office/powerpoint/2010/main" val="3755309749"/>
              </p:ext>
            </p:extLst>
          </p:nvPr>
        </p:nvGraphicFramePr>
        <p:xfrm>
          <a:off x="141668" y="0"/>
          <a:ext cx="12157656"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3651" y="5153024"/>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46188" y="2863430"/>
            <a:ext cx="2243136" cy="2755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2615" y="121284"/>
            <a:ext cx="2848708" cy="2253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29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862886"/>
            <a:ext cx="4754880" cy="2485622"/>
          </a:xfrm>
        </p:spPr>
        <p:style>
          <a:lnRef idx="0">
            <a:schemeClr val="accent3"/>
          </a:lnRef>
          <a:fillRef idx="3">
            <a:schemeClr val="accent3"/>
          </a:fillRef>
          <a:effectRef idx="3">
            <a:schemeClr val="accent3"/>
          </a:effectRef>
          <a:fontRef idx="minor">
            <a:schemeClr val="lt1"/>
          </a:fontRef>
        </p:style>
        <p:txBody>
          <a:bodyPr>
            <a:noAutofit/>
          </a:bodyPr>
          <a:lstStyle/>
          <a:p>
            <a:r>
              <a:rPr lang="en-US" sz="2800" b="1" dirty="0"/>
              <a:t>I can identify the extra court level for the state system:</a:t>
            </a:r>
          </a:p>
          <a:p>
            <a:pPr lvl="1"/>
            <a:r>
              <a:rPr lang="en-US" sz="2400" dirty="0"/>
              <a:t>The local or county courts </a:t>
            </a:r>
            <a:endParaRPr lang="en-US" sz="2400" dirty="0" smtClean="0"/>
          </a:p>
          <a:p>
            <a:pPr lvl="1"/>
            <a:r>
              <a:rPr lang="en-US" sz="2400" dirty="0" smtClean="0"/>
              <a:t>Original Jurisdiction </a:t>
            </a:r>
            <a:endParaRPr lang="en-US" sz="2400" dirty="0"/>
          </a:p>
          <a:p>
            <a:endParaRPr lang="en-US" sz="2800" dirty="0"/>
          </a:p>
        </p:txBody>
      </p:sp>
      <p:sp>
        <p:nvSpPr>
          <p:cNvPr id="5" name="Content Placeholder 4"/>
          <p:cNvSpPr>
            <a:spLocks noGrp="1"/>
          </p:cNvSpPr>
          <p:nvPr>
            <p:ph sz="half" idx="2"/>
          </p:nvPr>
        </p:nvSpPr>
        <p:spPr>
          <a:xfrm>
            <a:off x="6499109" y="1715478"/>
            <a:ext cx="4754880" cy="4400711"/>
          </a:xfrm>
        </p:spPr>
        <p:style>
          <a:lnRef idx="0">
            <a:schemeClr val="accent4"/>
          </a:lnRef>
          <a:fillRef idx="3">
            <a:schemeClr val="accent4"/>
          </a:fillRef>
          <a:effectRef idx="3">
            <a:schemeClr val="accent4"/>
          </a:effectRef>
          <a:fontRef idx="minor">
            <a:schemeClr val="lt1"/>
          </a:fontRef>
        </p:style>
        <p:txBody>
          <a:bodyPr>
            <a:noAutofit/>
          </a:bodyPr>
          <a:lstStyle/>
          <a:p>
            <a:r>
              <a:rPr lang="en-US" sz="2800" b="1" dirty="0"/>
              <a:t>I can compare the appellate and trial courts:</a:t>
            </a:r>
          </a:p>
          <a:p>
            <a:pPr lvl="1"/>
            <a:r>
              <a:rPr lang="en-US" sz="2400" b="1" dirty="0" smtClean="0"/>
              <a:t>Appellate </a:t>
            </a:r>
            <a:r>
              <a:rPr lang="en-US" sz="2400" b="1" dirty="0"/>
              <a:t>court: </a:t>
            </a:r>
            <a:r>
              <a:rPr lang="en-US" sz="2400" dirty="0"/>
              <a:t>reviews a lower court’s decision to look for an error</a:t>
            </a:r>
          </a:p>
          <a:p>
            <a:pPr lvl="1"/>
            <a:r>
              <a:rPr lang="en-US" sz="2400" b="1" dirty="0" smtClean="0"/>
              <a:t>Trial </a:t>
            </a:r>
            <a:r>
              <a:rPr lang="en-US" sz="2400" b="1" dirty="0"/>
              <a:t>court: </a:t>
            </a:r>
            <a:r>
              <a:rPr lang="en-US" sz="2400" dirty="0"/>
              <a:t>the first court to hear a civil or criminal case.  A judge and a jury hear evidence and decide a verdict </a:t>
            </a:r>
          </a:p>
          <a:p>
            <a:endParaRPr lang="en-US" sz="2800" dirty="0"/>
          </a:p>
        </p:txBody>
      </p:sp>
      <p:pic>
        <p:nvPicPr>
          <p:cNvPr id="6" name="Picture 5"/>
          <p:cNvPicPr>
            <a:picLocks noChangeAspect="1"/>
          </p:cNvPicPr>
          <p:nvPr/>
        </p:nvPicPr>
        <p:blipFill>
          <a:blip r:embed="rId2"/>
          <a:stretch>
            <a:fillRect/>
          </a:stretch>
        </p:blipFill>
        <p:spPr>
          <a:xfrm>
            <a:off x="1447532" y="3472405"/>
            <a:ext cx="3807049" cy="2643784"/>
          </a:xfrm>
          <a:prstGeom prst="rect">
            <a:avLst/>
          </a:prstGeom>
        </p:spPr>
      </p:pic>
    </p:spTree>
    <p:extLst>
      <p:ext uri="{BB962C8B-B14F-4D97-AF65-F5344CB8AC3E}">
        <p14:creationId xmlns:p14="http://schemas.microsoft.com/office/powerpoint/2010/main" val="310217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bg/>
                                          </p:spTgt>
                                        </p:tgtEl>
                                        <p:attrNameLst>
                                          <p:attrName>style.visibility</p:attrName>
                                        </p:attrNameLst>
                                      </p:cBhvr>
                                      <p:to>
                                        <p:strVal val="visible"/>
                                      </p:to>
                                    </p:set>
                                    <p:animEffect transition="in" filter="wipe(down)">
                                      <p:cBhvr>
                                        <p:cTn id="28" dur="500"/>
                                        <p:tgtEl>
                                          <p:spTgt spid="5">
                                            <p:bg/>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down)">
                                      <p:cBhvr>
                                        <p:cTn id="33" dur="500"/>
                                        <p:tgtEl>
                                          <p:spTgt spid="5">
                                            <p:txEl>
                                              <p:pRg st="0" end="0"/>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down)">
                                      <p:cBhvr>
                                        <p:cTn id="36" dur="500"/>
                                        <p:tgtEl>
                                          <p:spTgt spid="5">
                                            <p:txEl>
                                              <p:pRg st="1" end="1"/>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down)">
                                      <p:cBhvr>
                                        <p:cTn id="3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main job of the Supreme Court is to….</a:t>
            </a:r>
            <a:endParaRPr lang="en-US" dirty="0"/>
          </a:p>
        </p:txBody>
      </p:sp>
      <p:sp>
        <p:nvSpPr>
          <p:cNvPr id="6" name="Content Placeholder 5"/>
          <p:cNvSpPr>
            <a:spLocks noGrp="1"/>
          </p:cNvSpPr>
          <p:nvPr>
            <p:ph idx="1"/>
          </p:nvPr>
        </p:nvSpPr>
        <p:spPr/>
        <p:txBody>
          <a:bodyPr>
            <a:normAutofit/>
          </a:bodyPr>
          <a:lstStyle/>
          <a:p>
            <a:r>
              <a:rPr lang="en-US" sz="2400" b="1" dirty="0" smtClean="0"/>
              <a:t>Interpret the law</a:t>
            </a:r>
            <a:endParaRPr lang="en-US" sz="2400" b="1" dirty="0"/>
          </a:p>
        </p:txBody>
      </p:sp>
    </p:spTree>
    <p:extLst>
      <p:ext uri="{BB962C8B-B14F-4D97-AF65-F5344CB8AC3E}">
        <p14:creationId xmlns:p14="http://schemas.microsoft.com/office/powerpoint/2010/main" val="1836208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735" y="193183"/>
            <a:ext cx="11320530" cy="1794026"/>
          </a:xfrm>
        </p:spPr>
        <p:style>
          <a:lnRef idx="0">
            <a:schemeClr val="accent5"/>
          </a:lnRef>
          <a:fillRef idx="3">
            <a:schemeClr val="accent5"/>
          </a:fillRef>
          <a:effectRef idx="3">
            <a:schemeClr val="accent5"/>
          </a:effectRef>
          <a:fontRef idx="minor">
            <a:schemeClr val="lt1"/>
          </a:fontRef>
        </p:style>
        <p:txBody>
          <a:bodyPr>
            <a:normAutofit/>
          </a:bodyPr>
          <a:lstStyle/>
          <a:p>
            <a:r>
              <a:rPr lang="en-US" dirty="0"/>
              <a:t>I can identify how amendments 5, 6, 7, &amp; 8 are related to the court system</a:t>
            </a:r>
            <a:r>
              <a:rPr lang="en-US" dirty="0" smtClean="0"/>
              <a:t>:</a:t>
            </a:r>
            <a:endParaRPr lang="en-US" dirty="0"/>
          </a:p>
        </p:txBody>
      </p:sp>
      <p:sp>
        <p:nvSpPr>
          <p:cNvPr id="3" name="Content Placeholder 2"/>
          <p:cNvSpPr>
            <a:spLocks noGrp="1"/>
          </p:cNvSpPr>
          <p:nvPr>
            <p:ph idx="1"/>
          </p:nvPr>
        </p:nvSpPr>
        <p:spPr>
          <a:xfrm>
            <a:off x="912253" y="2292439"/>
            <a:ext cx="10058400" cy="3356234"/>
          </a:xfrm>
        </p:spPr>
        <p:style>
          <a:lnRef idx="0">
            <a:schemeClr val="accent6"/>
          </a:lnRef>
          <a:fillRef idx="3">
            <a:schemeClr val="accent6"/>
          </a:fillRef>
          <a:effectRef idx="3">
            <a:schemeClr val="accent6"/>
          </a:effectRef>
          <a:fontRef idx="minor">
            <a:schemeClr val="lt1"/>
          </a:fontRef>
        </p:style>
        <p:txBody>
          <a:bodyPr>
            <a:normAutofit/>
          </a:bodyPr>
          <a:lstStyle/>
          <a:p>
            <a:r>
              <a:rPr lang="en-US" sz="2800" b="1" dirty="0" smtClean="0"/>
              <a:t>5</a:t>
            </a:r>
            <a:r>
              <a:rPr lang="en-US" sz="2800" b="1" baseline="30000" dirty="0" smtClean="0"/>
              <a:t>th</a:t>
            </a:r>
            <a:r>
              <a:rPr lang="en-US" sz="2800" b="1" dirty="0" smtClean="0"/>
              <a:t>: </a:t>
            </a:r>
            <a:r>
              <a:rPr lang="en-US" sz="2800" dirty="0"/>
              <a:t>due process, no self-incrimination, no double jeopardy, right to a grand jury</a:t>
            </a:r>
          </a:p>
          <a:p>
            <a:r>
              <a:rPr lang="en-US" sz="2800" b="1" dirty="0" smtClean="0"/>
              <a:t>6</a:t>
            </a:r>
            <a:r>
              <a:rPr lang="en-US" sz="2800" b="1" baseline="30000" dirty="0" smtClean="0"/>
              <a:t>th</a:t>
            </a:r>
            <a:r>
              <a:rPr lang="en-US" sz="2800" b="1" dirty="0" smtClean="0"/>
              <a:t>: </a:t>
            </a:r>
            <a:r>
              <a:rPr lang="en-US" sz="2800" dirty="0"/>
              <a:t>right to a lawyer, public and speedy trial, know accusations, confront witnesses, a fair(impartial) jury</a:t>
            </a:r>
          </a:p>
          <a:p>
            <a:r>
              <a:rPr lang="en-US" sz="2800" b="1" dirty="0" smtClean="0"/>
              <a:t>7</a:t>
            </a:r>
            <a:r>
              <a:rPr lang="en-US" sz="2800" b="1" baseline="30000" dirty="0" smtClean="0"/>
              <a:t>th</a:t>
            </a:r>
            <a:r>
              <a:rPr lang="en-US" sz="2800" b="1" dirty="0" smtClean="0"/>
              <a:t>: </a:t>
            </a:r>
            <a:r>
              <a:rPr lang="en-US" sz="2800" dirty="0"/>
              <a:t>right to a jury during a civil trial</a:t>
            </a:r>
          </a:p>
          <a:p>
            <a:r>
              <a:rPr lang="en-US" sz="2800" b="1" dirty="0" smtClean="0"/>
              <a:t>8</a:t>
            </a:r>
            <a:r>
              <a:rPr lang="en-US" sz="2800" b="1" baseline="30000" dirty="0" smtClean="0"/>
              <a:t>th</a:t>
            </a:r>
            <a:r>
              <a:rPr lang="en-US" sz="2800" b="1" dirty="0" smtClean="0"/>
              <a:t>: </a:t>
            </a:r>
            <a:r>
              <a:rPr lang="en-US" sz="2800" dirty="0"/>
              <a:t>no cruel and unusual punishments </a:t>
            </a:r>
            <a:r>
              <a:rPr lang="en-US" sz="2800" dirty="0" smtClean="0"/>
              <a:t>or excessive </a:t>
            </a:r>
            <a:r>
              <a:rPr lang="en-US" sz="2800" dirty="0"/>
              <a:t>bail</a:t>
            </a:r>
          </a:p>
          <a:p>
            <a:endParaRPr lang="en-US" sz="2800" dirty="0"/>
          </a:p>
        </p:txBody>
      </p:sp>
    </p:spTree>
    <p:extLst>
      <p:ext uri="{BB962C8B-B14F-4D97-AF65-F5344CB8AC3E}">
        <p14:creationId xmlns:p14="http://schemas.microsoft.com/office/powerpoint/2010/main" val="636006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29" y="642594"/>
            <a:ext cx="11436439" cy="1371600"/>
          </a:xfrm>
        </p:spPr>
        <p:txBody>
          <a:bodyPr>
            <a:normAutofit fontScale="90000"/>
          </a:bodyPr>
          <a:lstStyle/>
          <a:p>
            <a:r>
              <a:rPr lang="en-US" dirty="0"/>
              <a:t>I can explain why </a:t>
            </a:r>
            <a:r>
              <a:rPr lang="en-US" dirty="0" smtClean="0"/>
              <a:t>this is </a:t>
            </a:r>
            <a:r>
              <a:rPr lang="en-US" dirty="0"/>
              <a:t>a Landmark case (case that has legal significance) </a:t>
            </a:r>
            <a:br>
              <a:rPr lang="en-US" dirty="0"/>
            </a:br>
            <a:endParaRPr lang="en-US" dirty="0"/>
          </a:p>
        </p:txBody>
      </p:sp>
      <p:sp>
        <p:nvSpPr>
          <p:cNvPr id="3" name="Content Placeholder 2"/>
          <p:cNvSpPr>
            <a:spLocks noGrp="1"/>
          </p:cNvSpPr>
          <p:nvPr>
            <p:ph idx="1"/>
          </p:nvPr>
        </p:nvSpPr>
        <p:spPr>
          <a:xfrm>
            <a:off x="463639" y="2103120"/>
            <a:ext cx="11320529" cy="4297680"/>
          </a:xfrm>
        </p:spPr>
        <p:style>
          <a:lnRef idx="0">
            <a:schemeClr val="accent4"/>
          </a:lnRef>
          <a:fillRef idx="3">
            <a:schemeClr val="accent4"/>
          </a:fillRef>
          <a:effectRef idx="3">
            <a:schemeClr val="accent4"/>
          </a:effectRef>
          <a:fontRef idx="minor">
            <a:schemeClr val="lt1"/>
          </a:fontRef>
        </p:style>
        <p:txBody>
          <a:bodyPr>
            <a:noAutofit/>
          </a:bodyPr>
          <a:lstStyle/>
          <a:p>
            <a:r>
              <a:rPr lang="en-US" sz="2800" b="1" dirty="0" smtClean="0"/>
              <a:t>Marbury </a:t>
            </a:r>
            <a:r>
              <a:rPr lang="en-US" sz="2800" b="1" dirty="0"/>
              <a:t>v Madison</a:t>
            </a:r>
          </a:p>
          <a:p>
            <a:pPr lvl="1"/>
            <a:r>
              <a:rPr lang="en-US" sz="2400" dirty="0" smtClean="0"/>
              <a:t>Established </a:t>
            </a:r>
            <a:r>
              <a:rPr lang="en-US" sz="2400" b="1" u="sng" dirty="0"/>
              <a:t>judicial review </a:t>
            </a:r>
            <a:r>
              <a:rPr lang="en-US" sz="2400" dirty="0"/>
              <a:t>for the U.S. Supreme Court</a:t>
            </a:r>
          </a:p>
          <a:p>
            <a:r>
              <a:rPr lang="en-US" sz="2800" b="1" dirty="0"/>
              <a:t>Gideon v. Wainwright</a:t>
            </a:r>
          </a:p>
          <a:p>
            <a:pPr lvl="1"/>
            <a:r>
              <a:rPr lang="en-US" sz="2400" dirty="0" smtClean="0"/>
              <a:t>Provides </a:t>
            </a:r>
            <a:r>
              <a:rPr lang="en-US" sz="2400" dirty="0"/>
              <a:t>everyone with a lawyer according to the 6th amendment</a:t>
            </a:r>
          </a:p>
          <a:p>
            <a:r>
              <a:rPr lang="en-US" sz="2800" b="1" dirty="0"/>
              <a:t>In re Gault</a:t>
            </a:r>
          </a:p>
          <a:p>
            <a:pPr lvl="1"/>
            <a:r>
              <a:rPr lang="en-US" sz="2400" dirty="0" smtClean="0"/>
              <a:t>Established </a:t>
            </a:r>
            <a:r>
              <a:rPr lang="en-US" sz="2400" dirty="0"/>
              <a:t>due process for juveniles </a:t>
            </a:r>
          </a:p>
          <a:p>
            <a:r>
              <a:rPr lang="en-US" sz="2800" b="1" dirty="0"/>
              <a:t>Miranda v. Arizona</a:t>
            </a:r>
          </a:p>
          <a:p>
            <a:pPr lvl="1"/>
            <a:r>
              <a:rPr lang="en-US" sz="2400" dirty="0" smtClean="0"/>
              <a:t>Protects </a:t>
            </a:r>
            <a:r>
              <a:rPr lang="en-US" sz="2400" dirty="0"/>
              <a:t>your right to no self-incrimination according to the 5th amendment and established the procedure of Miranda Warning</a:t>
            </a:r>
          </a:p>
          <a:p>
            <a:endParaRPr lang="en-US" sz="2800" dirty="0"/>
          </a:p>
        </p:txBody>
      </p:sp>
    </p:spTree>
    <p:extLst>
      <p:ext uri="{BB962C8B-B14F-4D97-AF65-F5344CB8AC3E}">
        <p14:creationId xmlns:p14="http://schemas.microsoft.com/office/powerpoint/2010/main" val="1645873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 can understand the importance of the following document.</a:t>
            </a:r>
            <a:br>
              <a:rPr lang="en-US" dirty="0"/>
            </a:br>
            <a:endParaRPr lang="en-US" dirty="0"/>
          </a:p>
        </p:txBody>
      </p:sp>
      <p:sp>
        <p:nvSpPr>
          <p:cNvPr id="3" name="Content Placeholder 2"/>
          <p:cNvSpPr>
            <a:spLocks noGrp="1"/>
          </p:cNvSpPr>
          <p:nvPr>
            <p:ph sz="half" idx="1"/>
          </p:nvPr>
        </p:nvSpPr>
        <p:spPr/>
        <p:style>
          <a:lnRef idx="0">
            <a:schemeClr val="accent3"/>
          </a:lnRef>
          <a:fillRef idx="3">
            <a:schemeClr val="accent3"/>
          </a:fillRef>
          <a:effectRef idx="3">
            <a:schemeClr val="accent3"/>
          </a:effectRef>
          <a:fontRef idx="minor">
            <a:schemeClr val="lt1"/>
          </a:fontRef>
        </p:style>
        <p:txBody>
          <a:bodyPr>
            <a:normAutofit/>
          </a:bodyPr>
          <a:lstStyle/>
          <a:p>
            <a:pPr lvl="1"/>
            <a:r>
              <a:rPr lang="en-US" sz="2800" b="1" dirty="0" smtClean="0"/>
              <a:t>Code </a:t>
            </a:r>
            <a:r>
              <a:rPr lang="en-US" sz="2800" b="1" dirty="0"/>
              <a:t>of Hammurabi</a:t>
            </a:r>
          </a:p>
          <a:p>
            <a:pPr lvl="2"/>
            <a:r>
              <a:rPr lang="en-US" sz="2400" dirty="0"/>
              <a:t>First written set of laws </a:t>
            </a:r>
          </a:p>
          <a:p>
            <a:endParaRPr lang="en-US" sz="3200" dirty="0"/>
          </a:p>
        </p:txBody>
      </p:sp>
      <p:sp>
        <p:nvSpPr>
          <p:cNvPr id="4" name="Content Placeholder 3"/>
          <p:cNvSpPr>
            <a:spLocks noGrp="1"/>
          </p:cNvSpPr>
          <p:nvPr>
            <p:ph sz="half" idx="2"/>
          </p:nvPr>
        </p:nvSpPr>
        <p:spPr/>
        <p:style>
          <a:lnRef idx="0">
            <a:schemeClr val="accent6"/>
          </a:lnRef>
          <a:fillRef idx="3">
            <a:schemeClr val="accent6"/>
          </a:fillRef>
          <a:effectRef idx="3">
            <a:schemeClr val="accent6"/>
          </a:effectRef>
          <a:fontRef idx="minor">
            <a:schemeClr val="lt1"/>
          </a:fontRef>
        </p:style>
        <p:txBody>
          <a:bodyPr>
            <a:normAutofit/>
          </a:bodyPr>
          <a:lstStyle/>
          <a:p>
            <a:pPr lvl="1"/>
            <a:r>
              <a:rPr lang="en-US" sz="2400" b="1" dirty="0"/>
              <a:t>Created a law system with punishments related to marriage, slaves, adoption, business practices but depended on social status</a:t>
            </a:r>
          </a:p>
          <a:p>
            <a:pPr lvl="2"/>
            <a:r>
              <a:rPr lang="en-US" sz="2000" b="1" dirty="0"/>
              <a:t>“An eye for an eye”</a:t>
            </a:r>
          </a:p>
          <a:p>
            <a:endParaRPr lang="en-US" sz="2800" b="1" dirty="0"/>
          </a:p>
        </p:txBody>
      </p:sp>
      <p:pic>
        <p:nvPicPr>
          <p:cNvPr id="5" name="Picture 2" descr="http://upload.wikimedia.org/wikipedia/commons/6/64/P1050763_Louvre_code_Hammurabi_face_rw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6691" y="3130062"/>
            <a:ext cx="2062919" cy="339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2077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 id="{1306E473-ED32-493B-A2D0-240A757EDD34}" vid="{913DB040-6816-4415-960D-8178C78575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Savon</Template>
  <TotalTime>2975</TotalTime>
  <Words>1790</Words>
  <Application>Microsoft Office PowerPoint</Application>
  <PresentationFormat>Custom</PresentationFormat>
  <Paragraphs>187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Savon</vt:lpstr>
      <vt:lpstr>Judicial branch notes</vt:lpstr>
      <vt:lpstr>Define the following:</vt:lpstr>
      <vt:lpstr>PowerPoint Presentation</vt:lpstr>
      <vt:lpstr>I can explain each level of the Federal/State Court Systems</vt:lpstr>
      <vt:lpstr>PowerPoint Presentation</vt:lpstr>
      <vt:lpstr>The main job of the Supreme Court is to….</vt:lpstr>
      <vt:lpstr>I can identify how amendments 5, 6, 7, &amp; 8 are related to the court system:</vt:lpstr>
      <vt:lpstr>I can explain why this is a Landmark case (case that has legal significance)  </vt:lpstr>
      <vt:lpstr>I can understand the importance of the following document. </vt:lpstr>
      <vt:lpstr>I can identify the following sources of law </vt:lpstr>
      <vt:lpstr>Statutory Law</vt:lpstr>
      <vt:lpstr>Common/Case Law</vt:lpstr>
      <vt:lpstr>I can identify the following types of law </vt:lpstr>
      <vt:lpstr>Criminal Law</vt:lpstr>
      <vt:lpstr>Military Law</vt:lpstr>
      <vt:lpstr>Juvenile Law</vt:lpstr>
      <vt:lpstr>Add these to the bottom of your notes or in the margins</vt:lpstr>
      <vt:lpstr>PowerPoint Presentation</vt:lpstr>
      <vt:lpstr>PowerPoint Presentation</vt:lpstr>
      <vt:lpstr>Read the scenarios below and decide which type of law is being described.  Provide text evidence to explain how you know. </vt:lpstr>
      <vt:lpstr>What If? Select the correct type of law based on the scenario. </vt:lpstr>
      <vt:lpstr>PowerPoint Presentation</vt:lpstr>
      <vt:lpstr>PowerPoint Presentation</vt:lpstr>
      <vt:lpstr>I can define the following terms </vt:lpstr>
      <vt:lpstr>I can identify the steps of the criminal trial process</vt:lpstr>
      <vt:lpstr> Pre-Trial </vt:lpstr>
      <vt:lpstr>Trial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Judicial branch notes</dc:title>
  <dc:creator>Mary</dc:creator>
  <cp:lastModifiedBy>Windows User</cp:lastModifiedBy>
  <cp:revision>44</cp:revision>
  <cp:lastPrinted>2018-03-22T19:03:22Z</cp:lastPrinted>
  <dcterms:created xsi:type="dcterms:W3CDTF">2017-03-05T23:08:52Z</dcterms:created>
  <dcterms:modified xsi:type="dcterms:W3CDTF">2018-03-22T20:38:22Z</dcterms:modified>
</cp:coreProperties>
</file>