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4" r:id="rId8"/>
    <p:sldId id="265" r:id="rId9"/>
    <p:sldId id="266" r:id="rId10"/>
    <p:sldId id="262"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358178-889F-4EDC-AD81-3BE88F6156E4}" type="doc">
      <dgm:prSet loTypeId="urn:microsoft.com/office/officeart/2005/8/layout/venn1" loCatId="relationship" qsTypeId="urn:microsoft.com/office/officeart/2005/8/quickstyle/simple1" qsCatId="simple" csTypeId="urn:microsoft.com/office/officeart/2005/8/colors/accent1_2" csCatId="accent1" phldr="1"/>
      <dgm:spPr/>
    </dgm:pt>
    <dgm:pt modelId="{41B8409D-D200-4E3A-AC6C-BE93DA47F191}">
      <dgm:prSet phldrT="[Text]"/>
      <dgm:spPr/>
      <dgm:t>
        <a:bodyPr/>
        <a:lstStyle/>
        <a:p>
          <a:r>
            <a:rPr lang="en-US" dirty="0" smtClean="0"/>
            <a:t>Trial Court</a:t>
          </a:r>
          <a:endParaRPr lang="en-US" dirty="0"/>
        </a:p>
      </dgm:t>
    </dgm:pt>
    <dgm:pt modelId="{EA654050-B73E-4A9A-8B54-7F2572B3C3B0}" type="parTrans" cxnId="{517C9437-9733-47ED-AD44-223F73AA04B5}">
      <dgm:prSet/>
      <dgm:spPr/>
      <dgm:t>
        <a:bodyPr/>
        <a:lstStyle/>
        <a:p>
          <a:endParaRPr lang="en-US"/>
        </a:p>
      </dgm:t>
    </dgm:pt>
    <dgm:pt modelId="{D550902F-C085-4082-A154-CE6ECC4B6E4F}" type="sibTrans" cxnId="{517C9437-9733-47ED-AD44-223F73AA04B5}">
      <dgm:prSet/>
      <dgm:spPr/>
      <dgm:t>
        <a:bodyPr/>
        <a:lstStyle/>
        <a:p>
          <a:endParaRPr lang="en-US"/>
        </a:p>
      </dgm:t>
    </dgm:pt>
    <dgm:pt modelId="{F653E4CB-9BFF-4F93-8C7F-D2CEE58A6E7C}">
      <dgm:prSet phldrT="[Text]"/>
      <dgm:spPr/>
      <dgm:t>
        <a:bodyPr/>
        <a:lstStyle/>
        <a:p>
          <a:r>
            <a:rPr lang="en-US" dirty="0" smtClean="0"/>
            <a:t>Appellate Court</a:t>
          </a:r>
          <a:endParaRPr lang="en-US" dirty="0"/>
        </a:p>
      </dgm:t>
    </dgm:pt>
    <dgm:pt modelId="{7DA7C60C-3EAF-48C9-A81C-8B1788C20D48}" type="parTrans" cxnId="{EA31F5E8-11EC-4548-9508-575546341473}">
      <dgm:prSet/>
      <dgm:spPr/>
      <dgm:t>
        <a:bodyPr/>
        <a:lstStyle/>
        <a:p>
          <a:endParaRPr lang="en-US"/>
        </a:p>
      </dgm:t>
    </dgm:pt>
    <dgm:pt modelId="{6576F634-99A0-417F-9B3B-F628D11F4EE7}" type="sibTrans" cxnId="{EA31F5E8-11EC-4548-9508-575546341473}">
      <dgm:prSet/>
      <dgm:spPr/>
      <dgm:t>
        <a:bodyPr/>
        <a:lstStyle/>
        <a:p>
          <a:endParaRPr lang="en-US"/>
        </a:p>
      </dgm:t>
    </dgm:pt>
    <dgm:pt modelId="{9189918B-7807-4978-9556-FE25E21A2382}" type="pres">
      <dgm:prSet presAssocID="{9E358178-889F-4EDC-AD81-3BE88F6156E4}" presName="compositeShape" presStyleCnt="0">
        <dgm:presLayoutVars>
          <dgm:chMax val="7"/>
          <dgm:dir/>
          <dgm:resizeHandles val="exact"/>
        </dgm:presLayoutVars>
      </dgm:prSet>
      <dgm:spPr/>
    </dgm:pt>
    <dgm:pt modelId="{BB241170-0237-4EDE-8B30-1C42CAD60025}" type="pres">
      <dgm:prSet presAssocID="{41B8409D-D200-4E3A-AC6C-BE93DA47F191}" presName="circ1" presStyleLbl="vennNode1" presStyleIdx="0" presStyleCnt="2"/>
      <dgm:spPr/>
      <dgm:t>
        <a:bodyPr/>
        <a:lstStyle/>
        <a:p>
          <a:endParaRPr lang="en-US"/>
        </a:p>
      </dgm:t>
    </dgm:pt>
    <dgm:pt modelId="{6DA37063-5723-46D8-9819-CB06C1DB9CE6}" type="pres">
      <dgm:prSet presAssocID="{41B8409D-D200-4E3A-AC6C-BE93DA47F191}" presName="circ1Tx" presStyleLbl="revTx" presStyleIdx="0" presStyleCnt="0">
        <dgm:presLayoutVars>
          <dgm:chMax val="0"/>
          <dgm:chPref val="0"/>
          <dgm:bulletEnabled val="1"/>
        </dgm:presLayoutVars>
      </dgm:prSet>
      <dgm:spPr/>
      <dgm:t>
        <a:bodyPr/>
        <a:lstStyle/>
        <a:p>
          <a:endParaRPr lang="en-US"/>
        </a:p>
      </dgm:t>
    </dgm:pt>
    <dgm:pt modelId="{2605834E-5A36-4179-9DB7-FE2C318FDD9A}" type="pres">
      <dgm:prSet presAssocID="{F653E4CB-9BFF-4F93-8C7F-D2CEE58A6E7C}" presName="circ2" presStyleLbl="vennNode1" presStyleIdx="1" presStyleCnt="2"/>
      <dgm:spPr/>
      <dgm:t>
        <a:bodyPr/>
        <a:lstStyle/>
        <a:p>
          <a:endParaRPr lang="en-US"/>
        </a:p>
      </dgm:t>
    </dgm:pt>
    <dgm:pt modelId="{F8398920-79B0-429C-9187-99FFCD1FBA49}" type="pres">
      <dgm:prSet presAssocID="{F653E4CB-9BFF-4F93-8C7F-D2CEE58A6E7C}" presName="circ2Tx" presStyleLbl="revTx" presStyleIdx="0" presStyleCnt="0">
        <dgm:presLayoutVars>
          <dgm:chMax val="0"/>
          <dgm:chPref val="0"/>
          <dgm:bulletEnabled val="1"/>
        </dgm:presLayoutVars>
      </dgm:prSet>
      <dgm:spPr/>
      <dgm:t>
        <a:bodyPr/>
        <a:lstStyle/>
        <a:p>
          <a:endParaRPr lang="en-US"/>
        </a:p>
      </dgm:t>
    </dgm:pt>
  </dgm:ptLst>
  <dgm:cxnLst>
    <dgm:cxn modelId="{517C9437-9733-47ED-AD44-223F73AA04B5}" srcId="{9E358178-889F-4EDC-AD81-3BE88F6156E4}" destId="{41B8409D-D200-4E3A-AC6C-BE93DA47F191}" srcOrd="0" destOrd="0" parTransId="{EA654050-B73E-4A9A-8B54-7F2572B3C3B0}" sibTransId="{D550902F-C085-4082-A154-CE6ECC4B6E4F}"/>
    <dgm:cxn modelId="{3B63DEFA-B57C-4755-9FD5-8292A5BC23AF}" type="presOf" srcId="{41B8409D-D200-4E3A-AC6C-BE93DA47F191}" destId="{6DA37063-5723-46D8-9819-CB06C1DB9CE6}" srcOrd="1" destOrd="0" presId="urn:microsoft.com/office/officeart/2005/8/layout/venn1"/>
    <dgm:cxn modelId="{EA31F5E8-11EC-4548-9508-575546341473}" srcId="{9E358178-889F-4EDC-AD81-3BE88F6156E4}" destId="{F653E4CB-9BFF-4F93-8C7F-D2CEE58A6E7C}" srcOrd="1" destOrd="0" parTransId="{7DA7C60C-3EAF-48C9-A81C-8B1788C20D48}" sibTransId="{6576F634-99A0-417F-9B3B-F628D11F4EE7}"/>
    <dgm:cxn modelId="{35F459C7-0ECE-4089-BF03-A29901E872BB}" type="presOf" srcId="{9E358178-889F-4EDC-AD81-3BE88F6156E4}" destId="{9189918B-7807-4978-9556-FE25E21A2382}" srcOrd="0" destOrd="0" presId="urn:microsoft.com/office/officeart/2005/8/layout/venn1"/>
    <dgm:cxn modelId="{96D2F545-F1A5-48BB-9483-AFFD25737523}" type="presOf" srcId="{41B8409D-D200-4E3A-AC6C-BE93DA47F191}" destId="{BB241170-0237-4EDE-8B30-1C42CAD60025}" srcOrd="0" destOrd="0" presId="urn:microsoft.com/office/officeart/2005/8/layout/venn1"/>
    <dgm:cxn modelId="{64DDD0B3-62F4-4AD9-A20E-2E0996F8BF95}" type="presOf" srcId="{F653E4CB-9BFF-4F93-8C7F-D2CEE58A6E7C}" destId="{F8398920-79B0-429C-9187-99FFCD1FBA49}" srcOrd="1" destOrd="0" presId="urn:microsoft.com/office/officeart/2005/8/layout/venn1"/>
    <dgm:cxn modelId="{0C6B35A2-A5B7-4320-B12F-8BEF81C846C1}" type="presOf" srcId="{F653E4CB-9BFF-4F93-8C7F-D2CEE58A6E7C}" destId="{2605834E-5A36-4179-9DB7-FE2C318FDD9A}" srcOrd="0" destOrd="0" presId="urn:microsoft.com/office/officeart/2005/8/layout/venn1"/>
    <dgm:cxn modelId="{0DBA2210-4FFC-418D-9208-FCA9BA1CF188}" type="presParOf" srcId="{9189918B-7807-4978-9556-FE25E21A2382}" destId="{BB241170-0237-4EDE-8B30-1C42CAD60025}" srcOrd="0" destOrd="0" presId="urn:microsoft.com/office/officeart/2005/8/layout/venn1"/>
    <dgm:cxn modelId="{A64823A4-8AC0-4E66-B273-2EFF158000A1}" type="presParOf" srcId="{9189918B-7807-4978-9556-FE25E21A2382}" destId="{6DA37063-5723-46D8-9819-CB06C1DB9CE6}" srcOrd="1" destOrd="0" presId="urn:microsoft.com/office/officeart/2005/8/layout/venn1"/>
    <dgm:cxn modelId="{7A92E140-0301-4B53-9DB3-BAD5867D4202}" type="presParOf" srcId="{9189918B-7807-4978-9556-FE25E21A2382}" destId="{2605834E-5A36-4179-9DB7-FE2C318FDD9A}" srcOrd="2" destOrd="0" presId="urn:microsoft.com/office/officeart/2005/8/layout/venn1"/>
    <dgm:cxn modelId="{EE57C94A-FC67-4E8E-B260-1AEB213B79EC}" type="presParOf" srcId="{9189918B-7807-4978-9556-FE25E21A2382}" destId="{F8398920-79B0-429C-9187-99FFCD1FBA49}"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71EEF-2151-4450-BFC6-7CD81ADE16AD}"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9E5937F6-040D-40FA-9126-F46D5DF93A53}">
      <dgm:prSet phldrT="[Text]"/>
      <dgm:spPr/>
      <dgm:t>
        <a:bodyPr/>
        <a:lstStyle/>
        <a:p>
          <a:pPr defTabSz="533400">
            <a:lnSpc>
              <a:spcPct val="90000"/>
            </a:lnSpc>
            <a:spcBef>
              <a:spcPct val="0"/>
            </a:spcBef>
            <a:spcAft>
              <a:spcPct val="35000"/>
            </a:spcAft>
          </a:pPr>
          <a:r>
            <a:rPr lang="en-US" dirty="0" smtClean="0"/>
            <a:t>The Court of Appeals remands the case</a:t>
          </a:r>
        </a:p>
        <a:p>
          <a:pPr defTabSz="533400">
            <a:lnSpc>
              <a:spcPct val="90000"/>
            </a:lnSpc>
            <a:spcBef>
              <a:spcPct val="0"/>
            </a:spcBef>
            <a:spcAft>
              <a:spcPct val="35000"/>
            </a:spcAft>
          </a:pPr>
          <a:r>
            <a:rPr lang="en-US" dirty="0" smtClean="0"/>
            <a:t>A new trial begins</a:t>
          </a:r>
        </a:p>
        <a:p>
          <a:pPr defTabSz="533400">
            <a:lnSpc>
              <a:spcPct val="90000"/>
            </a:lnSpc>
            <a:spcBef>
              <a:spcPct val="0"/>
            </a:spcBef>
            <a:spcAft>
              <a:spcPct val="35000"/>
            </a:spcAft>
          </a:pPr>
          <a:r>
            <a:rPr lang="en-US" dirty="0" smtClean="0"/>
            <a:t>The first verdict is appealed</a:t>
          </a:r>
        </a:p>
      </dgm:t>
    </dgm:pt>
    <dgm:pt modelId="{4E1D2491-2154-4B36-98D9-1E12470CFBBF}" type="parTrans" cxnId="{C7316959-4CA4-432F-A3D7-6E2E9BE382BD}">
      <dgm:prSet/>
      <dgm:spPr/>
      <dgm:t>
        <a:bodyPr/>
        <a:lstStyle/>
        <a:p>
          <a:endParaRPr lang="en-US"/>
        </a:p>
      </dgm:t>
    </dgm:pt>
    <dgm:pt modelId="{D96378B2-A7BE-444B-85C3-77B7BE059102}" type="sibTrans" cxnId="{C7316959-4CA4-432F-A3D7-6E2E9BE382BD}">
      <dgm:prSet/>
      <dgm:spPr/>
      <dgm:t>
        <a:bodyPr/>
        <a:lstStyle/>
        <a:p>
          <a:endParaRPr lang="en-US"/>
        </a:p>
      </dgm:t>
    </dgm:pt>
    <dgm:pt modelId="{9DA0D31E-2A4F-4B82-9008-46101354D53E}">
      <dgm:prSet phldrT="[Text]"/>
      <dgm:spPr/>
      <dgm:t>
        <a:bodyPr/>
        <a:lstStyle/>
        <a:p>
          <a:r>
            <a:rPr lang="en-US" dirty="0" smtClean="0"/>
            <a:t>Trial is held in the District Court</a:t>
          </a:r>
        </a:p>
        <a:p>
          <a:r>
            <a:rPr lang="en-US" dirty="0" smtClean="0"/>
            <a:t>The Supreme Court agrees to hear the case</a:t>
          </a:r>
        </a:p>
        <a:p>
          <a:r>
            <a:rPr lang="en-US" dirty="0" smtClean="0"/>
            <a:t>An appeal is made to the Court of Appeals</a:t>
          </a:r>
          <a:endParaRPr lang="en-US" dirty="0"/>
        </a:p>
      </dgm:t>
    </dgm:pt>
    <dgm:pt modelId="{A4DAA0E7-4247-46C4-BF4F-913F19ECC43B}" type="parTrans" cxnId="{24B9E2FE-3D21-4EA7-9E59-915C3835244B}">
      <dgm:prSet/>
      <dgm:spPr/>
      <dgm:t>
        <a:bodyPr/>
        <a:lstStyle/>
        <a:p>
          <a:endParaRPr lang="en-US"/>
        </a:p>
      </dgm:t>
    </dgm:pt>
    <dgm:pt modelId="{EEF3728A-04BE-4EA1-8DF6-6A73E42EB75C}" type="sibTrans" cxnId="{24B9E2FE-3D21-4EA7-9E59-915C3835244B}">
      <dgm:prSet/>
      <dgm:spPr/>
      <dgm:t>
        <a:bodyPr/>
        <a:lstStyle/>
        <a:p>
          <a:endParaRPr lang="en-US"/>
        </a:p>
      </dgm:t>
    </dgm:pt>
    <dgm:pt modelId="{68EA2466-09D6-4B17-9F65-34D33795E31F}">
      <dgm:prSet phldrT="[Text]"/>
      <dgm:spPr/>
      <dgm:t>
        <a:bodyPr/>
        <a:lstStyle/>
        <a:p>
          <a:r>
            <a:rPr lang="en-US" dirty="0" smtClean="0"/>
            <a:t>Evidence is presented to the jury</a:t>
          </a:r>
        </a:p>
        <a:p>
          <a:r>
            <a:rPr lang="en-US" dirty="0" smtClean="0"/>
            <a:t>The members of the jury are chosen</a:t>
          </a:r>
        </a:p>
        <a:p>
          <a:r>
            <a:rPr lang="en-US" dirty="0" smtClean="0"/>
            <a:t>The jury returns a verdict</a:t>
          </a:r>
          <a:endParaRPr lang="en-US" dirty="0"/>
        </a:p>
      </dgm:t>
    </dgm:pt>
    <dgm:pt modelId="{66DF4A8D-05FF-4D40-B48C-94F6691F469F}" type="parTrans" cxnId="{FA4EE701-F679-4262-ADB5-E4EBC5F3AC5E}">
      <dgm:prSet/>
      <dgm:spPr/>
      <dgm:t>
        <a:bodyPr/>
        <a:lstStyle/>
        <a:p>
          <a:endParaRPr lang="en-US"/>
        </a:p>
      </dgm:t>
    </dgm:pt>
    <dgm:pt modelId="{4AA38C92-FF38-4923-8425-EDAC3F29D148}" type="sibTrans" cxnId="{FA4EE701-F679-4262-ADB5-E4EBC5F3AC5E}">
      <dgm:prSet/>
      <dgm:spPr/>
      <dgm:t>
        <a:bodyPr/>
        <a:lstStyle/>
        <a:p>
          <a:endParaRPr lang="en-US"/>
        </a:p>
      </dgm:t>
    </dgm:pt>
    <dgm:pt modelId="{90D035D6-E176-47A7-87EA-29371C58C4CB}">
      <dgm:prSet/>
      <dgm:spPr/>
      <dgm:t>
        <a:bodyPr/>
        <a:lstStyle/>
        <a:p>
          <a:r>
            <a:rPr lang="en-US" dirty="0" smtClean="0"/>
            <a:t>The Supreme Court strikes down the law</a:t>
          </a:r>
        </a:p>
        <a:p>
          <a:r>
            <a:rPr lang="en-US" dirty="0" smtClean="0"/>
            <a:t>The Supreme Court hears a case about the law</a:t>
          </a:r>
        </a:p>
        <a:p>
          <a:r>
            <a:rPr lang="en-US" dirty="0" smtClean="0"/>
            <a:t>Congress passes a law</a:t>
          </a:r>
          <a:endParaRPr lang="en-US" dirty="0"/>
        </a:p>
      </dgm:t>
    </dgm:pt>
    <dgm:pt modelId="{F8E74F61-B962-49AB-BA5A-F56AEA924D93}" type="parTrans" cxnId="{97EFF32E-F510-475F-8A3E-1FE86FE85F93}">
      <dgm:prSet/>
      <dgm:spPr/>
      <dgm:t>
        <a:bodyPr/>
        <a:lstStyle/>
        <a:p>
          <a:endParaRPr lang="en-US"/>
        </a:p>
      </dgm:t>
    </dgm:pt>
    <dgm:pt modelId="{6DDD0F8A-D1B4-445A-A298-1F1F2CD130D8}" type="sibTrans" cxnId="{97EFF32E-F510-475F-8A3E-1FE86FE85F93}">
      <dgm:prSet/>
      <dgm:spPr/>
      <dgm:t>
        <a:bodyPr/>
        <a:lstStyle/>
        <a:p>
          <a:endParaRPr lang="en-US"/>
        </a:p>
      </dgm:t>
    </dgm:pt>
    <dgm:pt modelId="{EFA01664-B7F4-4669-AC30-4584858409CD}" type="pres">
      <dgm:prSet presAssocID="{EC371EEF-2151-4450-BFC6-7CD81ADE16AD}" presName="linear" presStyleCnt="0">
        <dgm:presLayoutVars>
          <dgm:dir/>
          <dgm:resizeHandles val="exact"/>
        </dgm:presLayoutVars>
      </dgm:prSet>
      <dgm:spPr/>
      <dgm:t>
        <a:bodyPr/>
        <a:lstStyle/>
        <a:p>
          <a:endParaRPr lang="en-US"/>
        </a:p>
      </dgm:t>
    </dgm:pt>
    <dgm:pt modelId="{72BA1329-2DF7-462D-97D4-E62909D6FA1E}" type="pres">
      <dgm:prSet presAssocID="{9E5937F6-040D-40FA-9126-F46D5DF93A53}" presName="comp" presStyleCnt="0"/>
      <dgm:spPr/>
      <dgm:t>
        <a:bodyPr/>
        <a:lstStyle/>
        <a:p>
          <a:endParaRPr lang="en-US"/>
        </a:p>
      </dgm:t>
    </dgm:pt>
    <dgm:pt modelId="{39D40904-E1E7-486F-A807-E7C68E444340}" type="pres">
      <dgm:prSet presAssocID="{9E5937F6-040D-40FA-9126-F46D5DF93A53}" presName="box" presStyleLbl="node1" presStyleIdx="0" presStyleCnt="4"/>
      <dgm:spPr/>
      <dgm:t>
        <a:bodyPr/>
        <a:lstStyle/>
        <a:p>
          <a:endParaRPr lang="en-US"/>
        </a:p>
      </dgm:t>
    </dgm:pt>
    <dgm:pt modelId="{CD5AFE9D-7D0E-4661-B8AF-237D2B3932BF}" type="pres">
      <dgm:prSet presAssocID="{9E5937F6-040D-40FA-9126-F46D5DF93A53}" presName="img" presStyleLbl="fgImgPlace1" presStyleIdx="0" presStyleCnt="4" custScaleY="114192"/>
      <dgm:spPr>
        <a:blipFill rotWithShape="1">
          <a:blip xmlns:r="http://schemas.openxmlformats.org/officeDocument/2006/relationships" r:embed="rId1"/>
          <a:stretch>
            <a:fillRect/>
          </a:stretch>
        </a:blipFill>
      </dgm:spPr>
      <dgm:t>
        <a:bodyPr/>
        <a:lstStyle/>
        <a:p>
          <a:endParaRPr lang="en-US"/>
        </a:p>
      </dgm:t>
    </dgm:pt>
    <dgm:pt modelId="{9CBCCFC0-DE5B-467F-979B-15A6E6D88624}" type="pres">
      <dgm:prSet presAssocID="{9E5937F6-040D-40FA-9126-F46D5DF93A53}" presName="text" presStyleLbl="node1" presStyleIdx="0" presStyleCnt="4">
        <dgm:presLayoutVars>
          <dgm:bulletEnabled val="1"/>
        </dgm:presLayoutVars>
      </dgm:prSet>
      <dgm:spPr/>
      <dgm:t>
        <a:bodyPr/>
        <a:lstStyle/>
        <a:p>
          <a:endParaRPr lang="en-US"/>
        </a:p>
      </dgm:t>
    </dgm:pt>
    <dgm:pt modelId="{03184C8E-DB00-4ED2-9783-7F0C6EC18BB8}" type="pres">
      <dgm:prSet presAssocID="{D96378B2-A7BE-444B-85C3-77B7BE059102}" presName="spacer" presStyleCnt="0"/>
      <dgm:spPr/>
      <dgm:t>
        <a:bodyPr/>
        <a:lstStyle/>
        <a:p>
          <a:endParaRPr lang="en-US"/>
        </a:p>
      </dgm:t>
    </dgm:pt>
    <dgm:pt modelId="{8C400E3E-8258-49C2-9950-0A7E168F4106}" type="pres">
      <dgm:prSet presAssocID="{9DA0D31E-2A4F-4B82-9008-46101354D53E}" presName="comp" presStyleCnt="0"/>
      <dgm:spPr/>
      <dgm:t>
        <a:bodyPr/>
        <a:lstStyle/>
        <a:p>
          <a:endParaRPr lang="en-US"/>
        </a:p>
      </dgm:t>
    </dgm:pt>
    <dgm:pt modelId="{9E41527C-A92C-42CF-8BDA-74155721A460}" type="pres">
      <dgm:prSet presAssocID="{9DA0D31E-2A4F-4B82-9008-46101354D53E}" presName="box" presStyleLbl="node1" presStyleIdx="1" presStyleCnt="4"/>
      <dgm:spPr/>
      <dgm:t>
        <a:bodyPr/>
        <a:lstStyle/>
        <a:p>
          <a:endParaRPr lang="en-US"/>
        </a:p>
      </dgm:t>
    </dgm:pt>
    <dgm:pt modelId="{9ACDDBB5-8DE2-4EB9-BCE1-BF909DBB89D2}" type="pres">
      <dgm:prSet presAssocID="{9DA0D31E-2A4F-4B82-9008-46101354D53E}" presName="img" presStyleLbl="fgImgPlace1" presStyleIdx="1" presStyleCnt="4" custScaleY="108454"/>
      <dgm:spPr>
        <a:blipFill rotWithShape="1">
          <a:blip xmlns:r="http://schemas.openxmlformats.org/officeDocument/2006/relationships" r:embed="rId2"/>
          <a:stretch>
            <a:fillRect/>
          </a:stretch>
        </a:blipFill>
      </dgm:spPr>
      <dgm:t>
        <a:bodyPr/>
        <a:lstStyle/>
        <a:p>
          <a:endParaRPr lang="en-US"/>
        </a:p>
      </dgm:t>
    </dgm:pt>
    <dgm:pt modelId="{18B3016F-E8C8-466D-8F86-A2B5DAB696AC}" type="pres">
      <dgm:prSet presAssocID="{9DA0D31E-2A4F-4B82-9008-46101354D53E}" presName="text" presStyleLbl="node1" presStyleIdx="1" presStyleCnt="4">
        <dgm:presLayoutVars>
          <dgm:bulletEnabled val="1"/>
        </dgm:presLayoutVars>
      </dgm:prSet>
      <dgm:spPr/>
      <dgm:t>
        <a:bodyPr/>
        <a:lstStyle/>
        <a:p>
          <a:endParaRPr lang="en-US"/>
        </a:p>
      </dgm:t>
    </dgm:pt>
    <dgm:pt modelId="{8B93A5E0-63D1-44F0-BE81-55FAA2F899D2}" type="pres">
      <dgm:prSet presAssocID="{EEF3728A-04BE-4EA1-8DF6-6A73E42EB75C}" presName="spacer" presStyleCnt="0"/>
      <dgm:spPr/>
      <dgm:t>
        <a:bodyPr/>
        <a:lstStyle/>
        <a:p>
          <a:endParaRPr lang="en-US"/>
        </a:p>
      </dgm:t>
    </dgm:pt>
    <dgm:pt modelId="{F98E199B-B749-4F21-9531-668A0E516BE9}" type="pres">
      <dgm:prSet presAssocID="{68EA2466-09D6-4B17-9F65-34D33795E31F}" presName="comp" presStyleCnt="0"/>
      <dgm:spPr/>
      <dgm:t>
        <a:bodyPr/>
        <a:lstStyle/>
        <a:p>
          <a:endParaRPr lang="en-US"/>
        </a:p>
      </dgm:t>
    </dgm:pt>
    <dgm:pt modelId="{D3A95247-DE74-4E03-B98E-7B6ECF377985}" type="pres">
      <dgm:prSet presAssocID="{68EA2466-09D6-4B17-9F65-34D33795E31F}" presName="box" presStyleLbl="node1" presStyleIdx="2" presStyleCnt="4"/>
      <dgm:spPr/>
      <dgm:t>
        <a:bodyPr/>
        <a:lstStyle/>
        <a:p>
          <a:endParaRPr lang="en-US"/>
        </a:p>
      </dgm:t>
    </dgm:pt>
    <dgm:pt modelId="{41E97B4A-191B-4790-94E6-6FE887A2E82C}" type="pres">
      <dgm:prSet presAssocID="{68EA2466-09D6-4B17-9F65-34D33795E31F}" presName="img"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583D85E7-13DA-4574-BB15-1B76DA37C20E}" type="pres">
      <dgm:prSet presAssocID="{68EA2466-09D6-4B17-9F65-34D33795E31F}" presName="text" presStyleLbl="node1" presStyleIdx="2" presStyleCnt="4">
        <dgm:presLayoutVars>
          <dgm:bulletEnabled val="1"/>
        </dgm:presLayoutVars>
      </dgm:prSet>
      <dgm:spPr/>
      <dgm:t>
        <a:bodyPr/>
        <a:lstStyle/>
        <a:p>
          <a:endParaRPr lang="en-US"/>
        </a:p>
      </dgm:t>
    </dgm:pt>
    <dgm:pt modelId="{5919C594-D01F-40FC-893B-74CC3B7812AE}" type="pres">
      <dgm:prSet presAssocID="{4AA38C92-FF38-4923-8425-EDAC3F29D148}" presName="spacer" presStyleCnt="0"/>
      <dgm:spPr/>
      <dgm:t>
        <a:bodyPr/>
        <a:lstStyle/>
        <a:p>
          <a:endParaRPr lang="en-US"/>
        </a:p>
      </dgm:t>
    </dgm:pt>
    <dgm:pt modelId="{18E4BD43-10F7-400F-B7FC-934E8A71CA2C}" type="pres">
      <dgm:prSet presAssocID="{90D035D6-E176-47A7-87EA-29371C58C4CB}" presName="comp" presStyleCnt="0"/>
      <dgm:spPr/>
      <dgm:t>
        <a:bodyPr/>
        <a:lstStyle/>
        <a:p>
          <a:endParaRPr lang="en-US"/>
        </a:p>
      </dgm:t>
    </dgm:pt>
    <dgm:pt modelId="{1C9A62FD-245E-4D3D-9647-9E8DEDD8D388}" type="pres">
      <dgm:prSet presAssocID="{90D035D6-E176-47A7-87EA-29371C58C4CB}" presName="box" presStyleLbl="node1" presStyleIdx="3" presStyleCnt="4"/>
      <dgm:spPr/>
      <dgm:t>
        <a:bodyPr/>
        <a:lstStyle/>
        <a:p>
          <a:endParaRPr lang="en-US"/>
        </a:p>
      </dgm:t>
    </dgm:pt>
    <dgm:pt modelId="{0323B21A-3C90-492F-9B5F-7B3874E4B4DA}" type="pres">
      <dgm:prSet presAssocID="{90D035D6-E176-47A7-87EA-29371C58C4CB}" presName="img"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299C239C-51B1-47B6-BA55-ED10F837E6D6}" type="pres">
      <dgm:prSet presAssocID="{90D035D6-E176-47A7-87EA-29371C58C4CB}" presName="text" presStyleLbl="node1" presStyleIdx="3" presStyleCnt="4">
        <dgm:presLayoutVars>
          <dgm:bulletEnabled val="1"/>
        </dgm:presLayoutVars>
      </dgm:prSet>
      <dgm:spPr/>
      <dgm:t>
        <a:bodyPr/>
        <a:lstStyle/>
        <a:p>
          <a:endParaRPr lang="en-US"/>
        </a:p>
      </dgm:t>
    </dgm:pt>
  </dgm:ptLst>
  <dgm:cxnLst>
    <dgm:cxn modelId="{FA4EE701-F679-4262-ADB5-E4EBC5F3AC5E}" srcId="{EC371EEF-2151-4450-BFC6-7CD81ADE16AD}" destId="{68EA2466-09D6-4B17-9F65-34D33795E31F}" srcOrd="2" destOrd="0" parTransId="{66DF4A8D-05FF-4D40-B48C-94F6691F469F}" sibTransId="{4AA38C92-FF38-4923-8425-EDAC3F29D148}"/>
    <dgm:cxn modelId="{7AD6BDF2-044B-41B3-8384-7B586824C4CB}" type="presOf" srcId="{68EA2466-09D6-4B17-9F65-34D33795E31F}" destId="{583D85E7-13DA-4574-BB15-1B76DA37C20E}" srcOrd="1" destOrd="0" presId="urn:microsoft.com/office/officeart/2005/8/layout/vList4"/>
    <dgm:cxn modelId="{285B300F-FC4E-45DF-9BD6-4D7342FA130C}" type="presOf" srcId="{9E5937F6-040D-40FA-9126-F46D5DF93A53}" destId="{9CBCCFC0-DE5B-467F-979B-15A6E6D88624}" srcOrd="1" destOrd="0" presId="urn:microsoft.com/office/officeart/2005/8/layout/vList4"/>
    <dgm:cxn modelId="{15EE38CA-08CC-4C48-863C-71EF5E37A53E}" type="presOf" srcId="{EC371EEF-2151-4450-BFC6-7CD81ADE16AD}" destId="{EFA01664-B7F4-4669-AC30-4584858409CD}" srcOrd="0" destOrd="0" presId="urn:microsoft.com/office/officeart/2005/8/layout/vList4"/>
    <dgm:cxn modelId="{6FA67A0A-6573-4268-9208-89CD1CF88BB9}" type="presOf" srcId="{9DA0D31E-2A4F-4B82-9008-46101354D53E}" destId="{18B3016F-E8C8-466D-8F86-A2B5DAB696AC}" srcOrd="1" destOrd="0" presId="urn:microsoft.com/office/officeart/2005/8/layout/vList4"/>
    <dgm:cxn modelId="{A9B9C52B-9A62-4A84-9243-06F63E25F91E}" type="presOf" srcId="{90D035D6-E176-47A7-87EA-29371C58C4CB}" destId="{299C239C-51B1-47B6-BA55-ED10F837E6D6}" srcOrd="1" destOrd="0" presId="urn:microsoft.com/office/officeart/2005/8/layout/vList4"/>
    <dgm:cxn modelId="{4479B91F-06AE-496C-9E51-8557925DEC86}" type="presOf" srcId="{68EA2466-09D6-4B17-9F65-34D33795E31F}" destId="{D3A95247-DE74-4E03-B98E-7B6ECF377985}" srcOrd="0" destOrd="0" presId="urn:microsoft.com/office/officeart/2005/8/layout/vList4"/>
    <dgm:cxn modelId="{C7316959-4CA4-432F-A3D7-6E2E9BE382BD}" srcId="{EC371EEF-2151-4450-BFC6-7CD81ADE16AD}" destId="{9E5937F6-040D-40FA-9126-F46D5DF93A53}" srcOrd="0" destOrd="0" parTransId="{4E1D2491-2154-4B36-98D9-1E12470CFBBF}" sibTransId="{D96378B2-A7BE-444B-85C3-77B7BE059102}"/>
    <dgm:cxn modelId="{14AEB06B-855F-41B9-B7AF-7149576398B2}" type="presOf" srcId="{9E5937F6-040D-40FA-9126-F46D5DF93A53}" destId="{39D40904-E1E7-486F-A807-E7C68E444340}" srcOrd="0" destOrd="0" presId="urn:microsoft.com/office/officeart/2005/8/layout/vList4"/>
    <dgm:cxn modelId="{4C67C13E-FB6E-41CF-A14A-9CB0443B7216}" type="presOf" srcId="{90D035D6-E176-47A7-87EA-29371C58C4CB}" destId="{1C9A62FD-245E-4D3D-9647-9E8DEDD8D388}" srcOrd="0" destOrd="0" presId="urn:microsoft.com/office/officeart/2005/8/layout/vList4"/>
    <dgm:cxn modelId="{97EFF32E-F510-475F-8A3E-1FE86FE85F93}" srcId="{EC371EEF-2151-4450-BFC6-7CD81ADE16AD}" destId="{90D035D6-E176-47A7-87EA-29371C58C4CB}" srcOrd="3" destOrd="0" parTransId="{F8E74F61-B962-49AB-BA5A-F56AEA924D93}" sibTransId="{6DDD0F8A-D1B4-445A-A298-1F1F2CD130D8}"/>
    <dgm:cxn modelId="{24B9E2FE-3D21-4EA7-9E59-915C3835244B}" srcId="{EC371EEF-2151-4450-BFC6-7CD81ADE16AD}" destId="{9DA0D31E-2A4F-4B82-9008-46101354D53E}" srcOrd="1" destOrd="0" parTransId="{A4DAA0E7-4247-46C4-BF4F-913F19ECC43B}" sibTransId="{EEF3728A-04BE-4EA1-8DF6-6A73E42EB75C}"/>
    <dgm:cxn modelId="{E1A0E499-3815-478F-AE23-09E1ADF3D7FC}" type="presOf" srcId="{9DA0D31E-2A4F-4B82-9008-46101354D53E}" destId="{9E41527C-A92C-42CF-8BDA-74155721A460}" srcOrd="0" destOrd="0" presId="urn:microsoft.com/office/officeart/2005/8/layout/vList4"/>
    <dgm:cxn modelId="{84E3947A-CCB3-4D40-B4AC-E351A7BDA120}" type="presParOf" srcId="{EFA01664-B7F4-4669-AC30-4584858409CD}" destId="{72BA1329-2DF7-462D-97D4-E62909D6FA1E}" srcOrd="0" destOrd="0" presId="urn:microsoft.com/office/officeart/2005/8/layout/vList4"/>
    <dgm:cxn modelId="{35133624-AE56-4EF7-8CB5-C5099E6A6851}" type="presParOf" srcId="{72BA1329-2DF7-462D-97D4-E62909D6FA1E}" destId="{39D40904-E1E7-486F-A807-E7C68E444340}" srcOrd="0" destOrd="0" presId="urn:microsoft.com/office/officeart/2005/8/layout/vList4"/>
    <dgm:cxn modelId="{5F80A155-46B3-407E-A6E7-CA347D0F2B5E}" type="presParOf" srcId="{72BA1329-2DF7-462D-97D4-E62909D6FA1E}" destId="{CD5AFE9D-7D0E-4661-B8AF-237D2B3932BF}" srcOrd="1" destOrd="0" presId="urn:microsoft.com/office/officeart/2005/8/layout/vList4"/>
    <dgm:cxn modelId="{C1041E4C-FBBD-4786-B2B7-BC8EF594E3ED}" type="presParOf" srcId="{72BA1329-2DF7-462D-97D4-E62909D6FA1E}" destId="{9CBCCFC0-DE5B-467F-979B-15A6E6D88624}" srcOrd="2" destOrd="0" presId="urn:microsoft.com/office/officeart/2005/8/layout/vList4"/>
    <dgm:cxn modelId="{24FA3F7A-FBE5-4BED-974B-6990C3697E28}" type="presParOf" srcId="{EFA01664-B7F4-4669-AC30-4584858409CD}" destId="{03184C8E-DB00-4ED2-9783-7F0C6EC18BB8}" srcOrd="1" destOrd="0" presId="urn:microsoft.com/office/officeart/2005/8/layout/vList4"/>
    <dgm:cxn modelId="{B8346EA9-FFA0-4DC8-A9BB-64AA4022F83A}" type="presParOf" srcId="{EFA01664-B7F4-4669-AC30-4584858409CD}" destId="{8C400E3E-8258-49C2-9950-0A7E168F4106}" srcOrd="2" destOrd="0" presId="urn:microsoft.com/office/officeart/2005/8/layout/vList4"/>
    <dgm:cxn modelId="{26EC51AC-0F50-4ECE-B253-2E6822B9A3BD}" type="presParOf" srcId="{8C400E3E-8258-49C2-9950-0A7E168F4106}" destId="{9E41527C-A92C-42CF-8BDA-74155721A460}" srcOrd="0" destOrd="0" presId="urn:microsoft.com/office/officeart/2005/8/layout/vList4"/>
    <dgm:cxn modelId="{96CCD52B-EF53-421A-8409-4D818389D831}" type="presParOf" srcId="{8C400E3E-8258-49C2-9950-0A7E168F4106}" destId="{9ACDDBB5-8DE2-4EB9-BCE1-BF909DBB89D2}" srcOrd="1" destOrd="0" presId="urn:microsoft.com/office/officeart/2005/8/layout/vList4"/>
    <dgm:cxn modelId="{647AFA7D-6571-4E0E-A082-0620ED6365B3}" type="presParOf" srcId="{8C400E3E-8258-49C2-9950-0A7E168F4106}" destId="{18B3016F-E8C8-466D-8F86-A2B5DAB696AC}" srcOrd="2" destOrd="0" presId="urn:microsoft.com/office/officeart/2005/8/layout/vList4"/>
    <dgm:cxn modelId="{E41679BF-CB43-4FD9-8D2C-B62AEC1EE75D}" type="presParOf" srcId="{EFA01664-B7F4-4669-AC30-4584858409CD}" destId="{8B93A5E0-63D1-44F0-BE81-55FAA2F899D2}" srcOrd="3" destOrd="0" presId="urn:microsoft.com/office/officeart/2005/8/layout/vList4"/>
    <dgm:cxn modelId="{75F1D317-0ABD-4FF8-9F0A-206CA76C6056}" type="presParOf" srcId="{EFA01664-B7F4-4669-AC30-4584858409CD}" destId="{F98E199B-B749-4F21-9531-668A0E516BE9}" srcOrd="4" destOrd="0" presId="urn:microsoft.com/office/officeart/2005/8/layout/vList4"/>
    <dgm:cxn modelId="{0161AE80-62E9-4D24-A0D7-1B21F07380E5}" type="presParOf" srcId="{F98E199B-B749-4F21-9531-668A0E516BE9}" destId="{D3A95247-DE74-4E03-B98E-7B6ECF377985}" srcOrd="0" destOrd="0" presId="urn:microsoft.com/office/officeart/2005/8/layout/vList4"/>
    <dgm:cxn modelId="{8869B590-D3FF-44FF-81C3-3FE8BFF96AD3}" type="presParOf" srcId="{F98E199B-B749-4F21-9531-668A0E516BE9}" destId="{41E97B4A-191B-4790-94E6-6FE887A2E82C}" srcOrd="1" destOrd="0" presId="urn:microsoft.com/office/officeart/2005/8/layout/vList4"/>
    <dgm:cxn modelId="{78F51E57-21E4-48AA-B3DE-37C3AA9F334C}" type="presParOf" srcId="{F98E199B-B749-4F21-9531-668A0E516BE9}" destId="{583D85E7-13DA-4574-BB15-1B76DA37C20E}" srcOrd="2" destOrd="0" presId="urn:microsoft.com/office/officeart/2005/8/layout/vList4"/>
    <dgm:cxn modelId="{F775EC82-D22A-4D1E-A0C1-075AD754A435}" type="presParOf" srcId="{EFA01664-B7F4-4669-AC30-4584858409CD}" destId="{5919C594-D01F-40FC-893B-74CC3B7812AE}" srcOrd="5" destOrd="0" presId="urn:microsoft.com/office/officeart/2005/8/layout/vList4"/>
    <dgm:cxn modelId="{C8736CC8-77F5-40F0-8CFF-3B51909A860A}" type="presParOf" srcId="{EFA01664-B7F4-4669-AC30-4584858409CD}" destId="{18E4BD43-10F7-400F-B7FC-934E8A71CA2C}" srcOrd="6" destOrd="0" presId="urn:microsoft.com/office/officeart/2005/8/layout/vList4"/>
    <dgm:cxn modelId="{96C80414-5D0C-485D-A950-FA475497E372}" type="presParOf" srcId="{18E4BD43-10F7-400F-B7FC-934E8A71CA2C}" destId="{1C9A62FD-245E-4D3D-9647-9E8DEDD8D388}" srcOrd="0" destOrd="0" presId="urn:microsoft.com/office/officeart/2005/8/layout/vList4"/>
    <dgm:cxn modelId="{1F78BE37-E512-46D4-8A26-64FFA50741C3}" type="presParOf" srcId="{18E4BD43-10F7-400F-B7FC-934E8A71CA2C}" destId="{0323B21A-3C90-492F-9B5F-7B3874E4B4DA}" srcOrd="1" destOrd="0" presId="urn:microsoft.com/office/officeart/2005/8/layout/vList4"/>
    <dgm:cxn modelId="{E36899D0-784B-4EA6-93B0-FB5EC3466351}" type="presParOf" srcId="{18E4BD43-10F7-400F-B7FC-934E8A71CA2C}" destId="{299C239C-51B1-47B6-BA55-ED10F837E6D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41170-0237-4EDE-8B30-1C42CAD60025}">
      <dsp:nvSpPr>
        <dsp:cNvPr id="0" name=""/>
        <dsp:cNvSpPr/>
      </dsp:nvSpPr>
      <dsp:spPr>
        <a:xfrm>
          <a:off x="2518373" y="10052"/>
          <a:ext cx="3675595" cy="367559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Trial Court</a:t>
          </a:r>
          <a:endParaRPr lang="en-US" sz="3600" kern="1200" dirty="0"/>
        </a:p>
      </dsp:txBody>
      <dsp:txXfrm>
        <a:off x="3031632" y="443484"/>
        <a:ext cx="2119262" cy="2808732"/>
      </dsp:txXfrm>
    </dsp:sp>
    <dsp:sp modelId="{2605834E-5A36-4179-9DB7-FE2C318FDD9A}">
      <dsp:nvSpPr>
        <dsp:cNvPr id="0" name=""/>
        <dsp:cNvSpPr/>
      </dsp:nvSpPr>
      <dsp:spPr>
        <a:xfrm>
          <a:off x="5167451" y="10052"/>
          <a:ext cx="3675595" cy="3675595"/>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Appellate Court</a:t>
          </a:r>
          <a:endParaRPr lang="en-US" sz="3600" kern="1200" dirty="0"/>
        </a:p>
      </dsp:txBody>
      <dsp:txXfrm>
        <a:off x="6210525" y="443484"/>
        <a:ext cx="2119262" cy="2808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40904-E1E7-486F-A807-E7C68E444340}">
      <dsp:nvSpPr>
        <dsp:cNvPr id="0" name=""/>
        <dsp:cNvSpPr/>
      </dsp:nvSpPr>
      <dsp:spPr>
        <a:xfrm>
          <a:off x="0" y="0"/>
          <a:ext cx="11019692" cy="1041516"/>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533400">
            <a:lnSpc>
              <a:spcPct val="90000"/>
            </a:lnSpc>
            <a:spcBef>
              <a:spcPct val="0"/>
            </a:spcBef>
            <a:spcAft>
              <a:spcPct val="35000"/>
            </a:spcAft>
          </a:pPr>
          <a:r>
            <a:rPr lang="en-US" sz="1700" kern="1200" dirty="0" smtClean="0"/>
            <a:t>The Court of Appeals remands the case</a:t>
          </a:r>
        </a:p>
        <a:p>
          <a:pPr lvl="0" algn="l" defTabSz="533400">
            <a:lnSpc>
              <a:spcPct val="90000"/>
            </a:lnSpc>
            <a:spcBef>
              <a:spcPct val="0"/>
            </a:spcBef>
            <a:spcAft>
              <a:spcPct val="35000"/>
            </a:spcAft>
          </a:pPr>
          <a:r>
            <a:rPr lang="en-US" sz="1700" kern="1200" dirty="0" smtClean="0"/>
            <a:t>A new trial begins</a:t>
          </a:r>
        </a:p>
        <a:p>
          <a:pPr lvl="0" algn="l" defTabSz="533400">
            <a:lnSpc>
              <a:spcPct val="90000"/>
            </a:lnSpc>
            <a:spcBef>
              <a:spcPct val="0"/>
            </a:spcBef>
            <a:spcAft>
              <a:spcPct val="35000"/>
            </a:spcAft>
          </a:pPr>
          <a:r>
            <a:rPr lang="en-US" sz="1700" kern="1200" dirty="0" smtClean="0"/>
            <a:t>The first verdict is appealed</a:t>
          </a:r>
        </a:p>
      </dsp:txBody>
      <dsp:txXfrm>
        <a:off x="2308090" y="0"/>
        <a:ext cx="8711601" cy="1041516"/>
      </dsp:txXfrm>
    </dsp:sp>
    <dsp:sp modelId="{CD5AFE9D-7D0E-4661-B8AF-237D2B3932BF}">
      <dsp:nvSpPr>
        <dsp:cNvPr id="0" name=""/>
        <dsp:cNvSpPr/>
      </dsp:nvSpPr>
      <dsp:spPr>
        <a:xfrm>
          <a:off x="104151" y="45026"/>
          <a:ext cx="2203938" cy="951462"/>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41527C-A92C-42CF-8BDA-74155721A460}">
      <dsp:nvSpPr>
        <dsp:cNvPr id="0" name=""/>
        <dsp:cNvSpPr/>
      </dsp:nvSpPr>
      <dsp:spPr>
        <a:xfrm>
          <a:off x="0" y="1145667"/>
          <a:ext cx="11019692" cy="1041516"/>
        </a:xfrm>
        <a:prstGeom prst="roundRect">
          <a:avLst>
            <a:gd name="adj" fmla="val 10000"/>
          </a:avLst>
        </a:prstGeom>
        <a:solidFill>
          <a:schemeClr val="accent3">
            <a:hueOff val="1380901"/>
            <a:satOff val="-2497"/>
            <a:lumOff val="16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Trial is held in the District Court</a:t>
          </a:r>
        </a:p>
        <a:p>
          <a:pPr lvl="0" algn="l" defTabSz="755650">
            <a:lnSpc>
              <a:spcPct val="90000"/>
            </a:lnSpc>
            <a:spcBef>
              <a:spcPct val="0"/>
            </a:spcBef>
            <a:spcAft>
              <a:spcPct val="35000"/>
            </a:spcAft>
          </a:pPr>
          <a:r>
            <a:rPr lang="en-US" sz="1700" kern="1200" dirty="0" smtClean="0"/>
            <a:t>The Supreme Court agrees to hear the case</a:t>
          </a:r>
        </a:p>
        <a:p>
          <a:pPr lvl="0" algn="l" defTabSz="755650">
            <a:lnSpc>
              <a:spcPct val="90000"/>
            </a:lnSpc>
            <a:spcBef>
              <a:spcPct val="0"/>
            </a:spcBef>
            <a:spcAft>
              <a:spcPct val="35000"/>
            </a:spcAft>
          </a:pPr>
          <a:r>
            <a:rPr lang="en-US" sz="1700" kern="1200" dirty="0" smtClean="0"/>
            <a:t>An appeal is made to the Court of Appeals</a:t>
          </a:r>
          <a:endParaRPr lang="en-US" sz="1700" kern="1200" dirty="0"/>
        </a:p>
      </dsp:txBody>
      <dsp:txXfrm>
        <a:off x="2308090" y="1145667"/>
        <a:ext cx="8711601" cy="1041516"/>
      </dsp:txXfrm>
    </dsp:sp>
    <dsp:sp modelId="{9ACDDBB5-8DE2-4EB9-BCE1-BF909DBB89D2}">
      <dsp:nvSpPr>
        <dsp:cNvPr id="0" name=""/>
        <dsp:cNvSpPr/>
      </dsp:nvSpPr>
      <dsp:spPr>
        <a:xfrm>
          <a:off x="104151" y="1214599"/>
          <a:ext cx="2203938" cy="903652"/>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A95247-DE74-4E03-B98E-7B6ECF377985}">
      <dsp:nvSpPr>
        <dsp:cNvPr id="0" name=""/>
        <dsp:cNvSpPr/>
      </dsp:nvSpPr>
      <dsp:spPr>
        <a:xfrm>
          <a:off x="0" y="2291335"/>
          <a:ext cx="11019692" cy="1041516"/>
        </a:xfrm>
        <a:prstGeom prst="roundRect">
          <a:avLst>
            <a:gd name="adj" fmla="val 10000"/>
          </a:avLst>
        </a:prstGeom>
        <a:solidFill>
          <a:schemeClr val="accent3">
            <a:hueOff val="2761802"/>
            <a:satOff val="-4994"/>
            <a:lumOff val="339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Evidence is presented to the jury</a:t>
          </a:r>
        </a:p>
        <a:p>
          <a:pPr lvl="0" algn="l" defTabSz="755650">
            <a:lnSpc>
              <a:spcPct val="90000"/>
            </a:lnSpc>
            <a:spcBef>
              <a:spcPct val="0"/>
            </a:spcBef>
            <a:spcAft>
              <a:spcPct val="35000"/>
            </a:spcAft>
          </a:pPr>
          <a:r>
            <a:rPr lang="en-US" sz="1700" kern="1200" dirty="0" smtClean="0"/>
            <a:t>The members of the jury are chosen</a:t>
          </a:r>
        </a:p>
        <a:p>
          <a:pPr lvl="0" algn="l" defTabSz="755650">
            <a:lnSpc>
              <a:spcPct val="90000"/>
            </a:lnSpc>
            <a:spcBef>
              <a:spcPct val="0"/>
            </a:spcBef>
            <a:spcAft>
              <a:spcPct val="35000"/>
            </a:spcAft>
          </a:pPr>
          <a:r>
            <a:rPr lang="en-US" sz="1700" kern="1200" dirty="0" smtClean="0"/>
            <a:t>The jury returns a verdict</a:t>
          </a:r>
          <a:endParaRPr lang="en-US" sz="1700" kern="1200" dirty="0"/>
        </a:p>
      </dsp:txBody>
      <dsp:txXfrm>
        <a:off x="2308090" y="2291335"/>
        <a:ext cx="8711601" cy="1041516"/>
      </dsp:txXfrm>
    </dsp:sp>
    <dsp:sp modelId="{41E97B4A-191B-4790-94E6-6FE887A2E82C}">
      <dsp:nvSpPr>
        <dsp:cNvPr id="0" name=""/>
        <dsp:cNvSpPr/>
      </dsp:nvSpPr>
      <dsp:spPr>
        <a:xfrm>
          <a:off x="104151" y="2395487"/>
          <a:ext cx="2203938" cy="833213"/>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9A62FD-245E-4D3D-9647-9E8DEDD8D388}">
      <dsp:nvSpPr>
        <dsp:cNvPr id="0" name=""/>
        <dsp:cNvSpPr/>
      </dsp:nvSpPr>
      <dsp:spPr>
        <a:xfrm>
          <a:off x="0" y="3437003"/>
          <a:ext cx="11019692" cy="1041516"/>
        </a:xfrm>
        <a:prstGeom prst="roundRect">
          <a:avLst>
            <a:gd name="adj" fmla="val 10000"/>
          </a:avLst>
        </a:prstGeom>
        <a:solidFill>
          <a:schemeClr val="accent3">
            <a:hueOff val="4142703"/>
            <a:satOff val="-7491"/>
            <a:lumOff val="509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The Supreme Court strikes down the law</a:t>
          </a:r>
        </a:p>
        <a:p>
          <a:pPr lvl="0" algn="l" defTabSz="755650">
            <a:lnSpc>
              <a:spcPct val="90000"/>
            </a:lnSpc>
            <a:spcBef>
              <a:spcPct val="0"/>
            </a:spcBef>
            <a:spcAft>
              <a:spcPct val="35000"/>
            </a:spcAft>
          </a:pPr>
          <a:r>
            <a:rPr lang="en-US" sz="1700" kern="1200" dirty="0" smtClean="0"/>
            <a:t>The Supreme Court hears a case about the law</a:t>
          </a:r>
        </a:p>
        <a:p>
          <a:pPr lvl="0" algn="l" defTabSz="755650">
            <a:lnSpc>
              <a:spcPct val="90000"/>
            </a:lnSpc>
            <a:spcBef>
              <a:spcPct val="0"/>
            </a:spcBef>
            <a:spcAft>
              <a:spcPct val="35000"/>
            </a:spcAft>
          </a:pPr>
          <a:r>
            <a:rPr lang="en-US" sz="1700" kern="1200" dirty="0" smtClean="0"/>
            <a:t>Congress passes a law</a:t>
          </a:r>
          <a:endParaRPr lang="en-US" sz="1700" kern="1200" dirty="0"/>
        </a:p>
      </dsp:txBody>
      <dsp:txXfrm>
        <a:off x="2308090" y="3437003"/>
        <a:ext cx="8711601" cy="1041516"/>
      </dsp:txXfrm>
    </dsp:sp>
    <dsp:sp modelId="{0323B21A-3C90-492F-9B5F-7B3874E4B4DA}">
      <dsp:nvSpPr>
        <dsp:cNvPr id="0" name=""/>
        <dsp:cNvSpPr/>
      </dsp:nvSpPr>
      <dsp:spPr>
        <a:xfrm>
          <a:off x="104151" y="3541155"/>
          <a:ext cx="2203938" cy="833213"/>
        </a:xfrm>
        <a:prstGeom prst="roundRect">
          <a:avLst>
            <a:gd name="adj" fmla="val 10000"/>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3/24/2016</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UDqc2it41-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Judicial Branch</a:t>
            </a:r>
            <a:endParaRPr lang="en-US" dirty="0"/>
          </a:p>
        </p:txBody>
      </p:sp>
      <p:sp>
        <p:nvSpPr>
          <p:cNvPr id="5" name="Subtitle 4"/>
          <p:cNvSpPr>
            <a:spLocks noGrp="1"/>
          </p:cNvSpPr>
          <p:nvPr>
            <p:ph type="subTitle" idx="1"/>
          </p:nvPr>
        </p:nvSpPr>
        <p:spPr>
          <a:xfrm>
            <a:off x="1454592" y="3461361"/>
            <a:ext cx="9001462" cy="1655762"/>
          </a:xfrm>
        </p:spPr>
        <p:txBody>
          <a:bodyPr/>
          <a:lstStyle/>
          <a:p>
            <a:r>
              <a:rPr lang="en-US" dirty="0" smtClean="0">
                <a:hlinkClick r:id="rId2"/>
              </a:rPr>
              <a:t>Judicial Branch clip</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415" y="4255476"/>
            <a:ext cx="3350081" cy="222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17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81354"/>
            <a:ext cx="10353761" cy="1654567"/>
          </a:xfrm>
        </p:spPr>
        <p:style>
          <a:lnRef idx="3">
            <a:schemeClr val="lt1"/>
          </a:lnRef>
          <a:fillRef idx="1">
            <a:schemeClr val="accent6"/>
          </a:fillRef>
          <a:effectRef idx="1">
            <a:schemeClr val="accent6"/>
          </a:effectRef>
          <a:fontRef idx="minor">
            <a:schemeClr val="lt1"/>
          </a:fontRef>
        </p:style>
        <p:txBody>
          <a:bodyPr>
            <a:normAutofit/>
          </a:bodyPr>
          <a:lstStyle/>
          <a:p>
            <a:r>
              <a:rPr lang="en-US" sz="2200" dirty="0"/>
              <a:t>B. Making Comparisons. Decide whether each description fits trial courts only, appellate courts only, or both, and write the letter of the description in the correct part of the diagram. The first one is done for you</a:t>
            </a:r>
            <a:r>
              <a:rPr lang="en-US" sz="2200" dirty="0" smtClean="0"/>
              <a: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8295705"/>
              </p:ext>
            </p:extLst>
          </p:nvPr>
        </p:nvGraphicFramePr>
        <p:xfrm>
          <a:off x="830580" y="2107223"/>
          <a:ext cx="11361420"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17220" y="2537460"/>
            <a:ext cx="2674620" cy="3970318"/>
          </a:xfrm>
          <a:prstGeom prst="rect">
            <a:avLst/>
          </a:prstGeom>
          <a:noFill/>
        </p:spPr>
        <p:txBody>
          <a:bodyPr wrap="square" rtlCol="0">
            <a:spAutoFit/>
          </a:bodyPr>
          <a:lstStyle/>
          <a:p>
            <a:pPr marL="342900" indent="-342900">
              <a:buAutoNum type="alphaUcPeriod"/>
            </a:pPr>
            <a:r>
              <a:rPr lang="en-US" dirty="0" smtClean="0"/>
              <a:t>Hears Civil cases</a:t>
            </a:r>
          </a:p>
          <a:p>
            <a:pPr marL="342900" indent="-342900">
              <a:buAutoNum type="alphaUcPeriod"/>
            </a:pPr>
            <a:r>
              <a:rPr lang="en-US" dirty="0" smtClean="0"/>
              <a:t>Might have a jury trial</a:t>
            </a:r>
          </a:p>
          <a:p>
            <a:pPr marL="342900" indent="-342900">
              <a:buAutoNum type="alphaUcPeriod"/>
            </a:pPr>
            <a:r>
              <a:rPr lang="en-US" dirty="0" smtClean="0"/>
              <a:t>Does not hear cases for the first time</a:t>
            </a:r>
          </a:p>
          <a:p>
            <a:pPr marL="342900" indent="-342900">
              <a:buAutoNum type="alphaUcPeriod"/>
            </a:pPr>
            <a:r>
              <a:rPr lang="en-US" dirty="0" smtClean="0"/>
              <a:t>Hears criminal cases</a:t>
            </a:r>
          </a:p>
          <a:p>
            <a:pPr marL="342900" indent="-342900">
              <a:buAutoNum type="alphaUcPeriod"/>
            </a:pPr>
            <a:r>
              <a:rPr lang="en-US" dirty="0" smtClean="0"/>
              <a:t>Reviews a verdict to look for mistakes</a:t>
            </a:r>
          </a:p>
          <a:p>
            <a:pPr marL="342900" indent="-342900">
              <a:buAutoNum type="alphaUcPeriod"/>
            </a:pPr>
            <a:r>
              <a:rPr lang="en-US" dirty="0" smtClean="0"/>
              <a:t>Usually has three-judge panels</a:t>
            </a:r>
          </a:p>
          <a:p>
            <a:pPr marL="342900" indent="-342900">
              <a:buAutoNum type="alphaUcPeriod"/>
            </a:pPr>
            <a:r>
              <a:rPr lang="en-US" dirty="0" smtClean="0"/>
              <a:t>Hears cases for the first time</a:t>
            </a:r>
          </a:p>
          <a:p>
            <a:pPr marL="342900" indent="-342900">
              <a:buAutoNum type="alphaUcPeriod"/>
            </a:pPr>
            <a:r>
              <a:rPr lang="en-US" dirty="0" smtClean="0"/>
              <a:t>Works with laws</a:t>
            </a:r>
            <a:endParaRPr lang="en-US" dirty="0"/>
          </a:p>
        </p:txBody>
      </p:sp>
      <p:sp>
        <p:nvSpPr>
          <p:cNvPr id="3" name="TextBox 2"/>
          <p:cNvSpPr txBox="1"/>
          <p:nvPr/>
        </p:nvSpPr>
        <p:spPr>
          <a:xfrm>
            <a:off x="6330462" y="3153508"/>
            <a:ext cx="375138" cy="369332"/>
          </a:xfrm>
          <a:prstGeom prst="rect">
            <a:avLst/>
          </a:prstGeom>
          <a:noFill/>
        </p:spPr>
        <p:txBody>
          <a:bodyPr wrap="square" rtlCol="0">
            <a:spAutoFit/>
          </a:bodyPr>
          <a:lstStyle/>
          <a:p>
            <a:r>
              <a:rPr lang="en-US" dirty="0" smtClean="0"/>
              <a:t>A</a:t>
            </a:r>
            <a:endParaRPr lang="en-US" dirty="0"/>
          </a:p>
        </p:txBody>
      </p:sp>
      <p:sp>
        <p:nvSpPr>
          <p:cNvPr id="4" name="TextBox 3"/>
          <p:cNvSpPr txBox="1"/>
          <p:nvPr/>
        </p:nvSpPr>
        <p:spPr>
          <a:xfrm>
            <a:off x="4278923" y="2537460"/>
            <a:ext cx="398585" cy="369332"/>
          </a:xfrm>
          <a:prstGeom prst="rect">
            <a:avLst/>
          </a:prstGeom>
          <a:noFill/>
        </p:spPr>
        <p:txBody>
          <a:bodyPr wrap="square" rtlCol="0">
            <a:spAutoFit/>
          </a:bodyPr>
          <a:lstStyle/>
          <a:p>
            <a:r>
              <a:rPr lang="en-US" dirty="0" smtClean="0"/>
              <a:t>B</a:t>
            </a:r>
            <a:endParaRPr lang="en-US" dirty="0"/>
          </a:p>
        </p:txBody>
      </p:sp>
      <p:sp>
        <p:nvSpPr>
          <p:cNvPr id="5" name="TextBox 4"/>
          <p:cNvSpPr txBox="1"/>
          <p:nvPr/>
        </p:nvSpPr>
        <p:spPr>
          <a:xfrm>
            <a:off x="5158153" y="2722126"/>
            <a:ext cx="480646" cy="369332"/>
          </a:xfrm>
          <a:prstGeom prst="rect">
            <a:avLst/>
          </a:prstGeom>
          <a:noFill/>
        </p:spPr>
        <p:txBody>
          <a:bodyPr wrap="square" rtlCol="0">
            <a:spAutoFit/>
          </a:bodyPr>
          <a:lstStyle/>
          <a:p>
            <a:r>
              <a:rPr lang="en-US" dirty="0" smtClean="0"/>
              <a:t>G</a:t>
            </a:r>
            <a:endParaRPr lang="en-US" dirty="0"/>
          </a:p>
        </p:txBody>
      </p:sp>
      <p:sp>
        <p:nvSpPr>
          <p:cNvPr id="8" name="TextBox 7"/>
          <p:cNvSpPr txBox="1"/>
          <p:nvPr/>
        </p:nvSpPr>
        <p:spPr>
          <a:xfrm>
            <a:off x="6330462" y="3810000"/>
            <a:ext cx="352982" cy="369332"/>
          </a:xfrm>
          <a:prstGeom prst="rect">
            <a:avLst/>
          </a:prstGeom>
          <a:noFill/>
        </p:spPr>
        <p:txBody>
          <a:bodyPr wrap="none" rtlCol="0">
            <a:spAutoFit/>
          </a:bodyPr>
          <a:lstStyle/>
          <a:p>
            <a:r>
              <a:rPr lang="en-US" dirty="0" smtClean="0"/>
              <a:t>D</a:t>
            </a:r>
            <a:endParaRPr lang="en-US" dirty="0"/>
          </a:p>
        </p:txBody>
      </p:sp>
      <p:sp>
        <p:nvSpPr>
          <p:cNvPr id="9" name="TextBox 8"/>
          <p:cNvSpPr txBox="1"/>
          <p:nvPr/>
        </p:nvSpPr>
        <p:spPr>
          <a:xfrm>
            <a:off x="6357428" y="4372708"/>
            <a:ext cx="348172" cy="369332"/>
          </a:xfrm>
          <a:prstGeom prst="rect">
            <a:avLst/>
          </a:prstGeom>
          <a:noFill/>
        </p:spPr>
        <p:txBody>
          <a:bodyPr wrap="none" rtlCol="0">
            <a:spAutoFit/>
          </a:bodyPr>
          <a:lstStyle/>
          <a:p>
            <a:r>
              <a:rPr lang="en-US" dirty="0" smtClean="0"/>
              <a:t>H</a:t>
            </a:r>
            <a:endParaRPr lang="en-US" dirty="0"/>
          </a:p>
        </p:txBody>
      </p:sp>
      <p:sp>
        <p:nvSpPr>
          <p:cNvPr id="10" name="TextBox 9"/>
          <p:cNvSpPr txBox="1"/>
          <p:nvPr/>
        </p:nvSpPr>
        <p:spPr>
          <a:xfrm>
            <a:off x="7178544" y="2531012"/>
            <a:ext cx="359394" cy="369332"/>
          </a:xfrm>
          <a:prstGeom prst="rect">
            <a:avLst/>
          </a:prstGeom>
          <a:noFill/>
        </p:spPr>
        <p:txBody>
          <a:bodyPr wrap="none" rtlCol="0">
            <a:spAutoFit/>
          </a:bodyPr>
          <a:lstStyle/>
          <a:p>
            <a:r>
              <a:rPr lang="en-US" dirty="0" smtClean="0"/>
              <a:t>C</a:t>
            </a:r>
            <a:endParaRPr lang="en-US" dirty="0"/>
          </a:p>
        </p:txBody>
      </p:sp>
      <p:sp>
        <p:nvSpPr>
          <p:cNvPr id="11" name="TextBox 10"/>
          <p:cNvSpPr txBox="1"/>
          <p:nvPr/>
        </p:nvSpPr>
        <p:spPr>
          <a:xfrm>
            <a:off x="7795501" y="2888091"/>
            <a:ext cx="328936" cy="369332"/>
          </a:xfrm>
          <a:prstGeom prst="rect">
            <a:avLst/>
          </a:prstGeom>
          <a:noFill/>
        </p:spPr>
        <p:txBody>
          <a:bodyPr wrap="none" rtlCol="0">
            <a:spAutoFit/>
          </a:bodyPr>
          <a:lstStyle/>
          <a:p>
            <a:r>
              <a:rPr lang="en-US" dirty="0" smtClean="0"/>
              <a:t>E</a:t>
            </a:r>
            <a:endParaRPr lang="en-US" dirty="0"/>
          </a:p>
        </p:txBody>
      </p:sp>
      <p:sp>
        <p:nvSpPr>
          <p:cNvPr id="12" name="TextBox 11"/>
          <p:cNvSpPr txBox="1"/>
          <p:nvPr/>
        </p:nvSpPr>
        <p:spPr>
          <a:xfrm>
            <a:off x="8487508" y="2784176"/>
            <a:ext cx="311304" cy="369332"/>
          </a:xfrm>
          <a:prstGeom prst="rect">
            <a:avLst/>
          </a:prstGeom>
          <a:noFill/>
        </p:spPr>
        <p:txBody>
          <a:bodyPr wrap="none" rtlCol="0">
            <a:spAutoFit/>
          </a:bodyPr>
          <a:lstStyle/>
          <a:p>
            <a:r>
              <a:rPr lang="en-US" dirty="0" smtClean="0"/>
              <a:t>F</a:t>
            </a:r>
            <a:endParaRPr lang="en-US" dirty="0"/>
          </a:p>
        </p:txBody>
      </p:sp>
    </p:spTree>
    <p:extLst>
      <p:ext uri="{BB962C8B-B14F-4D97-AF65-F5344CB8AC3E}">
        <p14:creationId xmlns:p14="http://schemas.microsoft.com/office/powerpoint/2010/main" val="362694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518" y="211015"/>
            <a:ext cx="10353761" cy="1326321"/>
          </a:xfrm>
        </p:spPr>
        <p:txBody>
          <a:bodyPr>
            <a:normAutofit fontScale="90000"/>
          </a:bodyPr>
          <a:lstStyle/>
          <a:p>
            <a:r>
              <a:rPr lang="en-US" dirty="0" smtClean="0"/>
              <a:t>Order </a:t>
            </a:r>
            <a:r>
              <a:rPr lang="en-US" dirty="0"/>
              <a:t>in the Court! Number each set of events to put the three events in the correct order.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4226124"/>
              </p:ext>
            </p:extLst>
          </p:nvPr>
        </p:nvGraphicFramePr>
        <p:xfrm>
          <a:off x="914400" y="2095500"/>
          <a:ext cx="11019692" cy="4481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331823" y="2089611"/>
            <a:ext cx="309700" cy="369332"/>
          </a:xfrm>
          <a:prstGeom prst="rect">
            <a:avLst/>
          </a:prstGeom>
          <a:noFill/>
        </p:spPr>
        <p:txBody>
          <a:bodyPr wrap="none" rtlCol="0">
            <a:spAutoFit/>
          </a:bodyPr>
          <a:lstStyle/>
          <a:p>
            <a:r>
              <a:rPr lang="en-US" dirty="0" smtClean="0"/>
              <a:t>2</a:t>
            </a:r>
            <a:endParaRPr lang="en-US" dirty="0"/>
          </a:p>
        </p:txBody>
      </p:sp>
      <p:sp>
        <p:nvSpPr>
          <p:cNvPr id="5" name="TextBox 4"/>
          <p:cNvSpPr txBox="1"/>
          <p:nvPr/>
        </p:nvSpPr>
        <p:spPr>
          <a:xfrm>
            <a:off x="5172715" y="2429580"/>
            <a:ext cx="309700" cy="369332"/>
          </a:xfrm>
          <a:prstGeom prst="rect">
            <a:avLst/>
          </a:prstGeom>
          <a:noFill/>
        </p:spPr>
        <p:txBody>
          <a:bodyPr wrap="none" rtlCol="0">
            <a:spAutoFit/>
          </a:bodyPr>
          <a:lstStyle/>
          <a:p>
            <a:r>
              <a:rPr lang="en-US" dirty="0" smtClean="0"/>
              <a:t>3</a:t>
            </a:r>
            <a:endParaRPr lang="en-US" dirty="0"/>
          </a:p>
        </p:txBody>
      </p:sp>
      <p:sp>
        <p:nvSpPr>
          <p:cNvPr id="6" name="TextBox 5"/>
          <p:cNvSpPr txBox="1"/>
          <p:nvPr/>
        </p:nvSpPr>
        <p:spPr>
          <a:xfrm>
            <a:off x="6121892" y="2722657"/>
            <a:ext cx="309700"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6574196" y="3273642"/>
            <a:ext cx="309700" cy="369332"/>
          </a:xfrm>
          <a:prstGeom prst="rect">
            <a:avLst/>
          </a:prstGeom>
          <a:noFill/>
        </p:spPr>
        <p:txBody>
          <a:bodyPr wrap="none" rtlCol="0">
            <a:spAutoFit/>
          </a:bodyPr>
          <a:lstStyle/>
          <a:p>
            <a:r>
              <a:rPr lang="en-US" dirty="0" smtClean="0"/>
              <a:t>1</a:t>
            </a:r>
            <a:endParaRPr lang="en-US" dirty="0"/>
          </a:p>
        </p:txBody>
      </p:sp>
      <p:sp>
        <p:nvSpPr>
          <p:cNvPr id="8" name="TextBox 7"/>
          <p:cNvSpPr txBox="1"/>
          <p:nvPr/>
        </p:nvSpPr>
        <p:spPr>
          <a:xfrm>
            <a:off x="7641523" y="3578441"/>
            <a:ext cx="309700"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7486673" y="3933146"/>
            <a:ext cx="309700" cy="369332"/>
          </a:xfrm>
          <a:prstGeom prst="rect">
            <a:avLst/>
          </a:prstGeom>
          <a:noFill/>
        </p:spPr>
        <p:txBody>
          <a:bodyPr wrap="none" rtlCol="0">
            <a:spAutoFit/>
          </a:bodyPr>
          <a:lstStyle/>
          <a:p>
            <a:r>
              <a:rPr lang="en-US" dirty="0" smtClean="0"/>
              <a:t>2</a:t>
            </a:r>
            <a:endParaRPr lang="en-US" dirty="0"/>
          </a:p>
        </p:txBody>
      </p:sp>
      <p:sp>
        <p:nvSpPr>
          <p:cNvPr id="10" name="TextBox 9"/>
          <p:cNvSpPr txBox="1"/>
          <p:nvPr/>
        </p:nvSpPr>
        <p:spPr>
          <a:xfrm>
            <a:off x="6574196" y="4407877"/>
            <a:ext cx="309700" cy="369332"/>
          </a:xfrm>
          <a:prstGeom prst="rect">
            <a:avLst/>
          </a:prstGeom>
          <a:noFill/>
        </p:spPr>
        <p:txBody>
          <a:bodyPr wrap="none" rtlCol="0">
            <a:spAutoFit/>
          </a:bodyPr>
          <a:lstStyle/>
          <a:p>
            <a:r>
              <a:rPr lang="en-US" dirty="0" smtClean="0"/>
              <a:t>2</a:t>
            </a:r>
            <a:endParaRPr lang="en-US" dirty="0"/>
          </a:p>
        </p:txBody>
      </p:sp>
      <p:sp>
        <p:nvSpPr>
          <p:cNvPr id="11" name="TextBox 10"/>
          <p:cNvSpPr txBox="1"/>
          <p:nvPr/>
        </p:nvSpPr>
        <p:spPr>
          <a:xfrm>
            <a:off x="6982317" y="4695147"/>
            <a:ext cx="243735" cy="369332"/>
          </a:xfrm>
          <a:prstGeom prst="rect">
            <a:avLst/>
          </a:prstGeom>
          <a:noFill/>
        </p:spPr>
        <p:txBody>
          <a:bodyPr wrap="square" rtlCol="0">
            <a:spAutoFit/>
          </a:bodyPr>
          <a:lstStyle/>
          <a:p>
            <a:r>
              <a:rPr lang="en-US" dirty="0" smtClean="0"/>
              <a:t>1</a:t>
            </a:r>
            <a:endParaRPr lang="en-US" dirty="0"/>
          </a:p>
        </p:txBody>
      </p:sp>
      <p:sp>
        <p:nvSpPr>
          <p:cNvPr id="12" name="TextBox 11"/>
          <p:cNvSpPr txBox="1"/>
          <p:nvPr/>
        </p:nvSpPr>
        <p:spPr>
          <a:xfrm>
            <a:off x="5812192" y="4982637"/>
            <a:ext cx="309700" cy="369332"/>
          </a:xfrm>
          <a:prstGeom prst="rect">
            <a:avLst/>
          </a:prstGeom>
          <a:noFill/>
        </p:spPr>
        <p:txBody>
          <a:bodyPr wrap="none" rtlCol="0">
            <a:spAutoFit/>
          </a:bodyPr>
          <a:lstStyle/>
          <a:p>
            <a:r>
              <a:rPr lang="en-US" dirty="0" smtClean="0"/>
              <a:t>3</a:t>
            </a:r>
            <a:endParaRPr lang="en-US" dirty="0"/>
          </a:p>
        </p:txBody>
      </p:sp>
      <p:sp>
        <p:nvSpPr>
          <p:cNvPr id="13" name="TextBox 12"/>
          <p:cNvSpPr txBox="1"/>
          <p:nvPr/>
        </p:nvSpPr>
        <p:spPr>
          <a:xfrm>
            <a:off x="7331823" y="5489303"/>
            <a:ext cx="309700" cy="369332"/>
          </a:xfrm>
          <a:prstGeom prst="rect">
            <a:avLst/>
          </a:prstGeom>
          <a:noFill/>
        </p:spPr>
        <p:txBody>
          <a:bodyPr wrap="none" rtlCol="0">
            <a:spAutoFit/>
          </a:bodyPr>
          <a:lstStyle/>
          <a:p>
            <a:r>
              <a:rPr lang="en-US" dirty="0" smtClean="0"/>
              <a:t>3</a:t>
            </a:r>
            <a:endParaRPr lang="en-US" dirty="0"/>
          </a:p>
        </p:txBody>
      </p:sp>
      <p:sp>
        <p:nvSpPr>
          <p:cNvPr id="14" name="TextBox 13"/>
          <p:cNvSpPr txBox="1"/>
          <p:nvPr/>
        </p:nvSpPr>
        <p:spPr>
          <a:xfrm>
            <a:off x="7984972" y="5858635"/>
            <a:ext cx="309700" cy="369332"/>
          </a:xfrm>
          <a:prstGeom prst="rect">
            <a:avLst/>
          </a:prstGeom>
          <a:noFill/>
        </p:spPr>
        <p:txBody>
          <a:bodyPr wrap="none" rtlCol="0">
            <a:spAutoFit/>
          </a:bodyPr>
          <a:lstStyle/>
          <a:p>
            <a:r>
              <a:rPr lang="en-US" dirty="0" smtClean="0"/>
              <a:t>2</a:t>
            </a:r>
            <a:endParaRPr lang="en-US" dirty="0"/>
          </a:p>
        </p:txBody>
      </p:sp>
      <p:sp>
        <p:nvSpPr>
          <p:cNvPr id="15" name="TextBox 14"/>
          <p:cNvSpPr txBox="1"/>
          <p:nvPr/>
        </p:nvSpPr>
        <p:spPr>
          <a:xfrm>
            <a:off x="5685692" y="6227967"/>
            <a:ext cx="309700"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19033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ircle(in)">
                                      <p:cBhvr>
                                        <p:cTn id="59" dur="2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barn(inVertical)">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72" y="140677"/>
            <a:ext cx="4162297" cy="1326321"/>
          </a:xfrm>
        </p:spPr>
        <p:style>
          <a:lnRef idx="2">
            <a:schemeClr val="accent2"/>
          </a:lnRef>
          <a:fillRef idx="1">
            <a:schemeClr val="lt1"/>
          </a:fillRef>
          <a:effectRef idx="0">
            <a:schemeClr val="accent2"/>
          </a:effectRef>
          <a:fontRef idx="minor">
            <a:schemeClr val="dk1"/>
          </a:fontRef>
        </p:style>
        <p:txBody>
          <a:bodyPr/>
          <a:lstStyle/>
          <a:p>
            <a:r>
              <a:rPr lang="en-US" dirty="0" smtClean="0"/>
              <a:t>True or False</a:t>
            </a:r>
            <a:endParaRPr lang="en-US" dirty="0"/>
          </a:p>
        </p:txBody>
      </p:sp>
      <p:sp>
        <p:nvSpPr>
          <p:cNvPr id="3" name="Content Placeholder 2"/>
          <p:cNvSpPr>
            <a:spLocks noGrp="1"/>
          </p:cNvSpPr>
          <p:nvPr>
            <p:ph idx="1"/>
          </p:nvPr>
        </p:nvSpPr>
        <p:spPr>
          <a:xfrm>
            <a:off x="0" y="1688123"/>
            <a:ext cx="12086492" cy="4911969"/>
          </a:xfrm>
        </p:spPr>
        <p:style>
          <a:lnRef idx="3">
            <a:schemeClr val="lt1"/>
          </a:lnRef>
          <a:fillRef idx="1">
            <a:schemeClr val="accent5"/>
          </a:fillRef>
          <a:effectRef idx="1">
            <a:schemeClr val="accent5"/>
          </a:effectRef>
          <a:fontRef idx="minor">
            <a:schemeClr val="lt1"/>
          </a:fontRef>
        </p:style>
        <p:txBody>
          <a:bodyPr>
            <a:noAutofit/>
          </a:bodyPr>
          <a:lstStyle/>
          <a:p>
            <a:r>
              <a:rPr lang="en-US" sz="2400" dirty="0"/>
              <a:t>1.  The Supreme Court is a trial court.  </a:t>
            </a:r>
            <a:endParaRPr lang="en-US" sz="2400" dirty="0" smtClean="0"/>
          </a:p>
          <a:p>
            <a:pPr lvl="1"/>
            <a:r>
              <a:rPr lang="en-US" sz="2000" dirty="0" smtClean="0"/>
              <a:t>(</a:t>
            </a:r>
            <a:r>
              <a:rPr lang="en-US" sz="2000" dirty="0"/>
              <a:t>F) </a:t>
            </a:r>
            <a:endParaRPr lang="en-US" sz="2000" dirty="0" smtClean="0"/>
          </a:p>
          <a:p>
            <a:r>
              <a:rPr lang="en-US" sz="2400" dirty="0" smtClean="0"/>
              <a:t>2</a:t>
            </a:r>
            <a:r>
              <a:rPr lang="en-US" sz="2400" dirty="0"/>
              <a:t>.  There is only one judge in a trial court.  </a:t>
            </a:r>
            <a:endParaRPr lang="en-US" sz="2400" dirty="0" smtClean="0"/>
          </a:p>
          <a:p>
            <a:pPr lvl="1"/>
            <a:r>
              <a:rPr lang="en-US" sz="2000" dirty="0" smtClean="0"/>
              <a:t>(</a:t>
            </a:r>
            <a:r>
              <a:rPr lang="en-US" sz="2000" dirty="0"/>
              <a:t>T) </a:t>
            </a:r>
            <a:endParaRPr lang="en-US" sz="2000" dirty="0" smtClean="0"/>
          </a:p>
          <a:p>
            <a:r>
              <a:rPr lang="en-US" sz="2400" dirty="0" smtClean="0"/>
              <a:t>3</a:t>
            </a:r>
            <a:r>
              <a:rPr lang="en-US" sz="2400" dirty="0"/>
              <a:t>.  The Supreme Court can strike down an unconstitutional law.  </a:t>
            </a:r>
            <a:endParaRPr lang="en-US" sz="2400" dirty="0" smtClean="0"/>
          </a:p>
          <a:p>
            <a:pPr lvl="1"/>
            <a:r>
              <a:rPr lang="en-US" sz="2000" dirty="0" smtClean="0"/>
              <a:t>(</a:t>
            </a:r>
            <a:r>
              <a:rPr lang="en-US" sz="2000" dirty="0"/>
              <a:t>T) </a:t>
            </a:r>
            <a:endParaRPr lang="en-US" sz="2000" dirty="0" smtClean="0"/>
          </a:p>
          <a:p>
            <a:r>
              <a:rPr lang="en-US" sz="2400" dirty="0" smtClean="0"/>
              <a:t>4</a:t>
            </a:r>
            <a:r>
              <a:rPr lang="en-US" sz="2400" dirty="0"/>
              <a:t>.  When you first begin a trial, you will be in an appellate court.  </a:t>
            </a:r>
            <a:endParaRPr lang="en-US" sz="2400" dirty="0" smtClean="0"/>
          </a:p>
          <a:p>
            <a:pPr lvl="1"/>
            <a:r>
              <a:rPr lang="en-US" sz="2000" dirty="0" smtClean="0"/>
              <a:t>(</a:t>
            </a:r>
            <a:r>
              <a:rPr lang="en-US" sz="2000" dirty="0"/>
              <a:t>F) </a:t>
            </a:r>
            <a:endParaRPr lang="en-US" sz="2000" dirty="0" smtClean="0"/>
          </a:p>
          <a:p>
            <a:r>
              <a:rPr lang="en-US" sz="2400" dirty="0" smtClean="0"/>
              <a:t>5</a:t>
            </a:r>
            <a:r>
              <a:rPr lang="en-US" sz="2400" dirty="0"/>
              <a:t>.  A jury decides the case in a bench trial. </a:t>
            </a:r>
            <a:endParaRPr lang="en-US" sz="2400" dirty="0" smtClean="0"/>
          </a:p>
          <a:p>
            <a:pPr lvl="1"/>
            <a:r>
              <a:rPr lang="en-US" sz="2000" dirty="0" smtClean="0"/>
              <a:t> </a:t>
            </a:r>
            <a:r>
              <a:rPr lang="en-US" sz="2000" dirty="0"/>
              <a:t>(F) </a:t>
            </a:r>
          </a:p>
        </p:txBody>
      </p:sp>
    </p:spTree>
    <p:extLst>
      <p:ext uri="{BB962C8B-B14F-4D97-AF65-F5344CB8AC3E}">
        <p14:creationId xmlns:p14="http://schemas.microsoft.com/office/powerpoint/2010/main" val="251123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354" y="703385"/>
            <a:ext cx="11699631" cy="5767753"/>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2400" dirty="0"/>
              <a:t>6.  The Supreme Court must take every case that gets appealed to it.  </a:t>
            </a:r>
            <a:endParaRPr lang="en-US" sz="2400" dirty="0" smtClean="0"/>
          </a:p>
          <a:p>
            <a:pPr lvl="1"/>
            <a:r>
              <a:rPr lang="en-US" sz="2000" dirty="0" smtClean="0"/>
              <a:t>(</a:t>
            </a:r>
            <a:r>
              <a:rPr lang="en-US" sz="2000" dirty="0"/>
              <a:t>F) </a:t>
            </a:r>
            <a:endParaRPr lang="en-US" sz="2000" dirty="0" smtClean="0"/>
          </a:p>
          <a:p>
            <a:r>
              <a:rPr lang="en-US" sz="2400" dirty="0" smtClean="0"/>
              <a:t>7</a:t>
            </a:r>
            <a:r>
              <a:rPr lang="en-US" sz="2400" dirty="0"/>
              <a:t>.  If you break a state law, your case will probably be in a state court system.  </a:t>
            </a:r>
            <a:endParaRPr lang="en-US" sz="2400" dirty="0" smtClean="0"/>
          </a:p>
          <a:p>
            <a:pPr lvl="1"/>
            <a:r>
              <a:rPr lang="en-US" sz="2000" dirty="0" smtClean="0"/>
              <a:t>(</a:t>
            </a:r>
            <a:r>
              <a:rPr lang="en-US" sz="2000" dirty="0"/>
              <a:t>T) </a:t>
            </a:r>
            <a:endParaRPr lang="en-US" sz="2000" dirty="0" smtClean="0"/>
          </a:p>
          <a:p>
            <a:r>
              <a:rPr lang="en-US" sz="2400" dirty="0" smtClean="0"/>
              <a:t>8</a:t>
            </a:r>
            <a:r>
              <a:rPr lang="en-US" sz="2400" dirty="0"/>
              <a:t>.  The Supreme Court’s power to decide if something is constitutional is called judicial review.  </a:t>
            </a:r>
            <a:endParaRPr lang="en-US" sz="2400" dirty="0" smtClean="0"/>
          </a:p>
          <a:p>
            <a:pPr lvl="1"/>
            <a:r>
              <a:rPr lang="en-US" sz="2000" dirty="0" smtClean="0"/>
              <a:t>(</a:t>
            </a:r>
            <a:r>
              <a:rPr lang="en-US" sz="2000" dirty="0"/>
              <a:t>T) </a:t>
            </a:r>
            <a:endParaRPr lang="en-US" sz="2000" dirty="0" smtClean="0"/>
          </a:p>
          <a:p>
            <a:r>
              <a:rPr lang="en-US" sz="2400" dirty="0" smtClean="0"/>
              <a:t>9</a:t>
            </a:r>
            <a:r>
              <a:rPr lang="en-US" sz="2400" dirty="0"/>
              <a:t>.  It would be easy to prove a case without evidence.  </a:t>
            </a:r>
            <a:endParaRPr lang="en-US" sz="2400" dirty="0" smtClean="0"/>
          </a:p>
          <a:p>
            <a:pPr lvl="1"/>
            <a:r>
              <a:rPr lang="en-US" sz="2000" dirty="0" smtClean="0"/>
              <a:t>(</a:t>
            </a:r>
            <a:r>
              <a:rPr lang="en-US" sz="2000" dirty="0"/>
              <a:t>F) </a:t>
            </a:r>
            <a:endParaRPr lang="en-US" sz="2000" dirty="0" smtClean="0"/>
          </a:p>
          <a:p>
            <a:r>
              <a:rPr lang="en-US" sz="2400" dirty="0" smtClean="0"/>
              <a:t>10</a:t>
            </a:r>
            <a:r>
              <a:rPr lang="en-US" sz="2400" dirty="0"/>
              <a:t>.  If the Court of Appeals remands a case, that means the court says the verdict was right.  </a:t>
            </a:r>
            <a:endParaRPr lang="en-US" sz="2400" dirty="0" smtClean="0"/>
          </a:p>
          <a:p>
            <a:pPr lvl="1"/>
            <a:r>
              <a:rPr lang="en-US" sz="2000" dirty="0" smtClean="0"/>
              <a:t>(</a:t>
            </a:r>
            <a:r>
              <a:rPr lang="en-US" sz="2000" dirty="0"/>
              <a:t>F) </a:t>
            </a:r>
          </a:p>
        </p:txBody>
      </p:sp>
    </p:spTree>
    <p:extLst>
      <p:ext uri="{BB962C8B-B14F-4D97-AF65-F5344CB8AC3E}">
        <p14:creationId xmlns:p14="http://schemas.microsoft.com/office/powerpoint/2010/main" val="40073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5" y="316522"/>
            <a:ext cx="11476891" cy="6271847"/>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2400" dirty="0"/>
              <a:t>11.  The federal court system was created by Congress.  </a:t>
            </a:r>
            <a:endParaRPr lang="en-US" sz="2400" dirty="0" smtClean="0"/>
          </a:p>
          <a:p>
            <a:pPr lvl="1"/>
            <a:r>
              <a:rPr lang="en-US" sz="2000" dirty="0" smtClean="0"/>
              <a:t>(</a:t>
            </a:r>
            <a:r>
              <a:rPr lang="en-US" sz="2000" dirty="0"/>
              <a:t>T) </a:t>
            </a:r>
            <a:endParaRPr lang="en-US" sz="2000" dirty="0" smtClean="0"/>
          </a:p>
          <a:p>
            <a:r>
              <a:rPr lang="en-US" sz="2400" dirty="0" smtClean="0"/>
              <a:t>12</a:t>
            </a:r>
            <a:r>
              <a:rPr lang="en-US" sz="2400" dirty="0"/>
              <a:t>.  State court systems were created by the Constitution of the United States.  </a:t>
            </a:r>
            <a:endParaRPr lang="en-US" sz="2400" dirty="0" smtClean="0"/>
          </a:p>
          <a:p>
            <a:pPr lvl="1"/>
            <a:r>
              <a:rPr lang="en-US" sz="2000" dirty="0" smtClean="0"/>
              <a:t>(</a:t>
            </a:r>
            <a:r>
              <a:rPr lang="en-US" sz="2000" dirty="0"/>
              <a:t>F) </a:t>
            </a:r>
            <a:endParaRPr lang="en-US" sz="2000" dirty="0" smtClean="0"/>
          </a:p>
          <a:p>
            <a:r>
              <a:rPr lang="en-US" sz="2400" dirty="0" smtClean="0"/>
              <a:t>13</a:t>
            </a:r>
            <a:r>
              <a:rPr lang="en-US" sz="2400" dirty="0"/>
              <a:t>.  When you ask a higher court to review your case, you are making an appeal.  </a:t>
            </a:r>
            <a:endParaRPr lang="en-US" sz="2400" dirty="0" smtClean="0"/>
          </a:p>
          <a:p>
            <a:pPr lvl="1"/>
            <a:r>
              <a:rPr lang="en-US" sz="2000" dirty="0" smtClean="0"/>
              <a:t>(</a:t>
            </a:r>
            <a:r>
              <a:rPr lang="en-US" sz="2000" dirty="0"/>
              <a:t>T) </a:t>
            </a:r>
            <a:endParaRPr lang="en-US" sz="2000" dirty="0" smtClean="0"/>
          </a:p>
          <a:p>
            <a:r>
              <a:rPr lang="en-US" sz="2400" dirty="0" smtClean="0"/>
              <a:t>14</a:t>
            </a:r>
            <a:r>
              <a:rPr lang="en-US" sz="2400" dirty="0"/>
              <a:t>.  When the Court of Appeals affirms a case, it sends the case back to the trial court.  </a:t>
            </a:r>
            <a:endParaRPr lang="en-US" sz="2400" dirty="0" smtClean="0"/>
          </a:p>
          <a:p>
            <a:pPr lvl="1"/>
            <a:r>
              <a:rPr lang="en-US" sz="2000" dirty="0" smtClean="0"/>
              <a:t>(</a:t>
            </a:r>
            <a:r>
              <a:rPr lang="en-US" sz="2000" dirty="0"/>
              <a:t>F) </a:t>
            </a:r>
            <a:endParaRPr lang="en-US" sz="2000" dirty="0" smtClean="0"/>
          </a:p>
          <a:p>
            <a:r>
              <a:rPr lang="en-US" sz="2400" dirty="0" smtClean="0"/>
              <a:t>15</a:t>
            </a:r>
            <a:r>
              <a:rPr lang="en-US" sz="2400" dirty="0"/>
              <a:t>.  The Supreme Court gets the last word about what the Constitution really says.  </a:t>
            </a:r>
            <a:endParaRPr lang="en-US" sz="2400" dirty="0" smtClean="0"/>
          </a:p>
          <a:p>
            <a:pPr lvl="1"/>
            <a:r>
              <a:rPr lang="en-US" sz="2000" dirty="0" smtClean="0"/>
              <a:t>(</a:t>
            </a:r>
            <a:r>
              <a:rPr lang="en-US" sz="2000" dirty="0"/>
              <a:t>T) </a:t>
            </a:r>
          </a:p>
          <a:p>
            <a:pPr marL="0" indent="0">
              <a:buNone/>
            </a:pPr>
            <a:endParaRPr lang="en-US" sz="2400" dirty="0"/>
          </a:p>
        </p:txBody>
      </p:sp>
    </p:spTree>
    <p:extLst>
      <p:ext uri="{BB962C8B-B14F-4D97-AF65-F5344CB8AC3E}">
        <p14:creationId xmlns:p14="http://schemas.microsoft.com/office/powerpoint/2010/main" val="208744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circle(in)">
                                      <p:cBhvr>
                                        <p:cTn id="2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072" y="175846"/>
            <a:ext cx="10353761" cy="1326321"/>
          </a:xfrm>
        </p:spPr>
        <p:txBody>
          <a:bodyPr>
            <a:normAutofit/>
          </a:bodyPr>
          <a:lstStyle/>
          <a:p>
            <a:r>
              <a:rPr lang="en-US" sz="4400"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Pick Column A or B</a:t>
            </a:r>
            <a:endParaRPr lang="en-US" sz="4400"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5640044"/>
              </p:ext>
            </p:extLst>
          </p:nvPr>
        </p:nvGraphicFramePr>
        <p:xfrm>
          <a:off x="410307" y="1312984"/>
          <a:ext cx="10857768" cy="5407856"/>
        </p:xfrm>
        <a:graphic>
          <a:graphicData uri="http://schemas.openxmlformats.org/drawingml/2006/table">
            <a:tbl>
              <a:tblPr firstRow="1" bandRow="1">
                <a:tableStyleId>{21E4AEA4-8DFA-4A89-87EB-49C32662AFE0}</a:tableStyleId>
              </a:tblPr>
              <a:tblGrid>
                <a:gridCol w="3619256"/>
                <a:gridCol w="3619256"/>
                <a:gridCol w="3619256"/>
              </a:tblGrid>
              <a:tr h="433579">
                <a:tc>
                  <a:txBody>
                    <a:bodyPr/>
                    <a:lstStyle/>
                    <a:p>
                      <a:pPr algn="ctr"/>
                      <a:r>
                        <a:rPr lang="en-US" dirty="0" smtClean="0"/>
                        <a:t>Question</a:t>
                      </a:r>
                      <a:endParaRPr lang="en-US" dirty="0"/>
                    </a:p>
                  </a:txBody>
                  <a:tcPr/>
                </a:tc>
                <a:tc>
                  <a:txBody>
                    <a:bodyPr/>
                    <a:lstStyle/>
                    <a:p>
                      <a:pPr algn="ctr"/>
                      <a:r>
                        <a:rPr lang="en-US" dirty="0" smtClean="0"/>
                        <a:t>A</a:t>
                      </a:r>
                      <a:endParaRPr lang="en-US" dirty="0"/>
                    </a:p>
                  </a:txBody>
                  <a:tcPr/>
                </a:tc>
                <a:tc>
                  <a:txBody>
                    <a:bodyPr/>
                    <a:lstStyle/>
                    <a:p>
                      <a:pPr algn="ctr"/>
                      <a:r>
                        <a:rPr lang="en-US" dirty="0" smtClean="0"/>
                        <a:t>B</a:t>
                      </a:r>
                      <a:endParaRPr lang="en-US" dirty="0"/>
                    </a:p>
                  </a:txBody>
                  <a:tcPr/>
                </a:tc>
              </a:tr>
              <a:tr h="748369">
                <a:tc>
                  <a:txBody>
                    <a:bodyPr/>
                    <a:lstStyle/>
                    <a:p>
                      <a:r>
                        <a:rPr lang="en-US" dirty="0" smtClean="0"/>
                        <a:t>When someone is accused of a crime, the type of case is</a:t>
                      </a:r>
                      <a:endParaRPr lang="en-US" dirty="0"/>
                    </a:p>
                  </a:txBody>
                  <a:tcPr/>
                </a:tc>
                <a:tc>
                  <a:txBody>
                    <a:bodyPr/>
                    <a:lstStyle/>
                    <a:p>
                      <a:r>
                        <a:rPr lang="en-US" dirty="0" smtClean="0"/>
                        <a:t>civil </a:t>
                      </a:r>
                      <a:endParaRPr lang="en-US" dirty="0"/>
                    </a:p>
                  </a:txBody>
                  <a:tcPr/>
                </a:tc>
                <a:tc>
                  <a:txBody>
                    <a:bodyPr/>
                    <a:lstStyle/>
                    <a:p>
                      <a:r>
                        <a:rPr lang="en-US" dirty="0" smtClean="0"/>
                        <a:t>criminal</a:t>
                      </a:r>
                      <a:endParaRPr lang="en-US" dirty="0"/>
                    </a:p>
                  </a:txBody>
                  <a:tcPr/>
                </a:tc>
              </a:tr>
              <a:tr h="748369">
                <a:tc>
                  <a:txBody>
                    <a:bodyPr/>
                    <a:lstStyle/>
                    <a:p>
                      <a:r>
                        <a:rPr lang="en-US" dirty="0" smtClean="0"/>
                        <a:t>If you appeal a case, you are going to</a:t>
                      </a:r>
                      <a:endParaRPr lang="en-US" dirty="0"/>
                    </a:p>
                  </a:txBody>
                  <a:tcPr/>
                </a:tc>
                <a:tc>
                  <a:txBody>
                    <a:bodyPr/>
                    <a:lstStyle/>
                    <a:p>
                      <a:r>
                        <a:rPr lang="en-US" dirty="0" smtClean="0"/>
                        <a:t>appellate court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trial court </a:t>
                      </a:r>
                    </a:p>
                    <a:p>
                      <a:endParaRPr lang="en-US" dirty="0"/>
                    </a:p>
                  </a:txBody>
                  <a:tcPr/>
                </a:tc>
              </a:tr>
              <a:tr h="748369">
                <a:tc>
                  <a:txBody>
                    <a:bodyPr/>
                    <a:lstStyle/>
                    <a:p>
                      <a:r>
                        <a:rPr lang="en-US" dirty="0" smtClean="0"/>
                        <a:t>The court that gets to decide what is constitutional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Supreme Court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Court of Appeals</a:t>
                      </a:r>
                    </a:p>
                    <a:p>
                      <a:endParaRPr lang="en-US" dirty="0"/>
                    </a:p>
                  </a:txBody>
                  <a:tcPr/>
                </a:tc>
              </a:tr>
              <a:tr h="748369">
                <a:tc>
                  <a:txBody>
                    <a:bodyPr/>
                    <a:lstStyle/>
                    <a:p>
                      <a:r>
                        <a:rPr lang="en-US" dirty="0" smtClean="0"/>
                        <a:t>If the appellate court thinks a decision was wrong, it will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affirm the decision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reverse the decision </a:t>
                      </a:r>
                    </a:p>
                    <a:p>
                      <a:endParaRPr lang="en-US" dirty="0"/>
                    </a:p>
                  </a:txBody>
                  <a:tcPr/>
                </a:tc>
              </a:tr>
              <a:tr h="1069098">
                <a:tc>
                  <a:txBody>
                    <a:bodyPr/>
                    <a:lstStyle/>
                    <a:p>
                      <a:r>
                        <a:rPr lang="en-US" dirty="0" smtClean="0"/>
                        <a:t>If a group of people gives the verdict after a trial, that trial was 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jury trial</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bench trial </a:t>
                      </a:r>
                    </a:p>
                    <a:p>
                      <a:endParaRPr lang="en-US" dirty="0"/>
                    </a:p>
                  </a:txBody>
                  <a:tcPr/>
                </a:tc>
              </a:tr>
              <a:tr h="911703">
                <a:tc>
                  <a:txBody>
                    <a:bodyPr/>
                    <a:lstStyle/>
                    <a:p>
                      <a:r>
                        <a:rPr lang="en-US" dirty="0" smtClean="0"/>
                        <a:t>A word that means “relating to the rights of citizens”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criminal</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civil </a:t>
                      </a:r>
                    </a:p>
                    <a:p>
                      <a:endParaRPr lang="en-US" dirty="0"/>
                    </a:p>
                  </a:txBody>
                  <a:tcPr/>
                </a:tc>
              </a:tr>
            </a:tbl>
          </a:graphicData>
        </a:graphic>
      </p:graphicFrame>
      <p:sp>
        <p:nvSpPr>
          <p:cNvPr id="3" name="5-Point Star 2"/>
          <p:cNvSpPr/>
          <p:nvPr/>
        </p:nvSpPr>
        <p:spPr>
          <a:xfrm>
            <a:off x="8950572" y="1817077"/>
            <a:ext cx="57443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827" y="2550502"/>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722" y="3299252"/>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5565" y="4097948"/>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037" y="4942010"/>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0557" y="5915025"/>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82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circle(in)">
                                      <p:cBhvr>
                                        <p:cTn id="19" dur="2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circle(in)">
                                      <p:cBhvr>
                                        <p:cTn id="24" dur="20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Effect transition="in" filter="circle(in)">
                                      <p:cBhvr>
                                        <p:cTn id="29" dur="2000"/>
                                        <p:tgtEl>
                                          <p:spTgt spid="102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circle(in)">
                                      <p:cBhvr>
                                        <p:cTn id="34"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86800698"/>
              </p:ext>
            </p:extLst>
          </p:nvPr>
        </p:nvGraphicFramePr>
        <p:xfrm>
          <a:off x="316522" y="222737"/>
          <a:ext cx="11547231" cy="6432063"/>
        </p:xfrm>
        <a:graphic>
          <a:graphicData uri="http://schemas.openxmlformats.org/drawingml/2006/table">
            <a:tbl>
              <a:tblPr firstRow="1" bandRow="1">
                <a:tableStyleId>{5C22544A-7EE6-4342-B048-85BDC9FD1C3A}</a:tableStyleId>
              </a:tblPr>
              <a:tblGrid>
                <a:gridCol w="3849077"/>
                <a:gridCol w="3849077"/>
                <a:gridCol w="3849077"/>
              </a:tblGrid>
              <a:tr h="464891">
                <a:tc>
                  <a:txBody>
                    <a:bodyPr/>
                    <a:lstStyle/>
                    <a:p>
                      <a:r>
                        <a:rPr lang="en-US" dirty="0" smtClean="0"/>
                        <a:t>Question</a:t>
                      </a:r>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r>
              <a:tr h="802416">
                <a:tc>
                  <a:txBody>
                    <a:bodyPr/>
                    <a:lstStyle/>
                    <a:p>
                      <a:r>
                        <a:rPr lang="en-US" dirty="0" smtClean="0"/>
                        <a:t>The Supreme Court has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three justices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nine justices </a:t>
                      </a:r>
                    </a:p>
                    <a:p>
                      <a:endParaRPr lang="en-US" dirty="0"/>
                    </a:p>
                  </a:txBody>
                  <a:tcPr/>
                </a:tc>
              </a:tr>
              <a:tr h="802416">
                <a:tc>
                  <a:txBody>
                    <a:bodyPr/>
                    <a:lstStyle/>
                    <a:p>
                      <a:r>
                        <a:rPr lang="en-US" dirty="0" smtClean="0"/>
                        <a:t>If an appellate court sends a case back to the trial court, 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has affirmed the case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remanded the case </a:t>
                      </a:r>
                    </a:p>
                    <a:p>
                      <a:endParaRPr lang="en-US" dirty="0"/>
                    </a:p>
                  </a:txBody>
                  <a:tcPr/>
                </a:tc>
              </a:tr>
              <a:tr h="802416">
                <a:tc>
                  <a:txBody>
                    <a:bodyPr/>
                    <a:lstStyle/>
                    <a:p>
                      <a:r>
                        <a:rPr lang="en-US" dirty="0" smtClean="0"/>
                        <a:t>If you go to the Court of Appeals, you will see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three judges</a:t>
                      </a:r>
                    </a:p>
                    <a:p>
                      <a:endParaRPr lang="en-US" dirty="0"/>
                    </a:p>
                  </a:txBody>
                  <a:tcPr/>
                </a:tc>
                <a:tc>
                  <a:txBody>
                    <a:bodyPr/>
                    <a:lstStyle/>
                    <a:p>
                      <a:r>
                        <a:rPr lang="en-US" dirty="0" smtClean="0"/>
                        <a:t>one judge </a:t>
                      </a:r>
                      <a:endParaRPr lang="en-US" dirty="0"/>
                    </a:p>
                  </a:txBody>
                  <a:tcPr/>
                </a:tc>
              </a:tr>
              <a:tr h="802416">
                <a:tc>
                  <a:txBody>
                    <a:bodyPr/>
                    <a:lstStyle/>
                    <a:p>
                      <a:r>
                        <a:rPr lang="en-US" dirty="0" smtClean="0"/>
                        <a:t>The decision in a case is called the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evidence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verdict </a:t>
                      </a:r>
                    </a:p>
                    <a:p>
                      <a:endParaRPr lang="en-US" dirty="0"/>
                    </a:p>
                  </a:txBody>
                  <a:tcPr/>
                </a:tc>
              </a:tr>
              <a:tr h="1146308">
                <a:tc>
                  <a:txBody>
                    <a:bodyPr/>
                    <a:lstStyle/>
                    <a:p>
                      <a:r>
                        <a:rPr lang="en-US" dirty="0" smtClean="0"/>
                        <a:t>If you break a law of the United States, your case will probably be in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federal court</a:t>
                      </a:r>
                    </a:p>
                    <a:p>
                      <a:endParaRPr lang="en-US" dirty="0"/>
                    </a:p>
                  </a:txBody>
                  <a:tcPr/>
                </a:tc>
                <a:tc>
                  <a:txBody>
                    <a:bodyPr/>
                    <a:lstStyle/>
                    <a:p>
                      <a:r>
                        <a:rPr lang="en-US" dirty="0" smtClean="0"/>
                        <a:t>state court </a:t>
                      </a:r>
                      <a:endParaRPr lang="en-US" dirty="0"/>
                    </a:p>
                  </a:txBody>
                  <a:tcPr/>
                </a:tc>
              </a:tr>
              <a:tr h="805600">
                <a:tc>
                  <a:txBody>
                    <a:bodyPr/>
                    <a:lstStyle/>
                    <a:p>
                      <a:r>
                        <a:rPr lang="en-US" dirty="0" smtClean="0"/>
                        <a:t>At trial, lawyers try to prove their case using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appeal</a:t>
                      </a:r>
                    </a:p>
                    <a:p>
                      <a:endParaRPr lang="en-US" dirty="0"/>
                    </a:p>
                  </a:txBody>
                  <a:tcPr/>
                </a:tc>
                <a:tc>
                  <a:txBody>
                    <a:bodyPr/>
                    <a:lstStyle/>
                    <a:p>
                      <a:r>
                        <a:rPr lang="en-US" dirty="0" smtClean="0"/>
                        <a:t>evidence</a:t>
                      </a:r>
                      <a:endParaRPr lang="en-US" dirty="0"/>
                    </a:p>
                  </a:txBody>
                  <a:tcPr/>
                </a:tc>
              </a:tr>
              <a:tr h="805600">
                <a:tc>
                  <a:txBody>
                    <a:bodyPr/>
                    <a:lstStyle/>
                    <a:p>
                      <a:r>
                        <a:rPr lang="en-US" dirty="0" smtClean="0"/>
                        <a:t>State courts were created by</a:t>
                      </a:r>
                    </a:p>
                  </a:txBody>
                  <a:tcPr/>
                </a:tc>
                <a:tc>
                  <a:txBody>
                    <a:bodyPr/>
                    <a:lstStyle/>
                    <a:p>
                      <a:r>
                        <a:rPr lang="en-US" dirty="0" smtClean="0"/>
                        <a:t>the US Constitution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state constitutions </a:t>
                      </a:r>
                    </a:p>
                    <a:p>
                      <a:endParaRPr lang="en-US" dirty="0"/>
                    </a:p>
                  </a:txBody>
                  <a:tcPr/>
                </a:tc>
              </a:tr>
            </a:tbl>
          </a:graphicData>
        </a:graphic>
      </p:graphicFrame>
      <p:pic>
        <p:nvPicPr>
          <p:cNvPr id="2050" name="Picture 2"/>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675935" y="756871"/>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0566888" y="1600932"/>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829971" y="2386379"/>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029822" y="3223785"/>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553012" y="4074502"/>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0133135" y="5997086"/>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183566" y="5129579"/>
            <a:ext cx="6461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15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arn(inVertical)">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barn(inVertical)">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animEffect transition="in" filter="barn(inVertical)">
                                      <p:cBhvr>
                                        <p:cTn id="27" dur="500"/>
                                        <p:tgtEl>
                                          <p:spTgt spid="205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barn(inVertical)">
                                      <p:cBhvr>
                                        <p:cTn id="32" dur="500"/>
                                        <p:tgtEl>
                                          <p:spTgt spid="205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055"/>
                                        </p:tgtEl>
                                        <p:attrNameLst>
                                          <p:attrName>style.visibility</p:attrName>
                                        </p:attrNameLst>
                                      </p:cBhvr>
                                      <p:to>
                                        <p:strVal val="visible"/>
                                      </p:to>
                                    </p:set>
                                    <p:animEffect transition="in" filter="barn(inVertical)">
                                      <p:cBhvr>
                                        <p:cTn id="3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036" y="1090247"/>
            <a:ext cx="11679382" cy="5185862"/>
          </a:xfrm>
        </p:spPr>
        <p:style>
          <a:lnRef idx="0">
            <a:schemeClr val="accent4"/>
          </a:lnRef>
          <a:fillRef idx="3">
            <a:schemeClr val="accent4"/>
          </a:fillRef>
          <a:effectRef idx="3">
            <a:schemeClr val="accent4"/>
          </a:effectRef>
          <a:fontRef idx="minor">
            <a:schemeClr val="lt1"/>
          </a:fontRef>
        </p:style>
        <p:txBody>
          <a:bodyPr>
            <a:noAutofit/>
          </a:bodyPr>
          <a:lstStyle/>
          <a:p>
            <a:pPr marL="457200" indent="-457200">
              <a:buFont typeface="+mj-lt"/>
              <a:buAutoNum type="arabicPeriod"/>
            </a:pPr>
            <a:r>
              <a:rPr lang="en-US" sz="3200" dirty="0" smtClean="0"/>
              <a:t>The </a:t>
            </a:r>
            <a:r>
              <a:rPr lang="en-US" sz="3200" dirty="0"/>
              <a:t>only court the Constitution creates is </a:t>
            </a:r>
            <a:endParaRPr lang="en-US" sz="3200" dirty="0" smtClean="0"/>
          </a:p>
          <a:p>
            <a:pPr lvl="1"/>
            <a:r>
              <a:rPr lang="en-US" sz="2800" dirty="0" smtClean="0"/>
              <a:t>Supreme Court</a:t>
            </a:r>
          </a:p>
          <a:p>
            <a:pPr marL="457200" indent="-457200">
              <a:buFont typeface="+mj-lt"/>
              <a:buAutoNum type="arabicPeriod"/>
            </a:pPr>
            <a:r>
              <a:rPr lang="en-US" sz="3200" dirty="0" smtClean="0"/>
              <a:t>The two court systems in the United States are</a:t>
            </a:r>
          </a:p>
          <a:p>
            <a:pPr lvl="1"/>
            <a:r>
              <a:rPr lang="en-US" sz="2800" dirty="0" smtClean="0"/>
              <a:t>Federal and State</a:t>
            </a:r>
          </a:p>
          <a:p>
            <a:pPr marL="457200" indent="-457200">
              <a:buFont typeface="+mj-lt"/>
              <a:buAutoNum type="arabicPeriod"/>
            </a:pPr>
            <a:r>
              <a:rPr lang="en-US" sz="3200" dirty="0" smtClean="0"/>
              <a:t>Two kinds of legal cases are</a:t>
            </a:r>
          </a:p>
          <a:p>
            <a:pPr lvl="1"/>
            <a:r>
              <a:rPr lang="en-US" sz="2800" dirty="0" smtClean="0"/>
              <a:t>Criminal and civil</a:t>
            </a:r>
          </a:p>
          <a:p>
            <a:pPr marL="457200" indent="-457200">
              <a:buFont typeface="+mj-lt"/>
              <a:buAutoNum type="arabicPeriod"/>
            </a:pPr>
            <a:r>
              <a:rPr lang="en-US" sz="3200" dirty="0" smtClean="0"/>
              <a:t>The job of the Court of Appeals is</a:t>
            </a:r>
          </a:p>
          <a:p>
            <a:pPr lvl="1"/>
            <a:r>
              <a:rPr lang="en-US" sz="2800" dirty="0" smtClean="0"/>
              <a:t>To see if the trial court made a mistake</a:t>
            </a:r>
            <a:endParaRPr lang="en-US" sz="2800" dirty="0"/>
          </a:p>
          <a:p>
            <a:endParaRPr lang="en-US" sz="3200" dirty="0"/>
          </a:p>
        </p:txBody>
      </p:sp>
    </p:spTree>
    <p:extLst>
      <p:ext uri="{BB962C8B-B14F-4D97-AF65-F5344CB8AC3E}">
        <p14:creationId xmlns:p14="http://schemas.microsoft.com/office/powerpoint/2010/main" val="23783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784784" y="1018310"/>
            <a:ext cx="10777237" cy="5403272"/>
          </a:xfrm>
        </p:spPr>
        <p:style>
          <a:lnRef idx="1">
            <a:schemeClr val="accent2"/>
          </a:lnRef>
          <a:fillRef idx="3">
            <a:schemeClr val="accent2"/>
          </a:fillRef>
          <a:effectRef idx="2">
            <a:schemeClr val="accent2"/>
          </a:effectRef>
          <a:fontRef idx="minor">
            <a:schemeClr val="lt1"/>
          </a:fontRef>
        </p:style>
        <p:txBody>
          <a:bodyPr>
            <a:noAutofit/>
          </a:bodyPr>
          <a:lstStyle/>
          <a:p>
            <a:pPr marL="457200" indent="-457200">
              <a:buFont typeface="+mj-lt"/>
              <a:buAutoNum type="arabicPeriod" startAt="5"/>
            </a:pPr>
            <a:r>
              <a:rPr lang="en-US" sz="3200" dirty="0" smtClean="0"/>
              <a:t>It’s difficult to take a case to the Supreme Court because</a:t>
            </a:r>
          </a:p>
          <a:p>
            <a:pPr lvl="1"/>
            <a:r>
              <a:rPr lang="en-US" sz="2800" dirty="0" smtClean="0"/>
              <a:t>They choose which cases to hear and they don’t hear very many. </a:t>
            </a:r>
          </a:p>
          <a:p>
            <a:pPr marL="457200" indent="-457200">
              <a:buFont typeface="+mj-lt"/>
              <a:buAutoNum type="arabicPeriod" startAt="5"/>
            </a:pPr>
            <a:r>
              <a:rPr lang="en-US" sz="3200" dirty="0" smtClean="0"/>
              <a:t>If you lose a case in the trial court, you can</a:t>
            </a:r>
          </a:p>
          <a:p>
            <a:pPr lvl="1"/>
            <a:r>
              <a:rPr lang="en-US" sz="2800" dirty="0" smtClean="0"/>
              <a:t>Appeal to a higher court</a:t>
            </a:r>
          </a:p>
          <a:p>
            <a:pPr marL="457200" indent="-457200">
              <a:buFont typeface="+mj-lt"/>
              <a:buAutoNum type="arabicPeriod" startAt="5"/>
            </a:pPr>
            <a:r>
              <a:rPr lang="en-US" sz="3200" dirty="0" smtClean="0"/>
              <a:t>If an appellate court affirms a case, it means</a:t>
            </a:r>
          </a:p>
          <a:p>
            <a:pPr lvl="1"/>
            <a:r>
              <a:rPr lang="en-US" sz="2800" dirty="0" smtClean="0"/>
              <a:t>The verdict stays the same</a:t>
            </a:r>
          </a:p>
        </p:txBody>
      </p:sp>
    </p:spTree>
    <p:extLst>
      <p:ext uri="{BB962C8B-B14F-4D97-AF65-F5344CB8AC3E}">
        <p14:creationId xmlns:p14="http://schemas.microsoft.com/office/powerpoint/2010/main" val="83291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anim calcmode="lin" valueType="num">
                                      <p:cBhvr>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Content Placeholder 4"/>
          <p:cNvSpPr>
            <a:spLocks noGrp="1"/>
          </p:cNvSpPr>
          <p:nvPr>
            <p:ph idx="1"/>
          </p:nvPr>
        </p:nvSpPr>
        <p:spPr>
          <a:xfrm>
            <a:off x="290945" y="1309255"/>
            <a:ext cx="11513128" cy="5403271"/>
          </a:xfrm>
        </p:spPr>
        <p:style>
          <a:lnRef idx="0">
            <a:schemeClr val="accent5"/>
          </a:lnRef>
          <a:fillRef idx="3">
            <a:schemeClr val="accent5"/>
          </a:fillRef>
          <a:effectRef idx="3">
            <a:schemeClr val="accent5"/>
          </a:effectRef>
          <a:fontRef idx="minor">
            <a:schemeClr val="lt1"/>
          </a:fontRef>
        </p:style>
        <p:txBody>
          <a:bodyPr>
            <a:noAutofit/>
          </a:bodyPr>
          <a:lstStyle/>
          <a:p>
            <a:pPr marL="0" indent="0">
              <a:buNone/>
            </a:pPr>
            <a:r>
              <a:rPr lang="en-US" sz="3600" dirty="0" smtClean="0"/>
              <a:t>8. If </a:t>
            </a:r>
            <a:r>
              <a:rPr lang="en-US" sz="3600" dirty="0"/>
              <a:t>a law is unconstitutional, the Supreme Court can</a:t>
            </a:r>
          </a:p>
          <a:p>
            <a:pPr lvl="1"/>
            <a:r>
              <a:rPr lang="en-US" sz="3200" dirty="0"/>
              <a:t>Strike it down</a:t>
            </a:r>
          </a:p>
          <a:p>
            <a:pPr marL="0" indent="0">
              <a:buNone/>
            </a:pPr>
            <a:r>
              <a:rPr lang="en-US" sz="3600" dirty="0" smtClean="0"/>
              <a:t>9. Evidence </a:t>
            </a:r>
            <a:r>
              <a:rPr lang="en-US" sz="3600" dirty="0"/>
              <a:t>is used for</a:t>
            </a:r>
          </a:p>
          <a:p>
            <a:pPr lvl="1"/>
            <a:r>
              <a:rPr lang="en-US" sz="3200" dirty="0"/>
              <a:t>Proving that one person’s side of the story is really what </a:t>
            </a:r>
            <a:r>
              <a:rPr lang="en-US" sz="3200" dirty="0" smtClean="0"/>
              <a:t>happened</a:t>
            </a:r>
          </a:p>
          <a:p>
            <a:pPr marL="0" indent="0">
              <a:buNone/>
            </a:pPr>
            <a:r>
              <a:rPr lang="en-US" sz="3600" dirty="0" smtClean="0"/>
              <a:t>10. A </a:t>
            </a:r>
            <a:r>
              <a:rPr lang="en-US" sz="3600" dirty="0"/>
              <a:t>trial with no jury is called a </a:t>
            </a:r>
          </a:p>
          <a:p>
            <a:pPr lvl="1"/>
            <a:r>
              <a:rPr lang="en-US" sz="3200" dirty="0"/>
              <a:t>Bench trial </a:t>
            </a:r>
          </a:p>
          <a:p>
            <a:endParaRPr lang="en-US" sz="3200" dirty="0"/>
          </a:p>
        </p:txBody>
      </p:sp>
    </p:spTree>
    <p:extLst>
      <p:ext uri="{BB962C8B-B14F-4D97-AF65-F5344CB8AC3E}">
        <p14:creationId xmlns:p14="http://schemas.microsoft.com/office/powerpoint/2010/main" val="314550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1000"/>
                                        <p:tgtEl>
                                          <p:spTgt spid="7">
                                            <p:txEl>
                                              <p:pRg st="3" end="3"/>
                                            </p:txEl>
                                          </p:spTgt>
                                        </p:tgtEl>
                                      </p:cBhvr>
                                    </p:animEffect>
                                    <p:anim calcmode="lin" valueType="num">
                                      <p:cBhvr>
                                        <p:cTn id="1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1732</TotalTime>
  <Words>842</Words>
  <Application>Microsoft Office PowerPoint</Application>
  <PresentationFormat>Custom</PresentationFormat>
  <Paragraphs>143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Damask</vt:lpstr>
      <vt:lpstr>Judicial Branch</vt:lpstr>
      <vt:lpstr>True or False</vt:lpstr>
      <vt:lpstr>PowerPoint Presentation</vt:lpstr>
      <vt:lpstr>PowerPoint Presentation</vt:lpstr>
      <vt:lpstr>Pick Column A or B</vt:lpstr>
      <vt:lpstr>PowerPoint Presentation</vt:lpstr>
      <vt:lpstr>PowerPoint Presentation</vt:lpstr>
      <vt:lpstr>PowerPoint Presentation</vt:lpstr>
      <vt:lpstr>PowerPoint Presentation</vt:lpstr>
      <vt:lpstr>B. Making Comparisons. Decide whether each description fits trial courts only, appellate courts only, or both, and write the letter of the description in the correct part of the diagram. The first one is done for you.</vt:lpstr>
      <vt:lpstr>Order in the Court! Number each set of events to put the three events in the correct order.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Judicial Branch</dc:title>
  <dc:creator>Ernest Owen</dc:creator>
  <cp:lastModifiedBy>Windows User</cp:lastModifiedBy>
  <cp:revision>24</cp:revision>
  <dcterms:created xsi:type="dcterms:W3CDTF">2015-02-24T05:01:07Z</dcterms:created>
  <dcterms:modified xsi:type="dcterms:W3CDTF">2016-03-24T19:50:10Z</dcterms:modified>
</cp:coreProperties>
</file>