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9" r:id="rId3"/>
    <p:sldId id="270" r:id="rId4"/>
    <p:sldId id="276" r:id="rId5"/>
    <p:sldId id="277" r:id="rId6"/>
    <p:sldId id="278" r:id="rId7"/>
    <p:sldId id="271" r:id="rId8"/>
    <p:sldId id="272" r:id="rId9"/>
    <p:sldId id="275" r:id="rId10"/>
    <p:sldId id="273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74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66"/>
    <a:srgbClr val="006600"/>
    <a:srgbClr val="F89D52"/>
    <a:srgbClr val="DD6909"/>
    <a:srgbClr val="15810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9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1D9A-3726-4897-8399-6066501E295B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BD36B-E3EF-41FE-93DE-8395A5170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8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3918F-8137-40CF-8CED-64B61BDDA49F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4F48D-84B5-4533-9842-760AA6937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4F48D-84B5-4533-9842-760AA6937C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0D37-1699-4C69-BDDC-96074126EB6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7795-FB93-4C7A-9385-24C712EDF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0D37-1699-4C69-BDDC-96074126EB6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7795-FB93-4C7A-9385-24C712EDF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6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0D37-1699-4C69-BDDC-96074126EB6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7795-FB93-4C7A-9385-24C712EDF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7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0D37-1699-4C69-BDDC-96074126EB6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7795-FB93-4C7A-9385-24C712EDF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0D37-1699-4C69-BDDC-96074126EB6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7795-FB93-4C7A-9385-24C712EDF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0D37-1699-4C69-BDDC-96074126EB6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7795-FB93-4C7A-9385-24C712EDF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5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0D37-1699-4C69-BDDC-96074126EB6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7795-FB93-4C7A-9385-24C712EDF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0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0D37-1699-4C69-BDDC-96074126EB6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7795-FB93-4C7A-9385-24C712EDF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6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0D37-1699-4C69-BDDC-96074126EB6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7795-FB93-4C7A-9385-24C712EDF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4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0D37-1699-4C69-BDDC-96074126EB6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7795-FB93-4C7A-9385-24C712EDF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8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0D37-1699-4C69-BDDC-96074126EB6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7795-FB93-4C7A-9385-24C712EDF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0D37-1699-4C69-BDDC-96074126EB6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7795-FB93-4C7A-9385-24C712EDF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8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unicef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Organizations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Listen to your group members present their organization. Complete the chart as each group member shares what they’ve learned about each organization.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92D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UNICEF</a:t>
            </a:r>
            <a:br>
              <a:rPr lang="en-US" b="1" dirty="0" smtClean="0">
                <a:solidFill>
                  <a:srgbClr val="92D050"/>
                </a:solidFill>
              </a:rPr>
            </a:br>
            <a:r>
              <a:rPr lang="en-US" b="1" dirty="0" smtClean="0">
                <a:solidFill>
                  <a:srgbClr val="92D050"/>
                </a:solidFill>
              </a:rPr>
              <a:t>(United Nations Children’s Fund)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4525963"/>
          </a:xfr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An organization that works to help children around the world by promoting and offering: 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Child survival (vaccines)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Development/education(easier access to school) 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Protection (child abuse/labor/marriage)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Humanitarian aid</a:t>
            </a:r>
          </a:p>
          <a:p>
            <a:r>
              <a:rPr lang="en-US" b="1" dirty="0" smtClean="0">
                <a:solidFill>
                  <a:srgbClr val="7030A0"/>
                </a:solidFill>
                <a:hlinkClick r:id="rId2"/>
              </a:rPr>
              <a:t>UNICEF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s3.amazonaws.com/siteninja/site-ninja1-com/1409351546/original/logo_unicef2.jpg?14093515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687">
            <a:off x="5484494" y="1705317"/>
            <a:ext cx="2971800" cy="2769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www.unicef.org.au/getattachment/Act/Be-a-UNICEF-Advocate/Join-the-UNICEF-Youth-Advocate-Program/UNI111957_715x296px.jpg.as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572000"/>
            <a:ext cx="5133975" cy="212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1255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United Nations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(UN)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8229600" cy="2971800"/>
          </a:xfrm>
          <a:solidFill>
            <a:srgbClr val="00B050"/>
          </a:solidFill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Year Founded: </a:t>
            </a:r>
            <a:r>
              <a:rPr lang="en-US" b="1" u="sng" dirty="0" smtClean="0">
                <a:solidFill>
                  <a:schemeClr val="bg1"/>
                </a:solidFill>
              </a:rPr>
              <a:t>1945</a:t>
            </a:r>
            <a:endParaRPr lang="en-US" b="1" u="sng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Current Number </a:t>
            </a:r>
            <a:r>
              <a:rPr lang="en-US" b="1" dirty="0" smtClean="0">
                <a:solidFill>
                  <a:schemeClr val="bg1"/>
                </a:solidFill>
              </a:rPr>
              <a:t>of countries </a:t>
            </a:r>
            <a:r>
              <a:rPr lang="en-US" b="1" dirty="0">
                <a:solidFill>
                  <a:schemeClr val="bg1"/>
                </a:solidFill>
              </a:rPr>
              <a:t>Involved: </a:t>
            </a:r>
            <a:r>
              <a:rPr lang="en-US" b="1" u="sng" dirty="0" smtClean="0">
                <a:solidFill>
                  <a:schemeClr val="bg1"/>
                </a:solidFill>
              </a:rPr>
              <a:t>193</a:t>
            </a:r>
          </a:p>
          <a:p>
            <a:r>
              <a:rPr lang="en-US" b="1" dirty="0">
                <a:solidFill>
                  <a:schemeClr val="bg1"/>
                </a:solidFill>
              </a:rPr>
              <a:t>Reason the UN exists: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Keep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peace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create friendly relationships among countries</a:t>
            </a:r>
          </a:p>
          <a:p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4310">
            <a:off x="5799280" y="389080"/>
            <a:ext cx="2402971" cy="240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45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164" y="0"/>
            <a:ext cx="50292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Main roles of the UN: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280" y="1764211"/>
            <a:ext cx="8229600" cy="3352800"/>
          </a:xfrm>
          <a:solidFill>
            <a:srgbClr val="00B050"/>
          </a:solidFill>
          <a:ln w="76200">
            <a:solidFill>
              <a:srgbClr val="00B0F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Peacekeeping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Bring stability </a:t>
            </a:r>
            <a:r>
              <a:rPr lang="en-US" b="1" dirty="0">
                <a:solidFill>
                  <a:schemeClr val="bg1"/>
                </a:solidFill>
              </a:rPr>
              <a:t>and peace </a:t>
            </a:r>
            <a:r>
              <a:rPr lang="en-US" b="1" dirty="0" smtClean="0">
                <a:solidFill>
                  <a:schemeClr val="bg1"/>
                </a:solidFill>
              </a:rPr>
              <a:t>to troubled </a:t>
            </a:r>
            <a:r>
              <a:rPr lang="en-US" b="1" dirty="0">
                <a:solidFill>
                  <a:schemeClr val="bg1"/>
                </a:solidFill>
              </a:rPr>
              <a:t>areas of </a:t>
            </a:r>
            <a:r>
              <a:rPr lang="en-US" b="1" dirty="0" smtClean="0">
                <a:solidFill>
                  <a:schemeClr val="bg1"/>
                </a:solidFill>
              </a:rPr>
              <a:t>the world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Improve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quality of </a:t>
            </a:r>
            <a:r>
              <a:rPr lang="en-US" b="1" dirty="0">
                <a:solidFill>
                  <a:schemeClr val="bg1"/>
                </a:solidFill>
              </a:rPr>
              <a:t>life for the </a:t>
            </a:r>
            <a:r>
              <a:rPr lang="en-US" b="1" dirty="0" smtClean="0">
                <a:solidFill>
                  <a:schemeClr val="bg1"/>
                </a:solidFill>
              </a:rPr>
              <a:t>world’s poor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Example of what the </a:t>
            </a:r>
            <a:r>
              <a:rPr lang="en-US" b="1" dirty="0" smtClean="0">
                <a:solidFill>
                  <a:schemeClr val="bg1"/>
                </a:solidFill>
              </a:rPr>
              <a:t>UN does: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providing lunches to schools so families can keep their kids in school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UN peacekeepers (troops) protect aid workers and citizens from attacks in Congo.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124200" cy="174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648200"/>
            <a:ext cx="315205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8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545" y="0"/>
            <a:ext cx="5715000" cy="114300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The North Atlantic Treaty Organization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(NATO)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2743200"/>
          </a:xfrm>
          <a:solidFill>
            <a:srgbClr val="FFFF00"/>
          </a:solidFill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Year Founded: </a:t>
            </a:r>
            <a:r>
              <a:rPr lang="en-US" b="1" u="sng" dirty="0" smtClean="0">
                <a:solidFill>
                  <a:srgbClr val="7030A0"/>
                </a:solidFill>
              </a:rPr>
              <a:t>1949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Current Number of countries Involved: </a:t>
            </a:r>
            <a:r>
              <a:rPr lang="en-US" b="1" u="sng" dirty="0" smtClean="0">
                <a:solidFill>
                  <a:srgbClr val="7030A0"/>
                </a:solidFill>
              </a:rPr>
              <a:t>_28_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Reason </a:t>
            </a:r>
            <a:r>
              <a:rPr lang="en-US" b="1" dirty="0">
                <a:solidFill>
                  <a:srgbClr val="7030A0"/>
                </a:solidFill>
              </a:rPr>
              <a:t>NATO exists: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Group of countries </a:t>
            </a:r>
            <a:r>
              <a:rPr lang="en-US" b="1" dirty="0" smtClean="0">
                <a:solidFill>
                  <a:srgbClr val="7030A0"/>
                </a:solidFill>
              </a:rPr>
              <a:t>that will </a:t>
            </a:r>
            <a:r>
              <a:rPr lang="en-US" b="1" dirty="0">
                <a:solidFill>
                  <a:srgbClr val="7030A0"/>
                </a:solidFill>
              </a:rPr>
              <a:t>protect each other </a:t>
            </a:r>
            <a:r>
              <a:rPr lang="en-US" b="1" dirty="0" smtClean="0">
                <a:solidFill>
                  <a:srgbClr val="7030A0"/>
                </a:solidFill>
              </a:rPr>
              <a:t>in case </a:t>
            </a:r>
            <a:r>
              <a:rPr lang="en-US" b="1" dirty="0">
                <a:solidFill>
                  <a:srgbClr val="7030A0"/>
                </a:solidFill>
              </a:rPr>
              <a:t>of </a:t>
            </a:r>
            <a:r>
              <a:rPr lang="en-US" b="1" dirty="0" smtClean="0">
                <a:solidFill>
                  <a:srgbClr val="7030A0"/>
                </a:solidFill>
              </a:rPr>
              <a:t>attack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372634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82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Main roles of NATO: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33799"/>
          </a:xfrm>
          <a:solidFill>
            <a:srgbClr val="FFFF00"/>
          </a:solidFill>
          <a:ln w="76200">
            <a:solidFill>
              <a:srgbClr val="7030A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Help keep peace and security around the world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Help countries after a natural disaster</a:t>
            </a:r>
          </a:p>
          <a:p>
            <a:pPr marL="0" indent="0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Example of what </a:t>
            </a:r>
            <a:r>
              <a:rPr lang="en-US" b="1" dirty="0" smtClean="0">
                <a:solidFill>
                  <a:srgbClr val="7030A0"/>
                </a:solidFill>
              </a:rPr>
              <a:t>NATO does: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After a flood in Pakistan, NATO delivered supplies like generators, food, and blankets from its member countries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NATO troops in Afghanistan to help country maintain control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068921" cy="275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574713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09" y="0"/>
            <a:ext cx="50292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European Union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(EU)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  <a:solidFill>
            <a:schemeClr val="accent2">
              <a:lumMod val="75000"/>
            </a:schemeClr>
          </a:solidFill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Year Founded: </a:t>
            </a:r>
            <a:r>
              <a:rPr lang="en-US" b="1" u="sng" dirty="0">
                <a:solidFill>
                  <a:srgbClr val="92D050"/>
                </a:solidFill>
              </a:rPr>
              <a:t>__1951__</a:t>
            </a:r>
          </a:p>
          <a:p>
            <a:r>
              <a:rPr lang="en-US" b="1" dirty="0">
                <a:solidFill>
                  <a:srgbClr val="92D050"/>
                </a:solidFill>
              </a:rPr>
              <a:t>Current Number </a:t>
            </a:r>
            <a:r>
              <a:rPr lang="en-US" b="1" dirty="0" smtClean="0">
                <a:solidFill>
                  <a:srgbClr val="92D050"/>
                </a:solidFill>
              </a:rPr>
              <a:t>of countries </a:t>
            </a:r>
            <a:r>
              <a:rPr lang="en-US" b="1" dirty="0">
                <a:solidFill>
                  <a:srgbClr val="92D050"/>
                </a:solidFill>
              </a:rPr>
              <a:t>Involved: </a:t>
            </a:r>
            <a:r>
              <a:rPr lang="en-US" b="1" u="sng" dirty="0">
                <a:solidFill>
                  <a:srgbClr val="92D050"/>
                </a:solidFill>
              </a:rPr>
              <a:t>_27</a:t>
            </a:r>
            <a:r>
              <a:rPr lang="en-US" b="1" u="sng" dirty="0" smtClean="0">
                <a:solidFill>
                  <a:srgbClr val="92D050"/>
                </a:solidFill>
              </a:rPr>
              <a:t>_</a:t>
            </a:r>
          </a:p>
          <a:p>
            <a:r>
              <a:rPr lang="en-US" b="1" dirty="0">
                <a:solidFill>
                  <a:srgbClr val="92D050"/>
                </a:solidFill>
              </a:rPr>
              <a:t>Reason the EU exists:</a:t>
            </a:r>
          </a:p>
          <a:p>
            <a:pPr lvl="1"/>
            <a:r>
              <a:rPr lang="en-US" b="1" dirty="0">
                <a:solidFill>
                  <a:srgbClr val="92D050"/>
                </a:solidFill>
              </a:rPr>
              <a:t>Help European </a:t>
            </a:r>
            <a:r>
              <a:rPr lang="en-US" b="1" dirty="0" smtClean="0">
                <a:solidFill>
                  <a:srgbClr val="92D050"/>
                </a:solidFill>
              </a:rPr>
              <a:t>countries avoid </a:t>
            </a:r>
            <a:r>
              <a:rPr lang="en-US" b="1" dirty="0">
                <a:solidFill>
                  <a:srgbClr val="92D050"/>
                </a:solidFill>
              </a:rPr>
              <a:t>conflict by </a:t>
            </a:r>
            <a:r>
              <a:rPr lang="en-US" b="1" dirty="0" smtClean="0">
                <a:solidFill>
                  <a:srgbClr val="92D050"/>
                </a:solidFill>
              </a:rPr>
              <a:t>making them </a:t>
            </a:r>
            <a:r>
              <a:rPr lang="en-US" b="1" dirty="0">
                <a:solidFill>
                  <a:srgbClr val="92D050"/>
                </a:solidFill>
              </a:rPr>
              <a:t>dependent on </a:t>
            </a:r>
            <a:r>
              <a:rPr lang="en-US" b="1" dirty="0" smtClean="0">
                <a:solidFill>
                  <a:srgbClr val="92D050"/>
                </a:solidFill>
              </a:rPr>
              <a:t>each other</a:t>
            </a:r>
            <a:endParaRPr lang="en-US" b="1" u="sng" dirty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7"/>
          <a:stretch/>
        </p:blipFill>
        <p:spPr bwMode="auto">
          <a:xfrm>
            <a:off x="5334000" y="-457200"/>
            <a:ext cx="3468254" cy="25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57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Main roles of the EU: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327" y="1676400"/>
            <a:ext cx="8229600" cy="3581400"/>
          </a:xfrm>
          <a:solidFill>
            <a:schemeClr val="accent2">
              <a:lumMod val="75000"/>
            </a:schemeClr>
          </a:solidFill>
          <a:ln w="76200">
            <a:solidFill>
              <a:srgbClr val="92D05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Create </a:t>
            </a:r>
            <a:r>
              <a:rPr lang="en-US" b="1" dirty="0">
                <a:solidFill>
                  <a:srgbClr val="92D050"/>
                </a:solidFill>
              </a:rPr>
              <a:t>a </a:t>
            </a:r>
            <a:r>
              <a:rPr lang="en-US" b="1" dirty="0" smtClean="0">
                <a:solidFill>
                  <a:srgbClr val="92D050"/>
                </a:solidFill>
              </a:rPr>
              <a:t>single economy using the Euro 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Act </a:t>
            </a:r>
            <a:r>
              <a:rPr lang="en-US" b="1" dirty="0">
                <a:solidFill>
                  <a:srgbClr val="92D050"/>
                </a:solidFill>
              </a:rPr>
              <a:t>as a single </a:t>
            </a:r>
            <a:r>
              <a:rPr lang="en-US" b="1" dirty="0" smtClean="0">
                <a:solidFill>
                  <a:srgbClr val="92D050"/>
                </a:solidFill>
              </a:rPr>
              <a:t>voice in </a:t>
            </a:r>
            <a:r>
              <a:rPr lang="en-US" b="1" dirty="0">
                <a:solidFill>
                  <a:srgbClr val="92D050"/>
                </a:solidFill>
              </a:rPr>
              <a:t>the world for </a:t>
            </a:r>
            <a:r>
              <a:rPr lang="en-US" b="1" dirty="0" smtClean="0">
                <a:solidFill>
                  <a:srgbClr val="92D050"/>
                </a:solidFill>
              </a:rPr>
              <a:t>its members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Give </a:t>
            </a:r>
            <a:r>
              <a:rPr lang="en-US" b="1" dirty="0">
                <a:solidFill>
                  <a:srgbClr val="92D050"/>
                </a:solidFill>
              </a:rPr>
              <a:t>aid to </a:t>
            </a:r>
            <a:r>
              <a:rPr lang="en-US" b="1" dirty="0" smtClean="0">
                <a:solidFill>
                  <a:srgbClr val="92D050"/>
                </a:solidFill>
              </a:rPr>
              <a:t>countries around </a:t>
            </a:r>
            <a:r>
              <a:rPr lang="en-US" b="1" dirty="0">
                <a:solidFill>
                  <a:srgbClr val="92D050"/>
                </a:solidFill>
              </a:rPr>
              <a:t>the </a:t>
            </a:r>
            <a:r>
              <a:rPr lang="en-US" b="1" dirty="0" smtClean="0">
                <a:solidFill>
                  <a:srgbClr val="92D050"/>
                </a:solidFill>
              </a:rPr>
              <a:t>world</a:t>
            </a:r>
          </a:p>
          <a:p>
            <a:pPr marL="0" indent="0">
              <a:buNone/>
            </a:pPr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>
                <a:solidFill>
                  <a:srgbClr val="92D050"/>
                </a:solidFill>
              </a:rPr>
              <a:t>Example of what the </a:t>
            </a:r>
            <a:r>
              <a:rPr lang="en-US" b="1" dirty="0" smtClean="0">
                <a:solidFill>
                  <a:srgbClr val="92D050"/>
                </a:solidFill>
              </a:rPr>
              <a:t>EU does: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Distributes food to people in the poorest countries in Africa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Negotiate peace between two countries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4702064"/>
            <a:ext cx="2895600" cy="235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438400" cy="194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1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84" y="1066800"/>
            <a:ext cx="4419600" cy="1143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The World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895600"/>
          </a:xfrm>
          <a:solidFill>
            <a:srgbClr val="FFC00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Year Founded: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__1944__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Current Number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of countries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Involved: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_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187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Reason the World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Bank exists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Help poor and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middle-income countries get money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make improvements to reduce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poverty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69" y="326610"/>
            <a:ext cx="2348191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Main roles of the World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Bank: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  <a:solidFill>
            <a:srgbClr val="FFC00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Improve living conditions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middle-income countries.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Improve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conditions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 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poorest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countries.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Example of what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 World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Bank does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Helped Ethiopia buy fertilizer to have a good growing season so that they could sell the crops at a cheaper rate.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63473"/>
            <a:ext cx="31631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95724"/>
            <a:ext cx="2781300" cy="184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2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The World </a:t>
            </a:r>
            <a:r>
              <a:rPr lang="en-US" dirty="0" smtClean="0">
                <a:solidFill>
                  <a:srgbClr val="FFFF00"/>
                </a:solidFill>
              </a:rPr>
              <a:t>Heath Organization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(WHO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  <a:ln w="76200">
            <a:solidFill>
              <a:srgbClr val="FF00FF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00FF"/>
                </a:solidFill>
              </a:rPr>
              <a:t>Year Founded: </a:t>
            </a:r>
            <a:r>
              <a:rPr lang="en-US" b="1" u="sng" dirty="0">
                <a:solidFill>
                  <a:srgbClr val="FF00FF"/>
                </a:solidFill>
              </a:rPr>
              <a:t>__1948__</a:t>
            </a:r>
          </a:p>
          <a:p>
            <a:r>
              <a:rPr lang="en-US" b="1" dirty="0">
                <a:solidFill>
                  <a:srgbClr val="FF00FF"/>
                </a:solidFill>
              </a:rPr>
              <a:t>Current Number </a:t>
            </a:r>
            <a:r>
              <a:rPr lang="en-US" b="1" dirty="0" smtClean="0">
                <a:solidFill>
                  <a:srgbClr val="FF00FF"/>
                </a:solidFill>
              </a:rPr>
              <a:t>of countries </a:t>
            </a:r>
            <a:r>
              <a:rPr lang="en-US" b="1" dirty="0">
                <a:solidFill>
                  <a:srgbClr val="FF00FF"/>
                </a:solidFill>
              </a:rPr>
              <a:t>Involved: </a:t>
            </a:r>
            <a:r>
              <a:rPr lang="en-US" b="1" u="sng" dirty="0">
                <a:solidFill>
                  <a:srgbClr val="FF00FF"/>
                </a:solidFill>
              </a:rPr>
              <a:t>_</a:t>
            </a:r>
            <a:r>
              <a:rPr lang="en-US" b="1" u="sng" dirty="0" smtClean="0">
                <a:solidFill>
                  <a:srgbClr val="FF00FF"/>
                </a:solidFill>
              </a:rPr>
              <a:t>193</a:t>
            </a:r>
          </a:p>
          <a:p>
            <a:r>
              <a:rPr lang="en-US" b="1" dirty="0">
                <a:solidFill>
                  <a:srgbClr val="FF00FF"/>
                </a:solidFill>
              </a:rPr>
              <a:t>Reason the WHO exists:</a:t>
            </a:r>
          </a:p>
          <a:p>
            <a:pPr lvl="1"/>
            <a:r>
              <a:rPr lang="en-US" b="1" dirty="0">
                <a:solidFill>
                  <a:srgbClr val="FF00FF"/>
                </a:solidFill>
              </a:rPr>
              <a:t>Works to improve </a:t>
            </a:r>
            <a:r>
              <a:rPr lang="en-US" b="1" dirty="0" smtClean="0">
                <a:solidFill>
                  <a:srgbClr val="FF00FF"/>
                </a:solidFill>
              </a:rPr>
              <a:t>health around </a:t>
            </a:r>
            <a:r>
              <a:rPr lang="en-US" b="1" dirty="0">
                <a:solidFill>
                  <a:srgbClr val="FF00FF"/>
                </a:solidFill>
              </a:rPr>
              <a:t>the entire world</a:t>
            </a:r>
            <a:endParaRPr lang="en-US" b="1" u="sng" dirty="0">
              <a:solidFill>
                <a:srgbClr val="FF00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3253">
            <a:off x="5795280" y="1394819"/>
            <a:ext cx="3019225" cy="256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11337">
            <a:off x="4693483" y="4220433"/>
            <a:ext cx="2329371" cy="23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What are organizations?</a:t>
            </a:r>
          </a:p>
          <a:p>
            <a:pPr lvl="1"/>
            <a:r>
              <a:rPr lang="en-US" dirty="0" smtClean="0"/>
              <a:t>Groups </a:t>
            </a:r>
            <a:r>
              <a:rPr lang="en-US" dirty="0"/>
              <a:t>of people, businesses, </a:t>
            </a:r>
            <a:r>
              <a:rPr lang="en-US" dirty="0" smtClean="0"/>
              <a:t>or governments </a:t>
            </a:r>
            <a:r>
              <a:rPr lang="en-US" dirty="0"/>
              <a:t>that work together to solve an issue.</a:t>
            </a:r>
          </a:p>
          <a:p>
            <a:r>
              <a:rPr lang="en-US" b="1" dirty="0" smtClean="0"/>
              <a:t>What are international organizations?</a:t>
            </a:r>
          </a:p>
          <a:p>
            <a:pPr lvl="1"/>
            <a:r>
              <a:rPr lang="en-US" dirty="0" smtClean="0"/>
              <a:t>Groups of governments </a:t>
            </a:r>
            <a:r>
              <a:rPr lang="en-US" dirty="0"/>
              <a:t>or </a:t>
            </a:r>
            <a:r>
              <a:rPr lang="en-US" dirty="0" smtClean="0"/>
              <a:t>people from </a:t>
            </a:r>
            <a:r>
              <a:rPr lang="en-US" dirty="0"/>
              <a:t>different countries working together to solve an </a:t>
            </a:r>
            <a:r>
              <a:rPr lang="en-US" dirty="0" smtClean="0"/>
              <a:t>issue that </a:t>
            </a:r>
            <a:r>
              <a:rPr lang="en-US" dirty="0"/>
              <a:t>crosses country borders.</a:t>
            </a:r>
          </a:p>
        </p:txBody>
      </p:sp>
    </p:spTree>
    <p:extLst>
      <p:ext uri="{BB962C8B-B14F-4D97-AF65-F5344CB8AC3E}">
        <p14:creationId xmlns:p14="http://schemas.microsoft.com/office/powerpoint/2010/main" val="7116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Main roles of the WHO: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74522"/>
            <a:ext cx="4038600" cy="3240478"/>
          </a:xfrm>
          <a:solidFill>
            <a:srgbClr val="FFFF00"/>
          </a:solidFill>
          <a:ln w="76200">
            <a:solidFill>
              <a:srgbClr val="FF00FF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Gather </a:t>
            </a:r>
            <a:r>
              <a:rPr lang="en-US" b="1" dirty="0">
                <a:solidFill>
                  <a:srgbClr val="FF00FF"/>
                </a:solidFill>
              </a:rPr>
              <a:t>health data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Keep </a:t>
            </a:r>
            <a:r>
              <a:rPr lang="en-US" b="1" dirty="0">
                <a:solidFill>
                  <a:srgbClr val="FF00FF"/>
                </a:solidFill>
              </a:rPr>
              <a:t>people healthy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Respond </a:t>
            </a:r>
            <a:r>
              <a:rPr lang="en-US" b="1" dirty="0">
                <a:solidFill>
                  <a:srgbClr val="FF00FF"/>
                </a:solidFill>
              </a:rPr>
              <a:t>to </a:t>
            </a:r>
            <a:r>
              <a:rPr lang="en-US" b="1" dirty="0" smtClean="0">
                <a:solidFill>
                  <a:srgbClr val="FF00FF"/>
                </a:solidFill>
              </a:rPr>
              <a:t>crises</a:t>
            </a:r>
          </a:p>
          <a:p>
            <a:pPr marL="0" indent="0">
              <a:buNone/>
            </a:pPr>
            <a:endParaRPr lang="en-US" b="1" dirty="0" smtClean="0">
              <a:solidFill>
                <a:srgbClr val="FF00FF"/>
              </a:solidFill>
            </a:endParaRPr>
          </a:p>
          <a:p>
            <a:r>
              <a:rPr lang="en-US" b="1" dirty="0">
                <a:solidFill>
                  <a:srgbClr val="FF00FF"/>
                </a:solidFill>
              </a:rPr>
              <a:t>Example of what </a:t>
            </a:r>
            <a:r>
              <a:rPr lang="en-US" b="1" dirty="0" smtClean="0">
                <a:solidFill>
                  <a:srgbClr val="FF00FF"/>
                </a:solidFill>
              </a:rPr>
              <a:t>the WHO </a:t>
            </a:r>
            <a:r>
              <a:rPr lang="en-US" b="1" dirty="0">
                <a:solidFill>
                  <a:srgbClr val="FF00FF"/>
                </a:solidFill>
              </a:rPr>
              <a:t>does</a:t>
            </a:r>
            <a:r>
              <a:rPr lang="en-US" b="1" dirty="0" smtClean="0">
                <a:solidFill>
                  <a:srgbClr val="FF00FF"/>
                </a:solidFill>
              </a:rPr>
              <a:t>: </a:t>
            </a:r>
          </a:p>
          <a:p>
            <a:pPr lvl="1"/>
            <a:r>
              <a:rPr lang="en-US" b="1" dirty="0" smtClean="0">
                <a:solidFill>
                  <a:srgbClr val="FF00FF"/>
                </a:solidFill>
              </a:rPr>
              <a:t>Prevents diseases caused by mosquitos by conducting research </a:t>
            </a:r>
            <a:endParaRPr lang="en-US" b="1" dirty="0">
              <a:solidFill>
                <a:srgbClr val="FF00FF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47832"/>
            <a:ext cx="3562350" cy="229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74868"/>
            <a:ext cx="3756385" cy="268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23673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part of 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Red Cross </a:t>
            </a:r>
            <a:r>
              <a:rPr lang="en-US" dirty="0" smtClean="0">
                <a:solidFill>
                  <a:schemeClr val="bg1"/>
                </a:solidFill>
              </a:rPr>
              <a:t>and Red </a:t>
            </a:r>
            <a:r>
              <a:rPr lang="en-US" dirty="0">
                <a:solidFill>
                  <a:schemeClr val="bg1"/>
                </a:solidFill>
              </a:rPr>
              <a:t>Crescent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Year Founded: </a:t>
            </a:r>
            <a:r>
              <a:rPr lang="en-US" u="sng" dirty="0">
                <a:solidFill>
                  <a:srgbClr val="FF0000"/>
                </a:solidFill>
              </a:rPr>
              <a:t>__1863__</a:t>
            </a:r>
          </a:p>
          <a:p>
            <a:r>
              <a:rPr lang="en-US" dirty="0">
                <a:solidFill>
                  <a:srgbClr val="FF0000"/>
                </a:solidFill>
              </a:rPr>
              <a:t>Current Number </a:t>
            </a:r>
            <a:r>
              <a:rPr lang="en-US" dirty="0" smtClean="0">
                <a:solidFill>
                  <a:srgbClr val="FF0000"/>
                </a:solidFill>
              </a:rPr>
              <a:t>of Countries </a:t>
            </a:r>
            <a:r>
              <a:rPr lang="en-US" dirty="0">
                <a:solidFill>
                  <a:srgbClr val="FF0000"/>
                </a:solidFill>
              </a:rPr>
              <a:t>Involved: </a:t>
            </a:r>
            <a:r>
              <a:rPr lang="en-US" u="sng" dirty="0">
                <a:solidFill>
                  <a:srgbClr val="FF0000"/>
                </a:solidFill>
              </a:rPr>
              <a:t>_</a:t>
            </a:r>
            <a:r>
              <a:rPr lang="en-US" u="sng" dirty="0" smtClean="0">
                <a:solidFill>
                  <a:srgbClr val="FF0000"/>
                </a:solidFill>
              </a:rPr>
              <a:t>186</a:t>
            </a:r>
          </a:p>
          <a:p>
            <a:r>
              <a:rPr lang="en-US" dirty="0">
                <a:solidFill>
                  <a:srgbClr val="FF0000"/>
                </a:solidFill>
              </a:rPr>
              <a:t>Reason the Red </a:t>
            </a:r>
            <a:r>
              <a:rPr lang="en-US" dirty="0" smtClean="0">
                <a:solidFill>
                  <a:srgbClr val="FF0000"/>
                </a:solidFill>
              </a:rPr>
              <a:t>Cross/Red </a:t>
            </a:r>
            <a:r>
              <a:rPr lang="en-US" dirty="0">
                <a:solidFill>
                  <a:srgbClr val="FF0000"/>
                </a:solidFill>
              </a:rPr>
              <a:t>Crescent exists: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Help people around </a:t>
            </a:r>
            <a:r>
              <a:rPr lang="en-US" dirty="0" smtClean="0">
                <a:solidFill>
                  <a:srgbClr val="FF0000"/>
                </a:solidFill>
              </a:rPr>
              <a:t>the world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4495800" cy="256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Main roles of the Red Cross/Red Crescent: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199"/>
            <a:ext cx="4038600" cy="3733801"/>
          </a:xfrm>
          <a:ln w="762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Respond </a:t>
            </a:r>
            <a:r>
              <a:rPr lang="en-US" dirty="0">
                <a:solidFill>
                  <a:srgbClr val="FF0000"/>
                </a:solidFill>
              </a:rPr>
              <a:t>to disasters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Run </a:t>
            </a:r>
            <a:r>
              <a:rPr lang="en-US" dirty="0">
                <a:solidFill>
                  <a:srgbClr val="FF0000"/>
                </a:solidFill>
              </a:rPr>
              <a:t>programs </a:t>
            </a:r>
            <a:r>
              <a:rPr lang="en-US" dirty="0" smtClean="0">
                <a:solidFill>
                  <a:srgbClr val="FF0000"/>
                </a:solidFill>
              </a:rPr>
              <a:t>in local </a:t>
            </a:r>
            <a:r>
              <a:rPr lang="en-US" dirty="0">
                <a:solidFill>
                  <a:srgbClr val="FF0000"/>
                </a:solidFill>
              </a:rPr>
              <a:t>communities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Visiting </a:t>
            </a:r>
            <a:r>
              <a:rPr lang="en-US" dirty="0">
                <a:solidFill>
                  <a:srgbClr val="FF0000"/>
                </a:solidFill>
              </a:rPr>
              <a:t>prisoners </a:t>
            </a:r>
            <a:r>
              <a:rPr lang="en-US" dirty="0" smtClean="0">
                <a:solidFill>
                  <a:srgbClr val="FF0000"/>
                </a:solidFill>
              </a:rPr>
              <a:t>of war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Example of what the </a:t>
            </a:r>
            <a:r>
              <a:rPr lang="en-US" b="1" dirty="0" smtClean="0">
                <a:solidFill>
                  <a:srgbClr val="FF0000"/>
                </a:solidFill>
              </a:rPr>
              <a:t>Red Cross/Red Crescent does: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Visits prisoners of war and makes sure prisoners are healthy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291434"/>
            <a:ext cx="4648200" cy="3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  <a:ln w="76200">
            <a:solidFill>
              <a:srgbClr val="FFFF66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FF66"/>
                </a:solidFill>
              </a:rPr>
              <a:t>Reflection Questions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  <a:solidFill>
            <a:srgbClr val="FFFF66"/>
          </a:solidFill>
          <a:ln w="76200">
            <a:solidFill>
              <a:srgbClr val="FF0066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What </a:t>
            </a:r>
            <a:r>
              <a:rPr lang="en-US" b="1" dirty="0">
                <a:solidFill>
                  <a:srgbClr val="FF0066"/>
                </a:solidFill>
              </a:rPr>
              <a:t>is one activity almost all the organizations you learned about are involved in </a:t>
            </a:r>
            <a:r>
              <a:rPr lang="en-US" b="1" dirty="0" smtClean="0">
                <a:solidFill>
                  <a:srgbClr val="FF0066"/>
                </a:solidFill>
              </a:rPr>
              <a:t>doing?</a:t>
            </a:r>
          </a:p>
          <a:p>
            <a:pPr lvl="1"/>
            <a:r>
              <a:rPr lang="en-US" b="1" dirty="0" smtClean="0">
                <a:solidFill>
                  <a:srgbClr val="FF0066"/>
                </a:solidFill>
              </a:rPr>
              <a:t>They </a:t>
            </a:r>
            <a:r>
              <a:rPr lang="en-US" b="1" dirty="0">
                <a:solidFill>
                  <a:srgbClr val="FF0066"/>
                </a:solidFill>
              </a:rPr>
              <a:t>help poor people and countries in the world</a:t>
            </a:r>
            <a:r>
              <a:rPr lang="en-US" b="1" dirty="0" smtClean="0">
                <a:solidFill>
                  <a:srgbClr val="FF0066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Why </a:t>
            </a:r>
            <a:r>
              <a:rPr lang="en-US" b="1" dirty="0">
                <a:solidFill>
                  <a:srgbClr val="FF0066"/>
                </a:solidFill>
              </a:rPr>
              <a:t>do you think countries might think this is an important thing to do</a:t>
            </a:r>
            <a:r>
              <a:rPr lang="en-US" b="1" dirty="0" smtClean="0">
                <a:solidFill>
                  <a:srgbClr val="FF0066"/>
                </a:solidFill>
              </a:rPr>
              <a:t>?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What are two ways that we as citizens can help these organizations solve the issues in the world?</a:t>
            </a:r>
          </a:p>
          <a:p>
            <a:pPr lvl="1"/>
            <a:r>
              <a:rPr lang="en-US" b="1" dirty="0" smtClean="0">
                <a:solidFill>
                  <a:srgbClr val="FF0066"/>
                </a:solidFill>
              </a:rPr>
              <a:t>Volunteering</a:t>
            </a:r>
          </a:p>
          <a:p>
            <a:pPr lvl="1"/>
            <a:r>
              <a:rPr lang="en-US" b="1" dirty="0" smtClean="0">
                <a:solidFill>
                  <a:srgbClr val="FF0066"/>
                </a:solidFill>
              </a:rPr>
              <a:t>Donating</a:t>
            </a:r>
            <a:endParaRPr lang="en-US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7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C- Level 1</a:t>
            </a:r>
          </a:p>
          <a:p>
            <a:r>
              <a:rPr lang="en-US" dirty="0" smtClean="0"/>
              <a:t>H-Ask three before me, raise hand</a:t>
            </a:r>
          </a:p>
          <a:p>
            <a:r>
              <a:rPr lang="en-US" dirty="0" smtClean="0"/>
              <a:t>A-Working on your review guide for your test (only on this assignment)</a:t>
            </a:r>
          </a:p>
          <a:p>
            <a:r>
              <a:rPr lang="en-US" dirty="0" smtClean="0"/>
              <a:t>M-Only with permission</a:t>
            </a:r>
          </a:p>
          <a:p>
            <a:r>
              <a:rPr lang="en-US" dirty="0" smtClean="0"/>
              <a:t>P-Working at a level one and working only on your study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What are Intergovernmental organizations?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Organizations </a:t>
            </a:r>
            <a:r>
              <a:rPr lang="en-US" b="1" dirty="0">
                <a:solidFill>
                  <a:srgbClr val="7030A0"/>
                </a:solidFill>
              </a:rPr>
              <a:t>that </a:t>
            </a:r>
            <a:r>
              <a:rPr lang="en-US" b="1" dirty="0" smtClean="0">
                <a:solidFill>
                  <a:srgbClr val="7030A0"/>
                </a:solidFill>
              </a:rPr>
              <a:t>are formed </a:t>
            </a:r>
            <a:r>
              <a:rPr lang="en-US" b="1" dirty="0">
                <a:solidFill>
                  <a:srgbClr val="7030A0"/>
                </a:solidFill>
              </a:rPr>
              <a:t>between governments. </a:t>
            </a:r>
            <a:r>
              <a:rPr lang="en-US" b="1" dirty="0" smtClean="0">
                <a:solidFill>
                  <a:srgbClr val="7030A0"/>
                </a:solidFill>
              </a:rPr>
              <a:t>They are based </a:t>
            </a:r>
            <a:r>
              <a:rPr lang="en-US" b="1" dirty="0">
                <a:solidFill>
                  <a:srgbClr val="7030A0"/>
                </a:solidFill>
              </a:rPr>
              <a:t>on formal agreements between </a:t>
            </a:r>
            <a:r>
              <a:rPr lang="en-US" b="1" dirty="0" smtClean="0">
                <a:solidFill>
                  <a:srgbClr val="7030A0"/>
                </a:solidFill>
              </a:rPr>
              <a:t>three or </a:t>
            </a:r>
            <a:r>
              <a:rPr lang="en-US" b="1" dirty="0">
                <a:solidFill>
                  <a:srgbClr val="7030A0"/>
                </a:solidFill>
              </a:rPr>
              <a:t>more countries that have come </a:t>
            </a:r>
            <a:r>
              <a:rPr lang="en-US" b="1" dirty="0" smtClean="0">
                <a:solidFill>
                  <a:srgbClr val="7030A0"/>
                </a:solidFill>
              </a:rPr>
              <a:t>together for </a:t>
            </a:r>
            <a:r>
              <a:rPr lang="en-US" b="1" dirty="0">
                <a:solidFill>
                  <a:srgbClr val="7030A0"/>
                </a:solidFill>
              </a:rPr>
              <a:t>a specific purpose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What are Nongovernmental organizations?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Groups that work to solve problems around the world and are free to work towards their own goals without government interference. </a:t>
            </a:r>
          </a:p>
          <a:p>
            <a:pPr lvl="2"/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1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1. Why are intergovernmental organizations formed</a:t>
            </a:r>
            <a:r>
              <a:rPr lang="en-US" b="1" dirty="0" smtClean="0">
                <a:solidFill>
                  <a:srgbClr val="FFFF00"/>
                </a:solidFill>
              </a:rPr>
              <a:t>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1777"/>
            <a:ext cx="4038600" cy="3573624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Intergovernmental organizations are formed by three or more countries that have come together for a specific purpose, like fighting hunger around the world.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33525"/>
            <a:ext cx="4681537" cy="2951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21555"/>
            <a:ext cx="3367087" cy="243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63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2493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2. What makes nongovernmental organizations different than intergovernmental organizations?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1"/>
            <a:ext cx="4419600" cy="2743200"/>
          </a:xfrm>
          <a:solidFill>
            <a:srgbClr val="00B0F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NGO’s </a:t>
            </a:r>
            <a:r>
              <a:rPr lang="en-US" b="1" dirty="0">
                <a:solidFill>
                  <a:srgbClr val="FFFF00"/>
                </a:solidFill>
              </a:rPr>
              <a:t>are not connected to any government and are free to work towards their own goals without any government involvement. 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8811" r="64688" b="30343"/>
          <a:stretch/>
        </p:blipFill>
        <p:spPr bwMode="auto">
          <a:xfrm>
            <a:off x="4495800" y="762000"/>
            <a:ext cx="4533559" cy="38968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14850"/>
            <a:ext cx="30035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20723"/>
            <a:ext cx="20764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6600" y="4620723"/>
            <a:ext cx="2133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Goal is to end human rights abuses around the world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00600"/>
            <a:ext cx="1524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Goal is to protect wildlife and their habitats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International Organizations Do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  <a:solidFill>
            <a:srgbClr val="FF0066"/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International </a:t>
            </a:r>
            <a:r>
              <a:rPr lang="en-US" dirty="0">
                <a:solidFill>
                  <a:schemeClr val="bg1"/>
                </a:solidFill>
              </a:rPr>
              <a:t>organizations have often been responsible </a:t>
            </a:r>
            <a:r>
              <a:rPr lang="en-US" dirty="0" smtClean="0">
                <a:solidFill>
                  <a:schemeClr val="bg1"/>
                </a:solidFill>
              </a:rPr>
              <a:t>for providing </a:t>
            </a:r>
            <a:r>
              <a:rPr lang="en-US" dirty="0">
                <a:solidFill>
                  <a:schemeClr val="bg1"/>
                </a:solidFill>
              </a:rPr>
              <a:t>help to nations in need.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They </a:t>
            </a:r>
            <a:r>
              <a:rPr lang="en-US" dirty="0">
                <a:solidFill>
                  <a:schemeClr val="bg1"/>
                </a:solidFill>
              </a:rPr>
              <a:t>also keep the peace </a:t>
            </a:r>
            <a:r>
              <a:rPr lang="en-US" dirty="0" smtClean="0">
                <a:solidFill>
                  <a:schemeClr val="bg1"/>
                </a:solidFill>
              </a:rPr>
              <a:t>in countries </a:t>
            </a:r>
            <a:r>
              <a:rPr lang="en-US" dirty="0">
                <a:solidFill>
                  <a:schemeClr val="bg1"/>
                </a:solidFill>
              </a:rPr>
              <a:t>that are having violent uprisings or civil war.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addition to </a:t>
            </a:r>
            <a:r>
              <a:rPr lang="en-US" dirty="0">
                <a:solidFill>
                  <a:schemeClr val="bg1"/>
                </a:solidFill>
              </a:rPr>
              <a:t>using troops or volunteers to maintain peace, </a:t>
            </a:r>
            <a:r>
              <a:rPr lang="en-US" dirty="0" smtClean="0">
                <a:solidFill>
                  <a:schemeClr val="bg1"/>
                </a:solidFill>
              </a:rPr>
              <a:t>international organizations </a:t>
            </a:r>
            <a:r>
              <a:rPr lang="en-US" dirty="0">
                <a:solidFill>
                  <a:schemeClr val="bg1"/>
                </a:solidFill>
              </a:rPr>
              <a:t>also work to provide better education and </a:t>
            </a:r>
            <a:r>
              <a:rPr lang="en-US" dirty="0" smtClean="0">
                <a:solidFill>
                  <a:schemeClr val="bg1"/>
                </a:solidFill>
              </a:rPr>
              <a:t>medical care </a:t>
            </a:r>
            <a:r>
              <a:rPr lang="en-US" dirty="0">
                <a:solidFill>
                  <a:schemeClr val="bg1"/>
                </a:solidFill>
              </a:rPr>
              <a:t>to people in war-torn areas.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2" t="63609" r="24375" b="15625"/>
          <a:stretch/>
        </p:blipFill>
        <p:spPr bwMode="auto">
          <a:xfrm>
            <a:off x="4724400" y="2108718"/>
            <a:ext cx="405376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82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89" y="279187"/>
            <a:ext cx="4343400" cy="1143000"/>
          </a:xfrm>
          <a:solidFill>
            <a:schemeClr val="accent1">
              <a:lumMod val="75000"/>
            </a:schemeClr>
          </a:solidFill>
          <a:ln w="57150">
            <a:solidFill>
              <a:srgbClr val="F89D5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89D52"/>
                </a:solidFill>
              </a:rPr>
              <a:t>World Court</a:t>
            </a:r>
            <a:endParaRPr lang="en-US" dirty="0">
              <a:solidFill>
                <a:srgbClr val="F89D5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2514600"/>
          </a:xfrm>
          <a:solidFill>
            <a:srgbClr val="F89D52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Created in 1945 (a part of the UN)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Handles cases where two countries are in conflict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upload.wikimedia.org/wikipedia/commons/f/fb/International_Court_of_Just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2663825" cy="1989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www.deathpenaltyinfo.org/worldcou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4" y="3881437"/>
            <a:ext cx="4029075" cy="2600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994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World Trade Organization (WTO)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9130"/>
            <a:ext cx="8229600" cy="4525963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15810D"/>
                </a:solidFill>
              </a:rPr>
              <a:t>Located in Geneva, Switzerland</a:t>
            </a:r>
          </a:p>
          <a:p>
            <a:r>
              <a:rPr lang="en-US" b="1" dirty="0" smtClean="0">
                <a:solidFill>
                  <a:srgbClr val="15810D"/>
                </a:solidFill>
              </a:rPr>
              <a:t>Created in 1995</a:t>
            </a:r>
          </a:p>
          <a:p>
            <a:r>
              <a:rPr lang="en-US" b="1" dirty="0" smtClean="0">
                <a:solidFill>
                  <a:srgbClr val="15810D"/>
                </a:solidFill>
              </a:rPr>
              <a:t>160 countries are members</a:t>
            </a:r>
          </a:p>
          <a:p>
            <a:r>
              <a:rPr lang="en-US" b="1" dirty="0" smtClean="0">
                <a:solidFill>
                  <a:srgbClr val="15810D"/>
                </a:solidFill>
              </a:rPr>
              <a:t>An organization that supervises trading throughout the world.</a:t>
            </a:r>
          </a:p>
          <a:p>
            <a:pPr lvl="1"/>
            <a:r>
              <a:rPr lang="en-US" b="1" dirty="0" smtClean="0">
                <a:solidFill>
                  <a:srgbClr val="15810D"/>
                </a:solidFill>
              </a:rPr>
              <a:t>Overseeing trade </a:t>
            </a:r>
            <a:r>
              <a:rPr lang="en-US" b="1" dirty="0">
                <a:solidFill>
                  <a:srgbClr val="15810D"/>
                </a:solidFill>
              </a:rPr>
              <a:t>agreements</a:t>
            </a:r>
          </a:p>
          <a:p>
            <a:pPr lvl="1"/>
            <a:r>
              <a:rPr lang="en-US" b="1" dirty="0" smtClean="0">
                <a:solidFill>
                  <a:srgbClr val="15810D"/>
                </a:solidFill>
              </a:rPr>
              <a:t>Forum </a:t>
            </a:r>
            <a:r>
              <a:rPr lang="en-US" b="1" dirty="0">
                <a:solidFill>
                  <a:srgbClr val="15810D"/>
                </a:solidFill>
              </a:rPr>
              <a:t>for trade negotiations</a:t>
            </a:r>
          </a:p>
          <a:p>
            <a:pPr lvl="1"/>
            <a:r>
              <a:rPr lang="en-US" b="1" dirty="0" smtClean="0">
                <a:solidFill>
                  <a:srgbClr val="15810D"/>
                </a:solidFill>
              </a:rPr>
              <a:t>Handling </a:t>
            </a:r>
            <a:r>
              <a:rPr lang="en-US" b="1" dirty="0">
                <a:solidFill>
                  <a:srgbClr val="15810D"/>
                </a:solidFill>
              </a:rPr>
              <a:t>trade disputes</a:t>
            </a:r>
          </a:p>
        </p:txBody>
      </p:sp>
      <p:pic>
        <p:nvPicPr>
          <p:cNvPr id="2050" name="Picture 2" descr="https://economic-globalization.wikispaces.com/file/view/World-Trade-Organisation-WTO-logo.gif/231199710/World-Trade-Organisation-WTO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600200"/>
            <a:ext cx="333375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solidFill>
            <a:schemeClr val="bg1"/>
          </a:solidFill>
          <a:ln w="76200"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NAFTA (North American Free Trade Agreement)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  <a:solidFill>
            <a:srgbClr val="006600"/>
          </a:solidFill>
          <a:ln w="76200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Created in 1994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Countries involved: </a:t>
            </a:r>
            <a:r>
              <a:rPr lang="en-US" dirty="0">
                <a:solidFill>
                  <a:schemeClr val="bg1"/>
                </a:solidFill>
              </a:rPr>
              <a:t>Canada, the United States, and Mexico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Created </a:t>
            </a:r>
            <a:r>
              <a:rPr lang="en-US" dirty="0">
                <a:solidFill>
                  <a:schemeClr val="bg1"/>
                </a:solidFill>
              </a:rPr>
              <a:t>one of the </a:t>
            </a:r>
            <a:r>
              <a:rPr lang="en-US" dirty="0" smtClean="0">
                <a:solidFill>
                  <a:schemeClr val="bg1"/>
                </a:solidFill>
              </a:rPr>
              <a:t>world’s </a:t>
            </a:r>
            <a:r>
              <a:rPr lang="en-US" dirty="0">
                <a:solidFill>
                  <a:schemeClr val="bg1"/>
                </a:solidFill>
              </a:rPr>
              <a:t>largest free trade zones and </a:t>
            </a:r>
            <a:r>
              <a:rPr lang="en-US" dirty="0" smtClean="0">
                <a:solidFill>
                  <a:schemeClr val="bg1"/>
                </a:solidFill>
              </a:rPr>
              <a:t>set </a:t>
            </a:r>
            <a:r>
              <a:rPr lang="en-US" dirty="0">
                <a:solidFill>
                  <a:schemeClr val="bg1"/>
                </a:solidFill>
              </a:rPr>
              <a:t>the rules of trade and investment between Canada, the United States, and Mexico.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374">
            <a:off x="6169906" y="1524000"/>
            <a:ext cx="2242962" cy="1834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305175" cy="3295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5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4097</TotalTime>
  <Words>1004</Words>
  <Application>Microsoft Office PowerPoint</Application>
  <PresentationFormat>On-screen Show (4:3)</PresentationFormat>
  <Paragraphs>130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International Organizations</vt:lpstr>
      <vt:lpstr>Review:</vt:lpstr>
      <vt:lpstr>PowerPoint Presentation</vt:lpstr>
      <vt:lpstr>1. Why are intergovernmental organizations formed?</vt:lpstr>
      <vt:lpstr>2. What makes nongovernmental organizations different than intergovernmental organizations? </vt:lpstr>
      <vt:lpstr>What International Organizations Do </vt:lpstr>
      <vt:lpstr>World Court</vt:lpstr>
      <vt:lpstr>World Trade Organization (WTO)</vt:lpstr>
      <vt:lpstr>NAFTA (North American Free Trade Agreement)</vt:lpstr>
      <vt:lpstr>UNICEF (United Nations Children’s Fund)</vt:lpstr>
      <vt:lpstr>The United Nations (UN)</vt:lpstr>
      <vt:lpstr>Main roles of the UN:</vt:lpstr>
      <vt:lpstr>The North Atlantic Treaty Organization (NATO)</vt:lpstr>
      <vt:lpstr>Main roles of NATO:</vt:lpstr>
      <vt:lpstr>The European Union (EU)</vt:lpstr>
      <vt:lpstr>Main roles of the EU:</vt:lpstr>
      <vt:lpstr>The World Bank</vt:lpstr>
      <vt:lpstr>Main roles of the World Bank:</vt:lpstr>
      <vt:lpstr>The World Heath Organization (WHO) </vt:lpstr>
      <vt:lpstr>Main roles of the WHO:</vt:lpstr>
      <vt:lpstr>The Red Cross and Red Crescent</vt:lpstr>
      <vt:lpstr>Main roles of the Red Cross/Red Crescent:</vt:lpstr>
      <vt:lpstr>Reflection Questions</vt:lpstr>
      <vt:lpstr>PowerPoint Presentation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Organizations</dc:title>
  <dc:creator>Windows User</dc:creator>
  <cp:lastModifiedBy>Windows User</cp:lastModifiedBy>
  <cp:revision>46</cp:revision>
  <cp:lastPrinted>2016-03-04T14:25:28Z</cp:lastPrinted>
  <dcterms:created xsi:type="dcterms:W3CDTF">2015-02-09T21:14:25Z</dcterms:created>
  <dcterms:modified xsi:type="dcterms:W3CDTF">2016-03-04T21:25:09Z</dcterms:modified>
</cp:coreProperties>
</file>