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57" r:id="rId3"/>
    <p:sldId id="269" r:id="rId4"/>
    <p:sldId id="259" r:id="rId5"/>
    <p:sldId id="258" r:id="rId6"/>
    <p:sldId id="260" r:id="rId7"/>
    <p:sldId id="261" r:id="rId8"/>
    <p:sldId id="262" r:id="rId9"/>
    <p:sldId id="263" r:id="rId10"/>
    <p:sldId id="264" r:id="rId11"/>
    <p:sldId id="265" r:id="rId12"/>
    <p:sldId id="266" r:id="rId13"/>
    <p:sldId id="277" r:id="rId14"/>
    <p:sldId id="270" r:id="rId15"/>
    <p:sldId id="271" r:id="rId16"/>
    <p:sldId id="272" r:id="rId17"/>
    <p:sldId id="273" r:id="rId18"/>
    <p:sldId id="274" r:id="rId19"/>
    <p:sldId id="275" r:id="rId20"/>
    <p:sldId id="276" r:id="rId21"/>
    <p:sldId id="267"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73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889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28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118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54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890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9714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954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36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087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59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8/30/2016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86906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Forms and systems of government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2096427"/>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11500" dirty="0" smtClean="0">
                <a:effectLst>
                  <a:outerShdw blurRad="38100" dist="38100" dir="2700000" algn="tl">
                    <a:srgbClr val="000000">
                      <a:alpha val="43137"/>
                    </a:srgbClr>
                  </a:outerShdw>
                </a:effectLst>
              </a:rPr>
              <a:t>oligarchy</a:t>
            </a:r>
            <a:endParaRPr lang="en-US" sz="115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914945" y="2084832"/>
            <a:ext cx="4911424" cy="3416035"/>
          </a:xfrm>
        </p:spPr>
        <p:txBody>
          <a:bodyPr>
            <a:normAutofit/>
          </a:bodyPr>
          <a:lstStyle/>
          <a:p>
            <a:r>
              <a:rPr lang="en-US" sz="3600" dirty="0" smtClean="0"/>
              <a:t>Rule by </a:t>
            </a:r>
            <a:r>
              <a:rPr lang="en-US" sz="3600" dirty="0"/>
              <a:t>a small group, </a:t>
            </a:r>
            <a:r>
              <a:rPr lang="en-US" sz="3600" dirty="0" smtClean="0"/>
              <a:t>just a </a:t>
            </a:r>
            <a:r>
              <a:rPr lang="en-US" sz="3600" dirty="0"/>
              <a:t>few, such as the wealthy class</a:t>
            </a:r>
          </a:p>
        </p:txBody>
      </p:sp>
      <p:sp>
        <p:nvSpPr>
          <p:cNvPr id="4" name="Content Placeholder 3"/>
          <p:cNvSpPr>
            <a:spLocks noGrp="1"/>
          </p:cNvSpPr>
          <p:nvPr>
            <p:ph sz="half" idx="2"/>
          </p:nvPr>
        </p:nvSpPr>
        <p:spPr>
          <a:xfrm>
            <a:off x="480646" y="3826622"/>
            <a:ext cx="5826369" cy="3653506"/>
          </a:xfrm>
        </p:spPr>
        <p:txBody>
          <a:bodyPr>
            <a:normAutofit/>
          </a:bodyPr>
          <a:lstStyle/>
          <a:p>
            <a:r>
              <a:rPr lang="en-US" sz="3600" dirty="0" smtClean="0"/>
              <a:t>Example:</a:t>
            </a:r>
          </a:p>
          <a:p>
            <a:pPr>
              <a:buFont typeface="Wingdings" panose="05000000000000000000" pitchFamily="2" charset="2"/>
              <a:buChar char="v"/>
            </a:pPr>
            <a:r>
              <a:rPr lang="en-US" sz="3600" dirty="0" smtClean="0"/>
              <a:t>South Africa (at one point only the white South Africans could vote or play a role in government)</a:t>
            </a:r>
            <a:endParaRPr lang="en-US" sz="3600" dirty="0"/>
          </a:p>
        </p:txBody>
      </p:sp>
      <p:pic>
        <p:nvPicPr>
          <p:cNvPr id="5" name="Picture 4"/>
          <p:cNvPicPr>
            <a:picLocks noChangeAspect="1"/>
          </p:cNvPicPr>
          <p:nvPr/>
        </p:nvPicPr>
        <p:blipFill>
          <a:blip r:embed="rId2"/>
          <a:stretch>
            <a:fillRect/>
          </a:stretch>
        </p:blipFill>
        <p:spPr>
          <a:xfrm>
            <a:off x="6428096" y="2545580"/>
            <a:ext cx="5420139" cy="4065105"/>
          </a:xfrm>
          <a:prstGeom prst="rect">
            <a:avLst/>
          </a:prstGeom>
        </p:spPr>
      </p:pic>
    </p:spTree>
    <p:extLst>
      <p:ext uri="{BB962C8B-B14F-4D97-AF65-F5344CB8AC3E}">
        <p14:creationId xmlns:p14="http://schemas.microsoft.com/office/powerpoint/2010/main" val="16124950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r>
              <a:rPr lang="en-US" sz="13800" dirty="0" smtClean="0">
                <a:effectLst>
                  <a:outerShdw blurRad="38100" dist="38100" dir="2700000" algn="tl">
                    <a:srgbClr val="000000">
                      <a:alpha val="43137"/>
                    </a:srgbClr>
                  </a:outerShdw>
                </a:effectLst>
              </a:rPr>
              <a:t>Autocracy</a:t>
            </a:r>
            <a:endParaRPr lang="en-US" sz="138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3600" dirty="0" smtClean="0"/>
              <a:t>One ruler who has complete power (AKA Dictatorship)</a:t>
            </a:r>
          </a:p>
          <a:p>
            <a:r>
              <a:rPr lang="en-US" sz="3600" dirty="0" smtClean="0"/>
              <a:t>Power is usually taken by force</a:t>
            </a:r>
            <a:endParaRPr lang="en-US" sz="3600" dirty="0"/>
          </a:p>
        </p:txBody>
      </p:sp>
      <p:sp>
        <p:nvSpPr>
          <p:cNvPr id="4" name="Content Placeholder 3"/>
          <p:cNvSpPr>
            <a:spLocks noGrp="1"/>
          </p:cNvSpPr>
          <p:nvPr>
            <p:ph sz="half" idx="2"/>
          </p:nvPr>
        </p:nvSpPr>
        <p:spPr/>
        <p:txBody>
          <a:bodyPr>
            <a:normAutofit/>
          </a:bodyPr>
          <a:lstStyle/>
          <a:p>
            <a:r>
              <a:rPr lang="en-US" sz="4400" dirty="0" smtClean="0"/>
              <a:t>Example:</a:t>
            </a:r>
          </a:p>
          <a:p>
            <a:pPr>
              <a:buFont typeface="Wingdings" panose="05000000000000000000" pitchFamily="2" charset="2"/>
              <a:buChar char="v"/>
            </a:pPr>
            <a:r>
              <a:rPr lang="en-US" sz="4400" dirty="0" smtClean="0"/>
              <a:t>North Korea</a:t>
            </a:r>
            <a:endParaRPr lang="en-US" sz="4400" dirty="0"/>
          </a:p>
        </p:txBody>
      </p:sp>
      <p:pic>
        <p:nvPicPr>
          <p:cNvPr id="5" name="Picture 4"/>
          <p:cNvPicPr>
            <a:picLocks noChangeAspect="1"/>
          </p:cNvPicPr>
          <p:nvPr/>
        </p:nvPicPr>
        <p:blipFill>
          <a:blip r:embed="rId2"/>
          <a:stretch>
            <a:fillRect/>
          </a:stretch>
        </p:blipFill>
        <p:spPr>
          <a:xfrm>
            <a:off x="5550204" y="3676982"/>
            <a:ext cx="5477188" cy="3085483"/>
          </a:xfrm>
          <a:prstGeom prst="rect">
            <a:avLst/>
          </a:prstGeom>
        </p:spPr>
      </p:pic>
      <p:pic>
        <p:nvPicPr>
          <p:cNvPr id="6" name="Picture 5"/>
          <p:cNvPicPr>
            <a:picLocks noChangeAspect="1"/>
          </p:cNvPicPr>
          <p:nvPr/>
        </p:nvPicPr>
        <p:blipFill>
          <a:blip r:embed="rId3"/>
          <a:stretch>
            <a:fillRect/>
          </a:stretch>
        </p:blipFill>
        <p:spPr>
          <a:xfrm>
            <a:off x="2839280" y="4918115"/>
            <a:ext cx="2224040" cy="1592413"/>
          </a:xfrm>
          <a:prstGeom prst="rect">
            <a:avLst/>
          </a:prstGeom>
        </p:spPr>
      </p:pic>
    </p:spTree>
    <p:extLst>
      <p:ext uri="{BB962C8B-B14F-4D97-AF65-F5344CB8AC3E}">
        <p14:creationId xmlns:p14="http://schemas.microsoft.com/office/powerpoint/2010/main" val="42845979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childTnLst>
                                </p:cTn>
                              </p:par>
                              <p:par>
                                <p:cTn id="28" presetID="26"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en-US" sz="13800" dirty="0" smtClean="0">
                <a:effectLst>
                  <a:outerShdw blurRad="38100" dist="38100" dir="2700000" algn="tl">
                    <a:srgbClr val="000000">
                      <a:alpha val="43137"/>
                    </a:srgbClr>
                  </a:outerShdw>
                </a:effectLst>
              </a:rPr>
              <a:t>Theocracy</a:t>
            </a:r>
            <a:endParaRPr lang="en-US" sz="138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4400" dirty="0" smtClean="0"/>
              <a:t>The government uses religious laws to rule the people</a:t>
            </a:r>
            <a:endParaRPr lang="en-US" sz="4400" dirty="0"/>
          </a:p>
        </p:txBody>
      </p:sp>
      <p:sp>
        <p:nvSpPr>
          <p:cNvPr id="4" name="Content Placeholder 3"/>
          <p:cNvSpPr>
            <a:spLocks noGrp="1"/>
          </p:cNvSpPr>
          <p:nvPr>
            <p:ph sz="half" idx="2"/>
          </p:nvPr>
        </p:nvSpPr>
        <p:spPr/>
        <p:txBody>
          <a:bodyPr>
            <a:normAutofit/>
          </a:bodyPr>
          <a:lstStyle/>
          <a:p>
            <a:r>
              <a:rPr lang="en-US" sz="4800" dirty="0" smtClean="0"/>
              <a:t>Example:</a:t>
            </a:r>
          </a:p>
          <a:p>
            <a:pPr>
              <a:buFont typeface="Wingdings" panose="05000000000000000000" pitchFamily="2" charset="2"/>
              <a:buChar char="v"/>
            </a:pPr>
            <a:r>
              <a:rPr lang="en-US" sz="4800" dirty="0" smtClean="0"/>
              <a:t>Iran</a:t>
            </a:r>
          </a:p>
          <a:p>
            <a:pPr>
              <a:buFont typeface="Wingdings" panose="05000000000000000000" pitchFamily="2" charset="2"/>
              <a:buChar char="v"/>
            </a:pPr>
            <a:r>
              <a:rPr lang="en-US" sz="4800" dirty="0" smtClean="0"/>
              <a:t>Vatican City</a:t>
            </a:r>
            <a:endParaRPr lang="en-US" sz="4800" dirty="0"/>
          </a:p>
        </p:txBody>
      </p:sp>
      <p:pic>
        <p:nvPicPr>
          <p:cNvPr id="5" name="Picture 4"/>
          <p:cNvPicPr>
            <a:picLocks noChangeAspect="1"/>
          </p:cNvPicPr>
          <p:nvPr/>
        </p:nvPicPr>
        <p:blipFill>
          <a:blip r:embed="rId2"/>
          <a:stretch>
            <a:fillRect/>
          </a:stretch>
        </p:blipFill>
        <p:spPr>
          <a:xfrm>
            <a:off x="1332838" y="4236668"/>
            <a:ext cx="3498470" cy="2621332"/>
          </a:xfrm>
          <a:prstGeom prst="rect">
            <a:avLst/>
          </a:prstGeom>
        </p:spPr>
      </p:pic>
    </p:spTree>
    <p:extLst>
      <p:ext uri="{BB962C8B-B14F-4D97-AF65-F5344CB8AC3E}">
        <p14:creationId xmlns:p14="http://schemas.microsoft.com/office/powerpoint/2010/main" val="31335266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circle(in)">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988959" y="1887416"/>
            <a:ext cx="9720073" cy="4023360"/>
          </a:xfrm>
        </p:spPr>
        <p:txBody>
          <a:bodyPr>
            <a:noAutofit/>
          </a:bodyPr>
          <a:lstStyle/>
          <a:p>
            <a:r>
              <a:rPr lang="en-US" sz="3600" dirty="0" smtClean="0"/>
              <a:t>C- Level 1</a:t>
            </a:r>
          </a:p>
          <a:p>
            <a:r>
              <a:rPr lang="en-US" sz="3600" dirty="0" smtClean="0"/>
              <a:t>H- Ask 3 before me</a:t>
            </a:r>
          </a:p>
          <a:p>
            <a:r>
              <a:rPr lang="en-US" sz="3600" dirty="0" smtClean="0"/>
              <a:t>A- Working quietly with your partner to decide which form of government is being described.</a:t>
            </a:r>
          </a:p>
          <a:p>
            <a:r>
              <a:rPr lang="en-US" sz="3600" dirty="0" smtClean="0"/>
              <a:t>M- None without permission</a:t>
            </a:r>
          </a:p>
          <a:p>
            <a:r>
              <a:rPr lang="en-US" sz="3600" dirty="0" smtClean="0"/>
              <a:t>P- Quietly working with your partner on the assigned task only, staying focused</a:t>
            </a:r>
          </a:p>
          <a:p>
            <a:r>
              <a:rPr lang="en-US" sz="3600" dirty="0" smtClean="0"/>
              <a:t>S-Success </a:t>
            </a:r>
          </a:p>
        </p:txBody>
      </p:sp>
    </p:spTree>
    <p:extLst>
      <p:ext uri="{BB962C8B-B14F-4D97-AF65-F5344CB8AC3E}">
        <p14:creationId xmlns:p14="http://schemas.microsoft.com/office/powerpoint/2010/main" val="1399569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84605782"/>
              </p:ext>
            </p:extLst>
          </p:nvPr>
        </p:nvGraphicFramePr>
        <p:xfrm>
          <a:off x="140677" y="293078"/>
          <a:ext cx="11769969" cy="5592656"/>
        </p:xfrm>
        <a:graphic>
          <a:graphicData uri="http://schemas.openxmlformats.org/drawingml/2006/table">
            <a:tbl>
              <a:tblPr firstRow="1" firstCol="1" bandRow="1">
                <a:tableStyleId>{5C22544A-7EE6-4342-B048-85BDC9FD1C3A}</a:tableStyleId>
              </a:tblPr>
              <a:tblGrid>
                <a:gridCol w="7049931"/>
                <a:gridCol w="4720038"/>
              </a:tblGrid>
              <a:tr h="389216">
                <a:tc>
                  <a:txBody>
                    <a:bodyPr/>
                    <a:lstStyle/>
                    <a:p>
                      <a:pPr marL="0" marR="0" algn="l">
                        <a:lnSpc>
                          <a:spcPct val="115000"/>
                        </a:lnSpc>
                        <a:spcBef>
                          <a:spcPts val="0"/>
                        </a:spcBef>
                        <a:spcAft>
                          <a:spcPts val="0"/>
                        </a:spcAft>
                      </a:pPr>
                      <a:r>
                        <a:rPr lang="en-US" sz="2800" dirty="0">
                          <a:effectLst/>
                        </a:rPr>
                        <a:t>Example:</a:t>
                      </a:r>
                      <a:endParaRPr lang="en-US" sz="28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800">
                          <a:effectLst/>
                        </a:rPr>
                        <a:t>Form of Government: </a:t>
                      </a:r>
                      <a:endParaRPr lang="en-US" sz="2800">
                        <a:effectLst/>
                        <a:latin typeface="Calibri"/>
                        <a:ea typeface="Calibri"/>
                        <a:cs typeface="Times New Roman"/>
                      </a:endParaRPr>
                    </a:p>
                  </a:txBody>
                  <a:tcPr marL="68580" marR="68580" marT="0" marB="0"/>
                </a:tc>
              </a:tr>
              <a:tr h="730294">
                <a:tc>
                  <a:txBody>
                    <a:bodyPr/>
                    <a:lstStyle/>
                    <a:p>
                      <a:pPr marL="342900" marR="0" lvl="0" indent="-342900" algn="l">
                        <a:lnSpc>
                          <a:spcPct val="115000"/>
                        </a:lnSpc>
                        <a:spcBef>
                          <a:spcPts val="0"/>
                        </a:spcBef>
                        <a:spcAft>
                          <a:spcPts val="0"/>
                        </a:spcAft>
                        <a:buSzPts val="1100"/>
                        <a:buFont typeface="+mj-lt"/>
                        <a:buAutoNum type="arabicPeriod"/>
                      </a:pPr>
                      <a:r>
                        <a:rPr lang="en-US" sz="2000">
                          <a:effectLst/>
                        </a:rPr>
                        <a:t>Some Native American tribes organize themselves by having all male adult members of the tribe vote to make changes to the laws.</a:t>
                      </a:r>
                      <a:endParaRPr lang="en-US" sz="2800">
                        <a:effectLst/>
                        <a:latin typeface="Calibri"/>
                        <a:ea typeface="Calibri"/>
                        <a:cs typeface="ArialMT"/>
                      </a:endParaRPr>
                    </a:p>
                  </a:txBody>
                  <a:tcPr marL="68580" marR="68580" marT="0" marB="0"/>
                </a:tc>
                <a:tc>
                  <a:txBody>
                    <a:bodyPr/>
                    <a:lstStyle/>
                    <a:p>
                      <a:pPr marL="0" marR="0" algn="l">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r>
              <a:tr h="1106691">
                <a:tc>
                  <a:txBody>
                    <a:bodyPr/>
                    <a:lstStyle/>
                    <a:p>
                      <a:pPr marL="342900" marR="0" lvl="0" indent="-342900" algn="l">
                        <a:lnSpc>
                          <a:spcPct val="115000"/>
                        </a:lnSpc>
                        <a:spcBef>
                          <a:spcPts val="0"/>
                        </a:spcBef>
                        <a:spcAft>
                          <a:spcPts val="0"/>
                        </a:spcAft>
                        <a:buSzPts val="1100"/>
                        <a:buFont typeface="+mj-lt"/>
                        <a:buAutoNum type="arabicPeriod"/>
                      </a:pPr>
                      <a:r>
                        <a:rPr lang="en-US" sz="2000">
                          <a:effectLst/>
                        </a:rPr>
                        <a:t>In the 20th century, royalty have generally become symbols of national unity, while real power is usually held by elected officials who follow a constitution.</a:t>
                      </a:r>
                      <a:endParaRPr lang="en-US" sz="2800">
                        <a:effectLst/>
                        <a:latin typeface="Calibri"/>
                        <a:ea typeface="Calibri"/>
                        <a:cs typeface="ArialMT"/>
                      </a:endParaRPr>
                    </a:p>
                  </a:txBody>
                  <a:tcPr marL="68580" marR="68580" marT="0" marB="0"/>
                </a:tc>
                <a:tc>
                  <a:txBody>
                    <a:bodyPr/>
                    <a:lstStyle/>
                    <a:p>
                      <a:pPr marL="0" marR="0" algn="l">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r>
              <a:tr h="730294">
                <a:tc>
                  <a:txBody>
                    <a:bodyPr/>
                    <a:lstStyle/>
                    <a:p>
                      <a:pPr marL="342900" marR="0" lvl="0" indent="-342900" algn="l">
                        <a:lnSpc>
                          <a:spcPct val="115000"/>
                        </a:lnSpc>
                        <a:spcBef>
                          <a:spcPts val="0"/>
                        </a:spcBef>
                        <a:spcAft>
                          <a:spcPts val="0"/>
                        </a:spcAft>
                        <a:buSzPts val="1100"/>
                        <a:buFont typeface="+mj-lt"/>
                        <a:buAutoNum type="arabicPeriod"/>
                      </a:pPr>
                      <a:r>
                        <a:rPr lang="en-US" sz="2000">
                          <a:effectLst/>
                        </a:rPr>
                        <a:t>In England in 1215, a small group of wealthy, powerful men forced the king to share power with them.</a:t>
                      </a:r>
                      <a:endParaRPr lang="en-US" sz="2800">
                        <a:effectLst/>
                        <a:latin typeface="Calibri"/>
                        <a:ea typeface="Calibri"/>
                        <a:cs typeface="ArialMT"/>
                      </a:endParaRPr>
                    </a:p>
                  </a:txBody>
                  <a:tcPr marL="68580" marR="68580" marT="0" marB="0"/>
                </a:tc>
                <a:tc>
                  <a:txBody>
                    <a:bodyPr/>
                    <a:lstStyle/>
                    <a:p>
                      <a:pPr marL="0" marR="0" algn="l">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r>
              <a:tr h="1483089">
                <a:tc>
                  <a:txBody>
                    <a:bodyPr/>
                    <a:lstStyle/>
                    <a:p>
                      <a:pPr marL="342900" marR="0" lvl="0" indent="-342900" algn="l">
                        <a:lnSpc>
                          <a:spcPct val="115000"/>
                        </a:lnSpc>
                        <a:spcBef>
                          <a:spcPts val="0"/>
                        </a:spcBef>
                        <a:spcAft>
                          <a:spcPts val="0"/>
                        </a:spcAft>
                        <a:buSzPts val="1100"/>
                        <a:buFont typeface="+mj-lt"/>
                        <a:buAutoNum type="arabicPeriod"/>
                      </a:pPr>
                      <a:r>
                        <a:rPr lang="en-US" sz="2000">
                          <a:effectLst/>
                        </a:rPr>
                        <a:t>Most of the leaders who started World War I were the few remaining absolute monarchs of Europe. In World War II, many who started the war were dictators, such as those in Germany, Japan, and Italy. </a:t>
                      </a:r>
                      <a:endParaRPr lang="en-US" sz="2800">
                        <a:effectLst/>
                        <a:latin typeface="Calibri"/>
                        <a:ea typeface="Calibri"/>
                        <a:cs typeface="ArialMT"/>
                      </a:endParaRPr>
                    </a:p>
                  </a:txBody>
                  <a:tcPr marL="68580" marR="68580" marT="0" marB="0"/>
                </a:tc>
                <a:tc>
                  <a:txBody>
                    <a:bodyPr/>
                    <a:lstStyle/>
                    <a:p>
                      <a:pPr marL="0" marR="0" algn="l">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r>
              <a:tr h="730294">
                <a:tc>
                  <a:txBody>
                    <a:bodyPr/>
                    <a:lstStyle/>
                    <a:p>
                      <a:pPr marL="342900" marR="0" lvl="0" indent="-342900" algn="l">
                        <a:lnSpc>
                          <a:spcPct val="115000"/>
                        </a:lnSpc>
                        <a:spcBef>
                          <a:spcPts val="0"/>
                        </a:spcBef>
                        <a:spcAft>
                          <a:spcPts val="0"/>
                        </a:spcAft>
                        <a:buSzPts val="1100"/>
                        <a:buFont typeface="+mj-lt"/>
                        <a:buAutoNum type="arabicPeriod"/>
                      </a:pPr>
                      <a:r>
                        <a:rPr lang="en-US" sz="2000">
                          <a:effectLst/>
                        </a:rPr>
                        <a:t>In early European history, government power was held by kings and queens who ruled with unlimited powers.</a:t>
                      </a:r>
                      <a:endParaRPr lang="en-US" sz="2800">
                        <a:effectLst/>
                        <a:latin typeface="Calibri"/>
                        <a:ea typeface="Calibri"/>
                        <a:cs typeface="ArialMT"/>
                      </a:endParaRPr>
                    </a:p>
                  </a:txBody>
                  <a:tcPr marL="68580" marR="68580" marT="0" marB="0"/>
                </a:tc>
                <a:tc>
                  <a:txBody>
                    <a:bodyPr/>
                    <a:lstStyle/>
                    <a:p>
                      <a:pPr marL="0" marR="0" algn="l">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r>
            </a:tbl>
          </a:graphicData>
        </a:graphic>
      </p:graphicFrame>
      <p:sp>
        <p:nvSpPr>
          <p:cNvPr id="7" name="TextBox 6"/>
          <p:cNvSpPr txBox="1"/>
          <p:nvPr/>
        </p:nvSpPr>
        <p:spPr>
          <a:xfrm>
            <a:off x="7444153" y="961292"/>
            <a:ext cx="4419601"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dirty="0" smtClean="0">
                <a:effectLst>
                  <a:outerShdw blurRad="38100" dist="38100" dir="2700000" algn="tl">
                    <a:srgbClr val="000000">
                      <a:alpha val="43137"/>
                    </a:srgbClr>
                  </a:outerShdw>
                </a:effectLst>
              </a:rPr>
              <a:t>Direct </a:t>
            </a:r>
            <a:r>
              <a:rPr lang="en-US" sz="2800" b="1" dirty="0" smtClean="0">
                <a:effectLst>
                  <a:outerShdw blurRad="38100" dist="38100" dir="2700000" algn="tl">
                    <a:srgbClr val="000000">
                      <a:alpha val="43137"/>
                    </a:srgbClr>
                  </a:outerShdw>
                </a:effectLst>
              </a:rPr>
              <a:t>Democracy/Oligarchy</a:t>
            </a: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7444151" y="1969477"/>
            <a:ext cx="3903787"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dirty="0" smtClean="0">
                <a:effectLst>
                  <a:outerShdw blurRad="38100" dist="38100" dir="2700000" algn="tl">
                    <a:srgbClr val="000000">
                      <a:alpha val="43137"/>
                    </a:srgbClr>
                  </a:outerShdw>
                </a:effectLst>
              </a:rPr>
              <a:t>Constitutional Monarchy </a:t>
            </a:r>
            <a:endParaRPr lang="en-US" sz="2800" b="1" dirty="0">
              <a:effectLst>
                <a:outerShdw blurRad="38100" dist="38100" dir="2700000" algn="tl">
                  <a:srgbClr val="000000">
                    <a:alpha val="43137"/>
                  </a:srgbClr>
                </a:outerShdw>
              </a:effectLst>
            </a:endParaRPr>
          </a:p>
        </p:txBody>
      </p:sp>
      <p:sp>
        <p:nvSpPr>
          <p:cNvPr id="9" name="TextBox 8"/>
          <p:cNvSpPr txBox="1"/>
          <p:nvPr/>
        </p:nvSpPr>
        <p:spPr>
          <a:xfrm>
            <a:off x="7444150" y="2989385"/>
            <a:ext cx="1758465"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dirty="0" smtClean="0">
                <a:effectLst>
                  <a:outerShdw blurRad="38100" dist="38100" dir="2700000" algn="tl">
                    <a:srgbClr val="000000">
                      <a:alpha val="43137"/>
                    </a:srgbClr>
                  </a:outerShdw>
                </a:effectLst>
              </a:rPr>
              <a:t>Oligarchy</a:t>
            </a:r>
            <a:endParaRPr lang="en-US" sz="2800" b="1" dirty="0">
              <a:effectLst>
                <a:outerShdw blurRad="38100" dist="38100" dir="2700000" algn="tl">
                  <a:srgbClr val="000000">
                    <a:alpha val="43137"/>
                  </a:srgbClr>
                </a:outerShdw>
              </a:effectLst>
            </a:endParaRPr>
          </a:p>
        </p:txBody>
      </p:sp>
      <p:sp>
        <p:nvSpPr>
          <p:cNvPr id="10" name="TextBox 9"/>
          <p:cNvSpPr txBox="1"/>
          <p:nvPr/>
        </p:nvSpPr>
        <p:spPr>
          <a:xfrm>
            <a:off x="7444154" y="3997569"/>
            <a:ext cx="1758462"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dirty="0" smtClean="0">
                <a:effectLst>
                  <a:outerShdw blurRad="38100" dist="38100" dir="2700000" algn="tl">
                    <a:srgbClr val="000000">
                      <a:alpha val="43137"/>
                    </a:srgbClr>
                  </a:outerShdw>
                </a:effectLst>
              </a:rPr>
              <a:t>Autocracy</a:t>
            </a:r>
            <a:endParaRPr lang="en-US" sz="2800" b="1" dirty="0">
              <a:effectLst>
                <a:outerShdw blurRad="38100" dist="38100" dir="2700000" algn="tl">
                  <a:srgbClr val="000000">
                    <a:alpha val="43137"/>
                  </a:srgbClr>
                </a:outerShdw>
              </a:effectLst>
            </a:endParaRPr>
          </a:p>
        </p:txBody>
      </p:sp>
      <p:sp>
        <p:nvSpPr>
          <p:cNvPr id="11" name="TextBox 10"/>
          <p:cNvSpPr txBox="1"/>
          <p:nvPr/>
        </p:nvSpPr>
        <p:spPr>
          <a:xfrm>
            <a:off x="7444154" y="5181600"/>
            <a:ext cx="3083169"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dirty="0" smtClean="0">
                <a:effectLst>
                  <a:outerShdw blurRad="38100" dist="38100" dir="2700000" algn="tl">
                    <a:srgbClr val="000000">
                      <a:alpha val="43137"/>
                    </a:srgbClr>
                  </a:outerShdw>
                </a:effectLst>
              </a:rPr>
              <a:t>Absolute Monarchy</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05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Systems of Government</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66183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r>
              <a:rPr lang="en-US" sz="7200" dirty="0" smtClean="0">
                <a:effectLst>
                  <a:outerShdw blurRad="38100" dist="38100" dir="2700000" algn="tl">
                    <a:srgbClr val="000000">
                      <a:alpha val="43137"/>
                    </a:srgbClr>
                  </a:outerShdw>
                </a:effectLst>
              </a:rPr>
              <a:t>Parliamentary system</a:t>
            </a:r>
            <a:endParaRPr lang="en-US" sz="7200"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p:txBody>
          <a:bodyPr>
            <a:normAutofit/>
          </a:bodyPr>
          <a:lstStyle/>
          <a:p>
            <a:r>
              <a:rPr lang="en-US" sz="3200" dirty="0"/>
              <a:t>Parliament is the lawmaking body of a government that elects the prime minister (the leader) of the country</a:t>
            </a:r>
          </a:p>
        </p:txBody>
      </p:sp>
      <p:sp>
        <p:nvSpPr>
          <p:cNvPr id="6" name="Content Placeholder 5"/>
          <p:cNvSpPr>
            <a:spLocks noGrp="1"/>
          </p:cNvSpPr>
          <p:nvPr>
            <p:ph sz="half" idx="2"/>
          </p:nvPr>
        </p:nvSpPr>
        <p:spPr>
          <a:xfrm>
            <a:off x="6763043" y="2286000"/>
            <a:ext cx="4754880" cy="4023360"/>
          </a:xfrm>
        </p:spPr>
        <p:txBody>
          <a:bodyPr>
            <a:normAutofit/>
          </a:bodyPr>
          <a:lstStyle/>
          <a:p>
            <a:r>
              <a:rPr lang="en-US" sz="3600" dirty="0" smtClean="0"/>
              <a:t>Example:</a:t>
            </a:r>
          </a:p>
          <a:p>
            <a:pPr>
              <a:buFont typeface="Wingdings" panose="05000000000000000000" pitchFamily="2" charset="2"/>
              <a:buChar char="v"/>
            </a:pPr>
            <a:r>
              <a:rPr lang="en-US" sz="3600" dirty="0" smtClean="0"/>
              <a:t>England</a:t>
            </a:r>
            <a:endParaRPr lang="en-US" sz="3600" dirty="0"/>
          </a:p>
        </p:txBody>
      </p:sp>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6923" t="34645" r="34711" b="47093"/>
          <a:stretch/>
        </p:blipFill>
        <p:spPr bwMode="auto">
          <a:xfrm>
            <a:off x="4935416" y="4196862"/>
            <a:ext cx="6503655" cy="237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901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4356764" cy="1499616"/>
          </a:xfrm>
        </p:spPr>
        <p:style>
          <a:lnRef idx="0">
            <a:schemeClr val="accent1"/>
          </a:lnRef>
          <a:fillRef idx="3">
            <a:schemeClr val="accent1"/>
          </a:fillRef>
          <a:effectRef idx="3">
            <a:schemeClr val="accent1"/>
          </a:effectRef>
          <a:fontRef idx="minor">
            <a:schemeClr val="lt1"/>
          </a:fontRef>
        </p:style>
        <p:txBody>
          <a:bodyPr>
            <a:normAutofit/>
          </a:bodyPr>
          <a:lstStyle/>
          <a:p>
            <a:r>
              <a:rPr lang="en-US" sz="8000" dirty="0" smtClean="0">
                <a:effectLst>
                  <a:outerShdw blurRad="38100" dist="38100" dir="2700000" algn="tl">
                    <a:srgbClr val="000000">
                      <a:alpha val="43137"/>
                    </a:srgbClr>
                  </a:outerShdw>
                </a:effectLst>
              </a:rPr>
              <a:t>Federal</a:t>
            </a:r>
            <a:endParaRPr lang="en-US" sz="80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3600" dirty="0"/>
              <a:t>P</a:t>
            </a:r>
            <a:r>
              <a:rPr lang="en-US" sz="3600" dirty="0" smtClean="0"/>
              <a:t>ower </a:t>
            </a:r>
            <a:r>
              <a:rPr lang="en-US" sz="3600" dirty="0"/>
              <a:t>is shared with the central (national) government and the states</a:t>
            </a:r>
          </a:p>
          <a:p>
            <a:endParaRPr lang="en-US" sz="3600" dirty="0"/>
          </a:p>
        </p:txBody>
      </p:sp>
      <p:sp>
        <p:nvSpPr>
          <p:cNvPr id="4" name="Content Placeholder 3"/>
          <p:cNvSpPr>
            <a:spLocks noGrp="1"/>
          </p:cNvSpPr>
          <p:nvPr>
            <p:ph sz="half" idx="2"/>
          </p:nvPr>
        </p:nvSpPr>
        <p:spPr/>
        <p:txBody>
          <a:bodyPr>
            <a:normAutofit/>
          </a:bodyPr>
          <a:lstStyle/>
          <a:p>
            <a:r>
              <a:rPr lang="en-US" sz="3600" dirty="0" smtClean="0"/>
              <a:t>Example:</a:t>
            </a:r>
          </a:p>
          <a:p>
            <a:pPr>
              <a:buFont typeface="Wingdings" panose="05000000000000000000" pitchFamily="2" charset="2"/>
              <a:buChar char="v"/>
            </a:pPr>
            <a:r>
              <a:rPr lang="en-US" sz="3600" dirty="0" smtClean="0"/>
              <a:t>United States</a:t>
            </a:r>
            <a:endParaRPr lang="en-US" sz="3600" dirty="0"/>
          </a:p>
        </p:txBody>
      </p:sp>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6827" t="53158" r="34039" b="28956"/>
          <a:stretch/>
        </p:blipFill>
        <p:spPr bwMode="auto">
          <a:xfrm>
            <a:off x="4036346" y="4079631"/>
            <a:ext cx="6739873" cy="236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33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443472" cy="1499616"/>
          </a:xfrm>
        </p:spPr>
        <p:style>
          <a:lnRef idx="0">
            <a:schemeClr val="accent5"/>
          </a:lnRef>
          <a:fillRef idx="3">
            <a:schemeClr val="accent5"/>
          </a:fillRef>
          <a:effectRef idx="3">
            <a:schemeClr val="accent5"/>
          </a:effectRef>
          <a:fontRef idx="minor">
            <a:schemeClr val="lt1"/>
          </a:fontRef>
        </p:style>
        <p:txBody>
          <a:bodyPr>
            <a:normAutofit/>
          </a:bodyPr>
          <a:lstStyle/>
          <a:p>
            <a:r>
              <a:rPr lang="en-US" sz="8800" dirty="0" smtClean="0">
                <a:effectLst>
                  <a:outerShdw blurRad="38100" dist="38100" dir="2700000" algn="tl">
                    <a:srgbClr val="000000">
                      <a:alpha val="43137"/>
                    </a:srgbClr>
                  </a:outerShdw>
                </a:effectLst>
              </a:rPr>
              <a:t>Confederal</a:t>
            </a:r>
            <a:endParaRPr lang="en-US" sz="88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4000" dirty="0" smtClean="0"/>
              <a:t>The </a:t>
            </a:r>
            <a:r>
              <a:rPr lang="en-US" sz="4000" dirty="0"/>
              <a:t>power is given to the states and there is little or no central power </a:t>
            </a:r>
          </a:p>
        </p:txBody>
      </p:sp>
      <p:pic>
        <p:nvPicPr>
          <p:cNvPr id="409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7115" t="71295" r="34423" b="7317"/>
          <a:stretch/>
        </p:blipFill>
        <p:spPr bwMode="auto">
          <a:xfrm>
            <a:off x="5251937" y="4091354"/>
            <a:ext cx="6115195" cy="261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8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4626395" cy="1499616"/>
          </a:xfrm>
        </p:spPr>
        <p:style>
          <a:lnRef idx="0">
            <a:schemeClr val="accent3"/>
          </a:lnRef>
          <a:fillRef idx="3">
            <a:schemeClr val="accent3"/>
          </a:fillRef>
          <a:effectRef idx="3">
            <a:schemeClr val="accent3"/>
          </a:effectRef>
          <a:fontRef idx="minor">
            <a:schemeClr val="lt1"/>
          </a:fontRef>
        </p:style>
        <p:txBody>
          <a:bodyPr>
            <a:normAutofit/>
          </a:bodyPr>
          <a:lstStyle/>
          <a:p>
            <a:r>
              <a:rPr lang="en-US" sz="8800" b="1" dirty="0">
                <a:effectLst>
                  <a:outerShdw blurRad="38100" dist="38100" dir="2700000" algn="tl">
                    <a:srgbClr val="000000">
                      <a:alpha val="43137"/>
                    </a:srgbClr>
                  </a:outerShdw>
                </a:effectLst>
              </a:rPr>
              <a:t>Unitary </a:t>
            </a:r>
          </a:p>
        </p:txBody>
      </p:sp>
      <p:sp>
        <p:nvSpPr>
          <p:cNvPr id="3" name="Content Placeholder 2"/>
          <p:cNvSpPr>
            <a:spLocks noGrp="1"/>
          </p:cNvSpPr>
          <p:nvPr>
            <p:ph sz="half" idx="1"/>
          </p:nvPr>
        </p:nvSpPr>
        <p:spPr/>
        <p:txBody>
          <a:bodyPr>
            <a:normAutofit/>
          </a:bodyPr>
          <a:lstStyle/>
          <a:p>
            <a:r>
              <a:rPr lang="en-US" sz="4000" dirty="0" smtClean="0"/>
              <a:t>Strong </a:t>
            </a:r>
            <a:r>
              <a:rPr lang="en-US" sz="4000" dirty="0"/>
              <a:t>central government, power is not </a:t>
            </a:r>
            <a:r>
              <a:rPr lang="en-US" sz="4000" dirty="0" smtClean="0"/>
              <a:t>shared with any other level of government</a:t>
            </a:r>
            <a:endParaRPr lang="en-US" sz="4000" dirty="0"/>
          </a:p>
          <a:p>
            <a:endParaRPr lang="en-US" sz="4000" dirty="0"/>
          </a:p>
          <a:p>
            <a:endParaRPr lang="en-US" sz="4000" dirty="0"/>
          </a:p>
        </p:txBody>
      </p:sp>
      <p:sp>
        <p:nvSpPr>
          <p:cNvPr id="4" name="Content Placeholder 3"/>
          <p:cNvSpPr>
            <a:spLocks noGrp="1"/>
          </p:cNvSpPr>
          <p:nvPr>
            <p:ph sz="half" idx="2"/>
          </p:nvPr>
        </p:nvSpPr>
        <p:spPr/>
        <p:txBody>
          <a:bodyPr>
            <a:normAutofit/>
          </a:bodyPr>
          <a:lstStyle/>
          <a:p>
            <a:r>
              <a:rPr lang="en-US" sz="4000" dirty="0"/>
              <a:t>Example: </a:t>
            </a:r>
            <a:endParaRPr lang="en-US" sz="4000" dirty="0" smtClean="0"/>
          </a:p>
          <a:p>
            <a:pPr>
              <a:buFont typeface="Wingdings" panose="05000000000000000000" pitchFamily="2" charset="2"/>
              <a:buChar char="v"/>
            </a:pPr>
            <a:r>
              <a:rPr lang="en-US" sz="4000" dirty="0" smtClean="0"/>
              <a:t> North </a:t>
            </a:r>
            <a:r>
              <a:rPr lang="en-US" sz="4000" dirty="0"/>
              <a:t>Korea</a:t>
            </a: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23" t="58293" r="34327" b="21514"/>
          <a:stretch/>
        </p:blipFill>
        <p:spPr bwMode="auto">
          <a:xfrm>
            <a:off x="5357447" y="4044462"/>
            <a:ext cx="6257401" cy="260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88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a:spLocks noGrp="1" noChangeArrowheads="1"/>
          </p:cNvSpPr>
          <p:nvPr>
            <p:ph idx="1"/>
          </p:nvPr>
        </p:nvSpPr>
        <p:spPr>
          <a:xfrm>
            <a:off x="1024128" y="2084832"/>
            <a:ext cx="6564027" cy="4224528"/>
          </a:xfrm>
        </p:spPr>
        <p:txBody>
          <a:bodyPr>
            <a:noAutofit/>
          </a:bodyPr>
          <a:lstStyle/>
          <a:p>
            <a:pPr eaLnBrk="1" hangingPunct="1"/>
            <a:r>
              <a:rPr lang="en-US" altLang="en-US" sz="3200" b="1" dirty="0" smtClean="0"/>
              <a:t>Every country in the world has their own type of government.</a:t>
            </a:r>
          </a:p>
          <a:p>
            <a:pPr eaLnBrk="1" hangingPunct="1"/>
            <a:endParaRPr lang="en-US" altLang="en-US" sz="3200" b="1" dirty="0" smtClean="0"/>
          </a:p>
          <a:p>
            <a:pPr eaLnBrk="1" hangingPunct="1"/>
            <a:r>
              <a:rPr lang="en-US" altLang="en-US" sz="3200" b="1" dirty="0" smtClean="0"/>
              <a:t>Each country’s government is unique and varies widely across the globe.</a:t>
            </a:r>
          </a:p>
          <a:p>
            <a:pPr eaLnBrk="1" hangingPunct="1"/>
            <a:endParaRPr lang="en-US" altLang="en-US" sz="3200" b="1" dirty="0" smtClean="0"/>
          </a:p>
          <a:p>
            <a:pPr eaLnBrk="1" hangingPunct="1"/>
            <a:r>
              <a:rPr lang="en-US" altLang="en-US" sz="3200" b="1" dirty="0" smtClean="0"/>
              <a:t>Each country’s government has been shaped by the traditional beliefs of its people and by their history.</a:t>
            </a:r>
          </a:p>
        </p:txBody>
      </p:sp>
      <p:pic>
        <p:nvPicPr>
          <p:cNvPr id="5" name="Picture 6" descr="http://www.graphicsfuel.com/wp-content/uploads/2011/04/world-globe03-512x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770" y="2621279"/>
            <a:ext cx="3640541" cy="364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7478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73595885"/>
              </p:ext>
            </p:extLst>
          </p:nvPr>
        </p:nvGraphicFramePr>
        <p:xfrm>
          <a:off x="504092" y="363418"/>
          <a:ext cx="10609384" cy="5909400"/>
        </p:xfrm>
        <a:graphic>
          <a:graphicData uri="http://schemas.openxmlformats.org/drawingml/2006/table">
            <a:tbl>
              <a:tblPr firstRow="1" firstCol="1" bandRow="1">
                <a:tableStyleId>{073A0DAA-6AF3-43AB-8588-CEC1D06C72B9}</a:tableStyleId>
              </a:tblPr>
              <a:tblGrid>
                <a:gridCol w="6354767"/>
                <a:gridCol w="4254617"/>
              </a:tblGrid>
              <a:tr h="320856">
                <a:tc>
                  <a:txBody>
                    <a:bodyPr/>
                    <a:lstStyle/>
                    <a:p>
                      <a:pPr marL="0" marR="0">
                        <a:lnSpc>
                          <a:spcPct val="115000"/>
                        </a:lnSpc>
                        <a:spcBef>
                          <a:spcPts val="0"/>
                        </a:spcBef>
                        <a:spcAft>
                          <a:spcPts val="0"/>
                        </a:spcAft>
                      </a:pPr>
                      <a:r>
                        <a:rPr lang="en-US" sz="2400" dirty="0">
                          <a:effectLst/>
                        </a:rPr>
                        <a:t>Example:</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System of Government: </a:t>
                      </a:r>
                      <a:endParaRPr lang="en-US" sz="2400">
                        <a:effectLst/>
                        <a:latin typeface="Calibri"/>
                        <a:ea typeface="Calibri"/>
                        <a:cs typeface="Times New Roman"/>
                      </a:endParaRPr>
                    </a:p>
                  </a:txBody>
                  <a:tcPr marL="68580" marR="68580" marT="0" marB="0"/>
                </a:tc>
              </a:tr>
              <a:tr h="1222606">
                <a:tc>
                  <a:txBody>
                    <a:bodyPr/>
                    <a:lstStyle/>
                    <a:p>
                      <a:pPr marL="342900" marR="0" lvl="0" indent="-342900">
                        <a:lnSpc>
                          <a:spcPct val="115000"/>
                        </a:lnSpc>
                        <a:spcBef>
                          <a:spcPts val="0"/>
                        </a:spcBef>
                        <a:spcAft>
                          <a:spcPts val="0"/>
                        </a:spcAft>
                        <a:buFont typeface="+mj-lt"/>
                        <a:buAutoNum type="arabicPeriod"/>
                      </a:pPr>
                      <a:r>
                        <a:rPr lang="en-US" sz="1800" dirty="0">
                          <a:effectLst/>
                        </a:rPr>
                        <a:t>In New Zealand, the government is led by the legislature (lawmaking body) and the Prime Minister. The Prime Minister is the leader of the political party that has a majority of seats in the legislature.</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2400" dirty="0">
                        <a:effectLst/>
                        <a:latin typeface="Calibri"/>
                        <a:ea typeface="Calibri"/>
                        <a:cs typeface="Times New Roman"/>
                      </a:endParaRPr>
                    </a:p>
                  </a:txBody>
                  <a:tcPr marL="68580" marR="68580" marT="0" marB="0"/>
                </a:tc>
              </a:tr>
              <a:tr h="1532894">
                <a:tc>
                  <a:txBody>
                    <a:bodyPr/>
                    <a:lstStyle/>
                    <a:p>
                      <a:pPr marL="0" marR="0" lvl="0" indent="0">
                        <a:lnSpc>
                          <a:spcPct val="115000"/>
                        </a:lnSpc>
                        <a:spcBef>
                          <a:spcPts val="0"/>
                        </a:spcBef>
                        <a:spcAft>
                          <a:spcPts val="0"/>
                        </a:spcAft>
                        <a:buFont typeface="+mj-lt"/>
                        <a:buNone/>
                      </a:pPr>
                      <a:r>
                        <a:rPr lang="en-US" sz="1800" dirty="0" smtClean="0">
                          <a:effectLst/>
                        </a:rPr>
                        <a:t>2. Argentina’s </a:t>
                      </a:r>
                      <a:r>
                        <a:rPr lang="en-US" sz="1800" dirty="0">
                          <a:effectLst/>
                        </a:rPr>
                        <a:t>federal government has an elected President, National Congress, and Supreme Court. Argentina has provinces, or states, that have their own constitutions and legislative, executive, and judicial powers. The central government shares powers with those provinces.</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2400" dirty="0">
                        <a:effectLst/>
                        <a:latin typeface="Calibri"/>
                        <a:ea typeface="Calibri"/>
                        <a:cs typeface="Times New Roman"/>
                      </a:endParaRPr>
                    </a:p>
                  </a:txBody>
                  <a:tcPr marL="68580" marR="68580" marT="0" marB="0"/>
                </a:tc>
              </a:tr>
              <a:tr h="912317">
                <a:tc>
                  <a:txBody>
                    <a:bodyPr/>
                    <a:lstStyle/>
                    <a:p>
                      <a:pPr marL="0" marR="0" lvl="0" indent="0">
                        <a:lnSpc>
                          <a:spcPct val="115000"/>
                        </a:lnSpc>
                        <a:spcBef>
                          <a:spcPts val="0"/>
                        </a:spcBef>
                        <a:spcAft>
                          <a:spcPts val="0"/>
                        </a:spcAft>
                        <a:buFont typeface="+mj-lt"/>
                        <a:buNone/>
                      </a:pPr>
                      <a:r>
                        <a:rPr lang="en-US" sz="1800" dirty="0" smtClean="0">
                          <a:effectLst/>
                        </a:rPr>
                        <a:t>3. The </a:t>
                      </a:r>
                      <a:r>
                        <a:rPr lang="en-US" sz="1800" dirty="0">
                          <a:effectLst/>
                        </a:rPr>
                        <a:t>European Union is a partnership among 27 countries in Europe. Everything that happens among those countries comes from treaties (formal agreements) agreed to by the members.</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2400" dirty="0">
                        <a:effectLst/>
                        <a:latin typeface="Calibri"/>
                        <a:ea typeface="Calibri"/>
                        <a:cs typeface="Times New Roman"/>
                      </a:endParaRPr>
                    </a:p>
                  </a:txBody>
                  <a:tcPr marL="68580" marR="68580" marT="0" marB="0"/>
                </a:tc>
              </a:tr>
              <a:tr h="1703160">
                <a:tc>
                  <a:txBody>
                    <a:bodyPr/>
                    <a:lstStyle/>
                    <a:p>
                      <a:pPr marL="0" marR="0" lvl="0" indent="0">
                        <a:lnSpc>
                          <a:spcPct val="115000"/>
                        </a:lnSpc>
                        <a:spcBef>
                          <a:spcPts val="0"/>
                        </a:spcBef>
                        <a:spcAft>
                          <a:spcPts val="0"/>
                        </a:spcAft>
                        <a:buFont typeface="+mj-lt"/>
                        <a:buNone/>
                      </a:pPr>
                      <a:r>
                        <a:rPr lang="en-US" sz="1800" dirty="0" smtClean="0">
                          <a:effectLst/>
                        </a:rPr>
                        <a:t>4. Japan </a:t>
                      </a:r>
                      <a:r>
                        <a:rPr lang="en-US" sz="1800" dirty="0">
                          <a:effectLst/>
                        </a:rPr>
                        <a:t>has a strong central government. The legislative branch in Japan is called The Diet. The executive branch is led by the Prime Minister and lower ministers. The 47 provinces, or states, of Japan rely on the central government for money and support and have no power whatsoever.</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2400" dirty="0">
                        <a:effectLst/>
                        <a:latin typeface="Calibri"/>
                        <a:ea typeface="Calibri"/>
                        <a:cs typeface="Times New Roman"/>
                      </a:endParaRPr>
                    </a:p>
                  </a:txBody>
                  <a:tcPr marL="68580" marR="68580" marT="0" marB="0"/>
                </a:tc>
              </a:tr>
            </a:tbl>
          </a:graphicData>
        </a:graphic>
      </p:graphicFrame>
      <p:sp>
        <p:nvSpPr>
          <p:cNvPr id="7" name="TextBox 6"/>
          <p:cNvSpPr txBox="1"/>
          <p:nvPr/>
        </p:nvSpPr>
        <p:spPr>
          <a:xfrm>
            <a:off x="7174523" y="1066800"/>
            <a:ext cx="2203939"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b="1" dirty="0" smtClean="0">
                <a:effectLst>
                  <a:outerShdw blurRad="38100" dist="38100" dir="2700000" algn="tl">
                    <a:srgbClr val="000000">
                      <a:alpha val="43137"/>
                    </a:srgbClr>
                  </a:outerShdw>
                </a:effectLst>
              </a:rPr>
              <a:t>Parliament</a:t>
            </a:r>
            <a:endParaRPr lang="en-US" sz="3200" b="1" dirty="0">
              <a:effectLst>
                <a:outerShdw blurRad="38100" dist="38100" dir="2700000" algn="tl">
                  <a:srgbClr val="000000">
                    <a:alpha val="43137"/>
                  </a:srgbClr>
                </a:outerShdw>
              </a:effectLst>
            </a:endParaRPr>
          </a:p>
        </p:txBody>
      </p:sp>
      <p:sp>
        <p:nvSpPr>
          <p:cNvPr id="8" name="TextBox 7"/>
          <p:cNvSpPr txBox="1"/>
          <p:nvPr/>
        </p:nvSpPr>
        <p:spPr>
          <a:xfrm>
            <a:off x="7174523" y="2543217"/>
            <a:ext cx="1512278"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b="1" dirty="0" smtClean="0">
                <a:effectLst>
                  <a:outerShdw blurRad="38100" dist="38100" dir="2700000" algn="tl">
                    <a:srgbClr val="000000">
                      <a:alpha val="43137"/>
                    </a:srgbClr>
                  </a:outerShdw>
                </a:effectLst>
              </a:rPr>
              <a:t>Federal</a:t>
            </a:r>
            <a:endParaRPr lang="en-US" sz="3200" b="1" dirty="0">
              <a:effectLst>
                <a:outerShdw blurRad="38100" dist="38100" dir="2700000" algn="tl">
                  <a:srgbClr val="000000">
                    <a:alpha val="43137"/>
                  </a:srgbClr>
                </a:outerShdw>
              </a:effectLst>
            </a:endParaRPr>
          </a:p>
        </p:txBody>
      </p:sp>
      <p:sp>
        <p:nvSpPr>
          <p:cNvPr id="9" name="TextBox 8"/>
          <p:cNvSpPr txBox="1"/>
          <p:nvPr/>
        </p:nvSpPr>
        <p:spPr>
          <a:xfrm>
            <a:off x="7174524" y="3880337"/>
            <a:ext cx="2203939"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b="1" dirty="0" smtClean="0">
                <a:effectLst>
                  <a:outerShdw blurRad="38100" dist="38100" dir="2700000" algn="tl">
                    <a:srgbClr val="000000">
                      <a:alpha val="43137"/>
                    </a:srgbClr>
                  </a:outerShdw>
                </a:effectLst>
              </a:rPr>
              <a:t>Confederal</a:t>
            </a:r>
            <a:endParaRPr lang="en-US" sz="3200" b="1" dirty="0">
              <a:effectLst>
                <a:outerShdw blurRad="38100" dist="38100" dir="2700000" algn="tl">
                  <a:srgbClr val="000000">
                    <a:alpha val="43137"/>
                  </a:srgbClr>
                </a:outerShdw>
              </a:effectLst>
            </a:endParaRPr>
          </a:p>
        </p:txBody>
      </p:sp>
      <p:sp>
        <p:nvSpPr>
          <p:cNvPr id="10" name="TextBox 9"/>
          <p:cNvSpPr txBox="1"/>
          <p:nvPr/>
        </p:nvSpPr>
        <p:spPr>
          <a:xfrm>
            <a:off x="7174524" y="5334000"/>
            <a:ext cx="1512278"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b="1" dirty="0" smtClean="0">
                <a:effectLst>
                  <a:outerShdw blurRad="38100" dist="38100" dir="2700000" algn="tl">
                    <a:srgbClr val="000000">
                      <a:alpha val="43137"/>
                    </a:srgbClr>
                  </a:outerShdw>
                </a:effectLst>
              </a:rPr>
              <a:t>Unitary</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901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Autofit/>
          </a:bodyPr>
          <a:lstStyle/>
          <a:p>
            <a:r>
              <a:rPr lang="en-US" sz="13800" dirty="0" smtClean="0">
                <a:effectLst>
                  <a:outerShdw blurRad="38100" dist="38100" dir="2700000" algn="tl">
                    <a:srgbClr val="000000">
                      <a:alpha val="43137"/>
                    </a:srgbClr>
                  </a:outerShdw>
                </a:effectLst>
              </a:rPr>
              <a:t>Socialism</a:t>
            </a:r>
            <a:endParaRPr lang="en-US" sz="138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Autofit/>
          </a:bodyPr>
          <a:lstStyle/>
          <a:p>
            <a:r>
              <a:rPr lang="en-US" sz="3200" dirty="0"/>
              <a:t>E</a:t>
            </a:r>
            <a:r>
              <a:rPr lang="en-US" sz="3200" dirty="0" smtClean="0"/>
              <a:t>conomic </a:t>
            </a:r>
            <a:r>
              <a:rPr lang="en-US" sz="3200" dirty="0"/>
              <a:t>system</a:t>
            </a:r>
            <a:r>
              <a:rPr lang="en-US" sz="3200" b="1" dirty="0"/>
              <a:t> </a:t>
            </a:r>
            <a:r>
              <a:rPr lang="en-US" sz="3200" dirty="0"/>
              <a:t>where a country has power over all goods that are produced and provides everything for their people. </a:t>
            </a:r>
            <a:r>
              <a:rPr lang="en-US" sz="3200" dirty="0" smtClean="0"/>
              <a:t> </a:t>
            </a:r>
          </a:p>
          <a:p>
            <a:r>
              <a:rPr lang="en-US" sz="3200" dirty="0" smtClean="0"/>
              <a:t>Most property and resources are owned and controlled by the government</a:t>
            </a:r>
            <a:endParaRPr lang="en-US" sz="3200" dirty="0"/>
          </a:p>
        </p:txBody>
      </p:sp>
      <p:sp>
        <p:nvSpPr>
          <p:cNvPr id="4" name="Content Placeholder 3"/>
          <p:cNvSpPr>
            <a:spLocks noGrp="1"/>
          </p:cNvSpPr>
          <p:nvPr>
            <p:ph sz="half" idx="2"/>
          </p:nvPr>
        </p:nvSpPr>
        <p:spPr/>
        <p:txBody>
          <a:bodyPr>
            <a:normAutofit/>
          </a:bodyPr>
          <a:lstStyle/>
          <a:p>
            <a:r>
              <a:rPr lang="en-US" sz="3600" dirty="0" smtClean="0"/>
              <a:t>Example:</a:t>
            </a:r>
          </a:p>
          <a:p>
            <a:pPr>
              <a:buFont typeface="Wingdings" panose="05000000000000000000" pitchFamily="2" charset="2"/>
              <a:buChar char="v"/>
            </a:pPr>
            <a:r>
              <a:rPr lang="en-US" sz="3600" dirty="0" smtClean="0"/>
              <a:t>Denmark</a:t>
            </a:r>
          </a:p>
          <a:p>
            <a:pPr>
              <a:buFont typeface="Wingdings" panose="05000000000000000000" pitchFamily="2" charset="2"/>
              <a:buChar char="v"/>
            </a:pPr>
            <a:r>
              <a:rPr lang="en-US" sz="3600" dirty="0" smtClean="0"/>
              <a:t>Canada</a:t>
            </a:r>
            <a:endParaRPr lang="en-US" sz="3600" dirty="0"/>
          </a:p>
        </p:txBody>
      </p:sp>
      <p:pic>
        <p:nvPicPr>
          <p:cNvPr id="5" name="Picture 4"/>
          <p:cNvPicPr>
            <a:picLocks noChangeAspect="1"/>
          </p:cNvPicPr>
          <p:nvPr/>
        </p:nvPicPr>
        <p:blipFill>
          <a:blip r:embed="rId2"/>
          <a:stretch>
            <a:fillRect/>
          </a:stretch>
        </p:blipFill>
        <p:spPr>
          <a:xfrm>
            <a:off x="8243248" y="3554872"/>
            <a:ext cx="3124058" cy="3124058"/>
          </a:xfrm>
          <a:prstGeom prst="rect">
            <a:avLst/>
          </a:prstGeom>
        </p:spPr>
      </p:pic>
    </p:spTree>
    <p:extLst>
      <p:ext uri="{BB962C8B-B14F-4D97-AF65-F5344CB8AC3E}">
        <p14:creationId xmlns:p14="http://schemas.microsoft.com/office/powerpoint/2010/main" val="1472350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Autofit/>
          </a:bodyPr>
          <a:lstStyle/>
          <a:p>
            <a:r>
              <a:rPr lang="en-US" sz="11500" dirty="0" smtClean="0"/>
              <a:t>Communism</a:t>
            </a:r>
            <a:endParaRPr lang="en-US" sz="11500" dirty="0"/>
          </a:p>
        </p:txBody>
      </p:sp>
      <p:sp>
        <p:nvSpPr>
          <p:cNvPr id="3" name="Content Placeholder 2"/>
          <p:cNvSpPr>
            <a:spLocks noGrp="1"/>
          </p:cNvSpPr>
          <p:nvPr>
            <p:ph sz="half" idx="1"/>
          </p:nvPr>
        </p:nvSpPr>
        <p:spPr/>
        <p:txBody>
          <a:bodyPr>
            <a:normAutofit/>
          </a:bodyPr>
          <a:lstStyle/>
          <a:p>
            <a:r>
              <a:rPr lang="en-US" sz="3600" dirty="0"/>
              <a:t>A</a:t>
            </a:r>
            <a:r>
              <a:rPr lang="en-US" sz="3600" dirty="0" smtClean="0"/>
              <a:t>ll </a:t>
            </a:r>
            <a:r>
              <a:rPr lang="en-US" sz="3600" dirty="0"/>
              <a:t>property is owned by the community as a whole </a:t>
            </a:r>
            <a:endParaRPr lang="en-US" sz="3600" dirty="0" smtClean="0"/>
          </a:p>
          <a:p>
            <a:r>
              <a:rPr lang="en-US" sz="3600" dirty="0" smtClean="0"/>
              <a:t>All </a:t>
            </a:r>
            <a:r>
              <a:rPr lang="en-US" sz="3600" dirty="0"/>
              <a:t>people work and there are no social </a:t>
            </a:r>
            <a:r>
              <a:rPr lang="en-US" sz="3600" dirty="0" smtClean="0"/>
              <a:t>classes- everyone is considered equal</a:t>
            </a:r>
            <a:endParaRPr lang="en-US" sz="3600" dirty="0"/>
          </a:p>
        </p:txBody>
      </p:sp>
      <p:sp>
        <p:nvSpPr>
          <p:cNvPr id="4" name="Content Placeholder 3"/>
          <p:cNvSpPr>
            <a:spLocks noGrp="1"/>
          </p:cNvSpPr>
          <p:nvPr>
            <p:ph sz="half" idx="2"/>
          </p:nvPr>
        </p:nvSpPr>
        <p:spPr/>
        <p:txBody>
          <a:bodyPr>
            <a:normAutofit/>
          </a:bodyPr>
          <a:lstStyle/>
          <a:p>
            <a:r>
              <a:rPr lang="en-US" sz="3600" dirty="0" smtClean="0"/>
              <a:t>Example:</a:t>
            </a:r>
          </a:p>
          <a:p>
            <a:pPr>
              <a:buFont typeface="Wingdings" panose="05000000000000000000" pitchFamily="2" charset="2"/>
              <a:buChar char="v"/>
            </a:pPr>
            <a:r>
              <a:rPr lang="en-US" sz="3600" dirty="0" smtClean="0"/>
              <a:t>Cuba </a:t>
            </a:r>
          </a:p>
          <a:p>
            <a:pPr>
              <a:buFont typeface="Wingdings" panose="05000000000000000000" pitchFamily="2" charset="2"/>
              <a:buChar char="v"/>
            </a:pPr>
            <a:r>
              <a:rPr lang="en-US" sz="3600" dirty="0" smtClean="0"/>
              <a:t>Soviet Union</a:t>
            </a:r>
            <a:endParaRPr lang="en-US" sz="3600" dirty="0"/>
          </a:p>
        </p:txBody>
      </p:sp>
      <p:pic>
        <p:nvPicPr>
          <p:cNvPr id="5" name="Picture 4"/>
          <p:cNvPicPr>
            <a:picLocks noChangeAspect="1"/>
          </p:cNvPicPr>
          <p:nvPr/>
        </p:nvPicPr>
        <p:blipFill>
          <a:blip r:embed="rId2"/>
          <a:stretch>
            <a:fillRect/>
          </a:stretch>
        </p:blipFill>
        <p:spPr>
          <a:xfrm>
            <a:off x="5884164" y="4159448"/>
            <a:ext cx="4965193" cy="2596739"/>
          </a:xfrm>
          <a:prstGeom prst="rect">
            <a:avLst/>
          </a:prstGeom>
        </p:spPr>
      </p:pic>
    </p:spTree>
    <p:extLst>
      <p:ext uri="{BB962C8B-B14F-4D97-AF65-F5344CB8AC3E}">
        <p14:creationId xmlns:p14="http://schemas.microsoft.com/office/powerpoint/2010/main" val="1975759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854344" cy="1499616"/>
          </a:xfrm>
        </p:spPr>
        <p:style>
          <a:lnRef idx="0">
            <a:schemeClr val="dk1"/>
          </a:lnRef>
          <a:fillRef idx="3">
            <a:schemeClr val="dk1"/>
          </a:fillRef>
          <a:effectRef idx="3">
            <a:schemeClr val="dk1"/>
          </a:effectRef>
          <a:fontRef idx="minor">
            <a:schemeClr val="lt1"/>
          </a:fontRef>
        </p:style>
        <p:txBody>
          <a:bodyPr>
            <a:normAutofit fontScale="90000"/>
          </a:bodyPr>
          <a:lstStyle/>
          <a:p>
            <a:r>
              <a:rPr lang="en-US" sz="11500" dirty="0" smtClean="0">
                <a:effectLst>
                  <a:outerShdw blurRad="38100" dist="38100" dir="2700000" algn="tl">
                    <a:srgbClr val="000000">
                      <a:alpha val="43137"/>
                    </a:srgbClr>
                  </a:outerShdw>
                </a:effectLst>
              </a:rPr>
              <a:t>Anarchy</a:t>
            </a:r>
            <a:endParaRPr lang="en-US" sz="115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2800" dirty="0" smtClean="0"/>
              <a:t>There is NO government- no one is in charge</a:t>
            </a:r>
          </a:p>
          <a:p>
            <a:r>
              <a:rPr lang="en-US" sz="2800" dirty="0" smtClean="0"/>
              <a:t>This is what society was like before government</a:t>
            </a:r>
          </a:p>
          <a:p>
            <a:r>
              <a:rPr lang="en-US" sz="2800" dirty="0" smtClean="0"/>
              <a:t>Think-Pair-Share: </a:t>
            </a:r>
          </a:p>
          <a:p>
            <a:r>
              <a:rPr lang="en-US" sz="2800" dirty="0" smtClean="0"/>
              <a:t>What do you think life would have been like with no government? </a:t>
            </a:r>
          </a:p>
        </p:txBody>
      </p:sp>
      <p:sp>
        <p:nvSpPr>
          <p:cNvPr id="4" name="Content Placeholder 3"/>
          <p:cNvSpPr>
            <a:spLocks noGrp="1"/>
          </p:cNvSpPr>
          <p:nvPr>
            <p:ph sz="half" idx="2"/>
          </p:nvPr>
        </p:nvSpPr>
        <p:spPr/>
        <p:txBody>
          <a:bodyPr/>
          <a:lstStyle/>
          <a:p>
            <a:endParaRPr lang="en-US" dirty="0"/>
          </a:p>
        </p:txBody>
      </p:sp>
      <p:pic>
        <p:nvPicPr>
          <p:cNvPr id="7170" name="Picture 2" descr="Image result for anarc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479" y="2711733"/>
            <a:ext cx="5075028" cy="317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6816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Autofit/>
          </a:bodyPr>
          <a:lstStyle/>
          <a:p>
            <a:r>
              <a:rPr lang="en-US" sz="11500" dirty="0" smtClean="0">
                <a:effectLst>
                  <a:outerShdw blurRad="38100" dist="38100" dir="2700000" algn="tl">
                    <a:srgbClr val="000000">
                      <a:alpha val="43137"/>
                    </a:srgbClr>
                  </a:outerShdw>
                </a:effectLst>
              </a:rPr>
              <a:t>Democracy</a:t>
            </a:r>
            <a:endParaRPr lang="en-US" sz="115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4000" dirty="0" smtClean="0"/>
              <a:t>Means ‘Rule of the People’- the government is accountable to the people</a:t>
            </a:r>
            <a:endParaRPr lang="en-US" sz="4000" dirty="0"/>
          </a:p>
        </p:txBody>
      </p:sp>
      <p:sp>
        <p:nvSpPr>
          <p:cNvPr id="4" name="Content Placeholder 3"/>
          <p:cNvSpPr>
            <a:spLocks noGrp="1"/>
          </p:cNvSpPr>
          <p:nvPr>
            <p:ph sz="half" idx="2"/>
          </p:nvPr>
        </p:nvSpPr>
        <p:spPr>
          <a:xfrm>
            <a:off x="5989320" y="2286000"/>
            <a:ext cx="5870584" cy="4023360"/>
          </a:xfrm>
        </p:spPr>
        <p:txBody>
          <a:bodyPr>
            <a:normAutofit/>
          </a:bodyPr>
          <a:lstStyle/>
          <a:p>
            <a:r>
              <a:rPr lang="en-US" sz="4000" dirty="0" smtClean="0"/>
              <a:t>There are two kinds:</a:t>
            </a:r>
          </a:p>
          <a:p>
            <a:pPr>
              <a:buFont typeface="Wingdings" panose="05000000000000000000" pitchFamily="2" charset="2"/>
              <a:buChar char="v"/>
            </a:pPr>
            <a:r>
              <a:rPr lang="en-US" sz="4000" dirty="0" smtClean="0"/>
              <a:t>Direct </a:t>
            </a:r>
          </a:p>
          <a:p>
            <a:pPr>
              <a:buFont typeface="Wingdings" panose="05000000000000000000" pitchFamily="2" charset="2"/>
              <a:buChar char="v"/>
            </a:pPr>
            <a:r>
              <a:rPr lang="en-US" sz="4000" dirty="0" smtClean="0"/>
              <a:t>Representative Democracy/Republic</a:t>
            </a:r>
            <a:endParaRPr lang="en-US" sz="4000" dirty="0"/>
          </a:p>
        </p:txBody>
      </p:sp>
      <p:pic>
        <p:nvPicPr>
          <p:cNvPr id="4098" name="Picture 2" descr="Image result for democr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118" y="4870125"/>
            <a:ext cx="3502025" cy="185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645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ircle(in)">
                                      <p:cBhvr>
                                        <p:cTn id="11" dur="2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r>
              <a:rPr lang="en-US" sz="8000" dirty="0" smtClean="0">
                <a:effectLst>
                  <a:outerShdw blurRad="38100" dist="38100" dir="2700000" algn="tl">
                    <a:srgbClr val="000000">
                      <a:alpha val="43137"/>
                    </a:srgbClr>
                  </a:outerShdw>
                </a:effectLst>
              </a:rPr>
              <a:t>Direct democracy</a:t>
            </a:r>
            <a:endParaRPr lang="en-US" sz="80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3600" dirty="0"/>
              <a:t>E</a:t>
            </a:r>
            <a:r>
              <a:rPr lang="en-US" sz="3600" dirty="0" smtClean="0"/>
              <a:t>veryone </a:t>
            </a:r>
            <a:r>
              <a:rPr lang="en-US" sz="3600" dirty="0"/>
              <a:t>plays a role in the day-to-day running of the government and everyone votes directly on all laws</a:t>
            </a:r>
          </a:p>
        </p:txBody>
      </p:sp>
      <p:sp>
        <p:nvSpPr>
          <p:cNvPr id="4" name="Content Placeholder 3"/>
          <p:cNvSpPr>
            <a:spLocks noGrp="1"/>
          </p:cNvSpPr>
          <p:nvPr>
            <p:ph sz="half" idx="2"/>
          </p:nvPr>
        </p:nvSpPr>
        <p:spPr/>
        <p:txBody>
          <a:bodyPr>
            <a:normAutofit/>
          </a:bodyPr>
          <a:lstStyle/>
          <a:p>
            <a:r>
              <a:rPr lang="en-US" sz="3600" dirty="0" smtClean="0"/>
              <a:t>Example:</a:t>
            </a:r>
          </a:p>
          <a:p>
            <a:pPr>
              <a:buFont typeface="Wingdings" panose="05000000000000000000" pitchFamily="2" charset="2"/>
              <a:buChar char="v"/>
            </a:pPr>
            <a:r>
              <a:rPr lang="en-US" sz="3600" dirty="0" smtClean="0"/>
              <a:t>Ancient Athens, Greece</a:t>
            </a:r>
            <a:endParaRPr lang="en-US" sz="3600" dirty="0"/>
          </a:p>
        </p:txBody>
      </p:sp>
      <p:pic>
        <p:nvPicPr>
          <p:cNvPr id="5" name="Picture 2" descr="http://greece.mrdonn.org/banner_ancientgree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952" y="3786378"/>
            <a:ext cx="56483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62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95785"/>
            <a:ext cx="9720072" cy="1689047"/>
          </a:xfrm>
        </p:spPr>
        <p:style>
          <a:lnRef idx="0">
            <a:schemeClr val="accent3"/>
          </a:lnRef>
          <a:fillRef idx="3">
            <a:schemeClr val="accent3"/>
          </a:fillRef>
          <a:effectRef idx="3">
            <a:schemeClr val="accent3"/>
          </a:effectRef>
          <a:fontRef idx="minor">
            <a:schemeClr val="lt1"/>
          </a:fontRef>
        </p:style>
        <p:txBody>
          <a:bodyPr>
            <a:noAutofit/>
          </a:bodyPr>
          <a:lstStyle/>
          <a:p>
            <a:r>
              <a:rPr lang="en-US" sz="6600" dirty="0" smtClean="0">
                <a:effectLst>
                  <a:outerShdw blurRad="38100" dist="38100" dir="2700000" algn="tl">
                    <a:srgbClr val="000000">
                      <a:alpha val="43137"/>
                    </a:srgbClr>
                  </a:outerShdw>
                </a:effectLst>
              </a:rPr>
              <a:t>Representative Democracy (Republic)</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4400" dirty="0" smtClean="0"/>
              <a:t>Citizens elect </a:t>
            </a:r>
            <a:r>
              <a:rPr lang="en-US" sz="4400" dirty="0"/>
              <a:t>representatives to vote on our behalf </a:t>
            </a:r>
          </a:p>
        </p:txBody>
      </p:sp>
      <p:sp>
        <p:nvSpPr>
          <p:cNvPr id="4" name="Content Placeholder 3"/>
          <p:cNvSpPr>
            <a:spLocks noGrp="1"/>
          </p:cNvSpPr>
          <p:nvPr>
            <p:ph sz="half" idx="2"/>
          </p:nvPr>
        </p:nvSpPr>
        <p:spPr/>
        <p:txBody>
          <a:bodyPr>
            <a:normAutofit/>
          </a:bodyPr>
          <a:lstStyle/>
          <a:p>
            <a:r>
              <a:rPr lang="en-US" sz="4400" dirty="0" smtClean="0"/>
              <a:t>Example:</a:t>
            </a:r>
          </a:p>
          <a:p>
            <a:pPr>
              <a:buFont typeface="Wingdings" panose="05000000000000000000" pitchFamily="2" charset="2"/>
              <a:buChar char="v"/>
            </a:pPr>
            <a:r>
              <a:rPr lang="en-US" sz="4400" dirty="0" smtClean="0"/>
              <a:t>The United States</a:t>
            </a:r>
            <a:endParaRPr lang="en-US" sz="4400" dirty="0"/>
          </a:p>
        </p:txBody>
      </p:sp>
      <p:pic>
        <p:nvPicPr>
          <p:cNvPr id="1026" name="Picture 2" descr="Image result for democr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191" y="4231384"/>
            <a:ext cx="3211003" cy="2408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7216652" y="3752710"/>
            <a:ext cx="2300215" cy="3105290"/>
          </a:xfrm>
          <a:prstGeom prst="rect">
            <a:avLst/>
          </a:prstGeom>
        </p:spPr>
      </p:pic>
    </p:spTree>
    <p:extLst>
      <p:ext uri="{BB962C8B-B14F-4D97-AF65-F5344CB8AC3E}">
        <p14:creationId xmlns:p14="http://schemas.microsoft.com/office/powerpoint/2010/main" val="1317145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Autofit/>
          </a:bodyPr>
          <a:lstStyle/>
          <a:p>
            <a:r>
              <a:rPr lang="en-US" sz="13800" dirty="0" smtClean="0">
                <a:effectLst>
                  <a:outerShdw blurRad="38100" dist="38100" dir="2700000" algn="tl">
                    <a:srgbClr val="000000">
                      <a:alpha val="43137"/>
                    </a:srgbClr>
                  </a:outerShdw>
                </a:effectLst>
              </a:rPr>
              <a:t>Monarchy</a:t>
            </a:r>
            <a:endParaRPr lang="en-US" sz="138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4000" dirty="0" smtClean="0"/>
              <a:t>King or Queen has the power which is passed down by blood (inherited power)</a:t>
            </a:r>
            <a:endParaRPr lang="en-US" sz="4000" dirty="0"/>
          </a:p>
        </p:txBody>
      </p:sp>
      <p:sp>
        <p:nvSpPr>
          <p:cNvPr id="4" name="Content Placeholder 3"/>
          <p:cNvSpPr>
            <a:spLocks noGrp="1"/>
          </p:cNvSpPr>
          <p:nvPr>
            <p:ph sz="half" idx="2"/>
          </p:nvPr>
        </p:nvSpPr>
        <p:spPr>
          <a:xfrm>
            <a:off x="6507935" y="2286000"/>
            <a:ext cx="4754880" cy="4023360"/>
          </a:xfrm>
        </p:spPr>
        <p:txBody>
          <a:bodyPr>
            <a:normAutofit/>
          </a:bodyPr>
          <a:lstStyle/>
          <a:p>
            <a:r>
              <a:rPr lang="en-US" sz="4000" dirty="0" smtClean="0"/>
              <a:t>Two kinds:</a:t>
            </a:r>
          </a:p>
          <a:p>
            <a:pPr>
              <a:buFont typeface="Wingdings" panose="05000000000000000000" pitchFamily="2" charset="2"/>
              <a:buChar char="v"/>
            </a:pPr>
            <a:r>
              <a:rPr lang="en-US" sz="4000" dirty="0" smtClean="0"/>
              <a:t>Absolute</a:t>
            </a:r>
          </a:p>
          <a:p>
            <a:pPr>
              <a:buFont typeface="Wingdings" panose="05000000000000000000" pitchFamily="2" charset="2"/>
              <a:buChar char="v"/>
            </a:pPr>
            <a:r>
              <a:rPr lang="en-US" sz="4000" dirty="0" smtClean="0"/>
              <a:t>Constitutional </a:t>
            </a:r>
          </a:p>
        </p:txBody>
      </p:sp>
      <p:pic>
        <p:nvPicPr>
          <p:cNvPr id="5" name="Picture 4"/>
          <p:cNvPicPr>
            <a:picLocks noChangeAspect="1"/>
          </p:cNvPicPr>
          <p:nvPr/>
        </p:nvPicPr>
        <p:blipFill>
          <a:blip r:embed="rId2"/>
          <a:stretch>
            <a:fillRect/>
          </a:stretch>
        </p:blipFill>
        <p:spPr>
          <a:xfrm>
            <a:off x="1456648" y="4520034"/>
            <a:ext cx="2976828" cy="2232621"/>
          </a:xfrm>
          <a:prstGeom prst="rect">
            <a:avLst/>
          </a:prstGeom>
        </p:spPr>
      </p:pic>
    </p:spTree>
    <p:extLst>
      <p:ext uri="{BB962C8B-B14F-4D97-AF65-F5344CB8AC3E}">
        <p14:creationId xmlns:p14="http://schemas.microsoft.com/office/powerpoint/2010/main" val="29361112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ircle(in)">
                                      <p:cBhvr>
                                        <p:cTn id="2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Autofit/>
          </a:bodyPr>
          <a:lstStyle/>
          <a:p>
            <a:r>
              <a:rPr lang="en-US" sz="7200" dirty="0" smtClean="0">
                <a:effectLst>
                  <a:outerShdw blurRad="38100" dist="38100" dir="2700000" algn="tl">
                    <a:srgbClr val="000000">
                      <a:alpha val="43137"/>
                    </a:srgbClr>
                  </a:outerShdw>
                </a:effectLst>
              </a:rPr>
              <a:t>Absolute monarchy</a:t>
            </a:r>
            <a:endParaRPr lang="en-US" sz="72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4800" dirty="0" smtClean="0"/>
              <a:t>King or Queen has absolute (complete) power</a:t>
            </a:r>
            <a:endParaRPr lang="en-US" sz="4800" dirty="0"/>
          </a:p>
        </p:txBody>
      </p:sp>
      <p:sp>
        <p:nvSpPr>
          <p:cNvPr id="4" name="Content Placeholder 3"/>
          <p:cNvSpPr>
            <a:spLocks noGrp="1"/>
          </p:cNvSpPr>
          <p:nvPr>
            <p:ph sz="half" idx="2"/>
          </p:nvPr>
        </p:nvSpPr>
        <p:spPr/>
        <p:txBody>
          <a:bodyPr>
            <a:normAutofit/>
          </a:bodyPr>
          <a:lstStyle/>
          <a:p>
            <a:r>
              <a:rPr lang="en-US" sz="5400" dirty="0" smtClean="0"/>
              <a:t>Example:</a:t>
            </a:r>
          </a:p>
          <a:p>
            <a:pPr>
              <a:buFont typeface="Wingdings" panose="05000000000000000000" pitchFamily="2" charset="2"/>
              <a:buChar char="v"/>
            </a:pPr>
            <a:r>
              <a:rPr lang="en-US" sz="5400" dirty="0" smtClean="0"/>
              <a:t>Saudi Arabia</a:t>
            </a:r>
            <a:endParaRPr lang="en-US" sz="5400" dirty="0"/>
          </a:p>
        </p:txBody>
      </p:sp>
      <p:pic>
        <p:nvPicPr>
          <p:cNvPr id="5" name="Picture 4"/>
          <p:cNvPicPr>
            <a:picLocks noChangeAspect="1"/>
          </p:cNvPicPr>
          <p:nvPr/>
        </p:nvPicPr>
        <p:blipFill>
          <a:blip r:embed="rId2"/>
          <a:stretch>
            <a:fillRect/>
          </a:stretch>
        </p:blipFill>
        <p:spPr>
          <a:xfrm>
            <a:off x="1120538" y="4596949"/>
            <a:ext cx="4000500" cy="2085975"/>
          </a:xfrm>
          <a:prstGeom prst="rect">
            <a:avLst/>
          </a:prstGeom>
        </p:spPr>
      </p:pic>
      <p:pic>
        <p:nvPicPr>
          <p:cNvPr id="6" name="Picture 5"/>
          <p:cNvPicPr>
            <a:picLocks noChangeAspect="1"/>
          </p:cNvPicPr>
          <p:nvPr/>
        </p:nvPicPr>
        <p:blipFill>
          <a:blip r:embed="rId3"/>
          <a:stretch>
            <a:fillRect/>
          </a:stretch>
        </p:blipFill>
        <p:spPr>
          <a:xfrm>
            <a:off x="6384492" y="4109887"/>
            <a:ext cx="4570021" cy="2573037"/>
          </a:xfrm>
          <a:prstGeom prst="rect">
            <a:avLst/>
          </a:prstGeom>
        </p:spPr>
      </p:pic>
    </p:spTree>
    <p:extLst>
      <p:ext uri="{BB962C8B-B14F-4D97-AF65-F5344CB8AC3E}">
        <p14:creationId xmlns:p14="http://schemas.microsoft.com/office/powerpoint/2010/main" val="20299814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ircle(in)">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Autofit/>
          </a:bodyPr>
          <a:lstStyle/>
          <a:p>
            <a:pPr algn="ctr"/>
            <a:r>
              <a:rPr lang="en-US" dirty="0" smtClean="0">
                <a:effectLst>
                  <a:outerShdw blurRad="38100" dist="38100" dir="2700000" algn="tl">
                    <a:srgbClr val="000000">
                      <a:alpha val="43137"/>
                    </a:srgbClr>
                  </a:outerShdw>
                </a:effectLst>
              </a:rPr>
              <a:t>Constitutional monarchy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598532" y="471509"/>
            <a:ext cx="5678424" cy="5184648"/>
          </a:xfrm>
        </p:spPr>
        <p:txBody>
          <a:bodyPr>
            <a:normAutofit/>
          </a:bodyPr>
          <a:lstStyle/>
          <a:p>
            <a:r>
              <a:rPr lang="en-US" sz="4400" dirty="0" smtClean="0"/>
              <a:t>King or Queen’s power is limited by a Constitution</a:t>
            </a:r>
            <a:endParaRPr lang="en-US" sz="4400" dirty="0"/>
          </a:p>
        </p:txBody>
      </p:sp>
      <p:sp>
        <p:nvSpPr>
          <p:cNvPr id="4" name="Content Placeholder 3"/>
          <p:cNvSpPr>
            <a:spLocks noGrp="1"/>
          </p:cNvSpPr>
          <p:nvPr>
            <p:ph type="body" sz="half" idx="2"/>
          </p:nvPr>
        </p:nvSpPr>
        <p:spPr>
          <a:xfrm>
            <a:off x="8953477" y="1823556"/>
            <a:ext cx="4389120" cy="3762294"/>
          </a:xfrm>
        </p:spPr>
        <p:txBody>
          <a:bodyPr>
            <a:normAutofit/>
          </a:bodyPr>
          <a:lstStyle/>
          <a:p>
            <a:r>
              <a:rPr lang="en-US" sz="4800" dirty="0" smtClean="0"/>
              <a:t>Example:</a:t>
            </a:r>
          </a:p>
          <a:p>
            <a:pPr>
              <a:buFont typeface="Wingdings" panose="05000000000000000000" pitchFamily="2" charset="2"/>
              <a:buChar char="v"/>
            </a:pPr>
            <a:r>
              <a:rPr lang="en-US" sz="4800" dirty="0" smtClean="0"/>
              <a:t>England</a:t>
            </a:r>
            <a:endParaRPr lang="en-US" sz="4800" dirty="0"/>
          </a:p>
        </p:txBody>
      </p:sp>
      <p:pic>
        <p:nvPicPr>
          <p:cNvPr id="6146" name="Picture 2" descr="Image result for monarc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845" y="3507476"/>
            <a:ext cx="4765902" cy="32413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80870" y="2473018"/>
            <a:ext cx="5307210" cy="3999862"/>
          </a:xfrm>
          <a:prstGeom prst="rect">
            <a:avLst/>
          </a:prstGeom>
        </p:spPr>
      </p:pic>
    </p:spTree>
    <p:extLst>
      <p:ext uri="{BB962C8B-B14F-4D97-AF65-F5344CB8AC3E}">
        <p14:creationId xmlns:p14="http://schemas.microsoft.com/office/powerpoint/2010/main" val="3961361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ircle(in)">
                                      <p:cBhvr>
                                        <p:cTn id="19" dur="2000"/>
                                        <p:tgtEl>
                                          <p:spTgt spid="4">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wheel(1)">
                                      <p:cBhvr>
                                        <p:cTn id="25"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TM02900720[[fn=Integral]]</Template>
  <TotalTime>1177</TotalTime>
  <Words>796</Words>
  <Application>Microsoft Office PowerPoint</Application>
  <PresentationFormat>Custom</PresentationFormat>
  <Paragraphs>115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Integral</vt:lpstr>
      <vt:lpstr>Forms and systems of government</vt:lpstr>
      <vt:lpstr>PowerPoint Presentation</vt:lpstr>
      <vt:lpstr>Anarchy</vt:lpstr>
      <vt:lpstr>Democracy</vt:lpstr>
      <vt:lpstr>Direct democracy</vt:lpstr>
      <vt:lpstr>Representative Democracy (Republic)</vt:lpstr>
      <vt:lpstr>Monarchy</vt:lpstr>
      <vt:lpstr>Absolute monarchy</vt:lpstr>
      <vt:lpstr>Constitutional monarchy</vt:lpstr>
      <vt:lpstr>oligarchy</vt:lpstr>
      <vt:lpstr>Autocracy</vt:lpstr>
      <vt:lpstr>Theocracy</vt:lpstr>
      <vt:lpstr>PowerPoint Presentation</vt:lpstr>
      <vt:lpstr>PowerPoint Presentation</vt:lpstr>
      <vt:lpstr>Systems of Government</vt:lpstr>
      <vt:lpstr>Parliamentary system</vt:lpstr>
      <vt:lpstr>Federal</vt:lpstr>
      <vt:lpstr>Confederal</vt:lpstr>
      <vt:lpstr>Unitary </vt:lpstr>
      <vt:lpstr>PowerPoint Presentation</vt:lpstr>
      <vt:lpstr>Socialism</vt:lpstr>
      <vt:lpstr>Communism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Forms and systems of government</dc:title>
  <dc:creator>Mary</dc:creator>
  <cp:lastModifiedBy>Windows User</cp:lastModifiedBy>
  <cp:revision>20</cp:revision>
  <dcterms:created xsi:type="dcterms:W3CDTF">2016-08-29T01:56:54Z</dcterms:created>
  <dcterms:modified xsi:type="dcterms:W3CDTF">2016-08-30T16:00:38Z</dcterms:modified>
</cp:coreProperties>
</file>