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75" r:id="rId13"/>
    <p:sldId id="276" r:id="rId14"/>
    <p:sldId id="277" r:id="rId15"/>
    <p:sldId id="278" r:id="rId16"/>
    <p:sldId id="280" r:id="rId17"/>
    <p:sldId id="281" r:id="rId18"/>
    <p:sldId id="282" r:id="rId19"/>
    <p:sldId id="283" r:id="rId20"/>
    <p:sldId id="284" r:id="rId21"/>
    <p:sldId id="285" r:id="rId22"/>
    <p:sldId id="268" r:id="rId23"/>
    <p:sldId id="269" r:id="rId24"/>
    <p:sldId id="274" r:id="rId25"/>
    <p:sldId id="271" r:id="rId26"/>
    <p:sldId id="273" r:id="rId27"/>
    <p:sldId id="272" r:id="rId28"/>
    <p:sldId id="287" r:id="rId29"/>
    <p:sldId id="286"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78" y="-7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185E8E-B83F-45BE-A896-64B82BDB1F08}"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498BA-B8FD-496F-9821-0B58E11196E0}" type="slidenum">
              <a:rPr lang="en-US" smtClean="0"/>
              <a:t>‹#›</a:t>
            </a:fld>
            <a:endParaRPr lang="en-US"/>
          </a:p>
        </p:txBody>
      </p:sp>
    </p:spTree>
    <p:extLst>
      <p:ext uri="{BB962C8B-B14F-4D97-AF65-F5344CB8AC3E}">
        <p14:creationId xmlns:p14="http://schemas.microsoft.com/office/powerpoint/2010/main" val="172065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85E8E-B83F-45BE-A896-64B82BDB1F08}"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498BA-B8FD-496F-9821-0B58E11196E0}" type="slidenum">
              <a:rPr lang="en-US" smtClean="0"/>
              <a:t>‹#›</a:t>
            </a:fld>
            <a:endParaRPr lang="en-US"/>
          </a:p>
        </p:txBody>
      </p:sp>
    </p:spTree>
    <p:extLst>
      <p:ext uri="{BB962C8B-B14F-4D97-AF65-F5344CB8AC3E}">
        <p14:creationId xmlns:p14="http://schemas.microsoft.com/office/powerpoint/2010/main" val="276411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E185E8E-B83F-45BE-A896-64B82BDB1F08}"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498BA-B8FD-496F-9821-0B58E11196E0}" type="slidenum">
              <a:rPr lang="en-US" smtClean="0"/>
              <a:t>‹#›</a:t>
            </a:fld>
            <a:endParaRPr lang="en-US"/>
          </a:p>
        </p:txBody>
      </p:sp>
    </p:spTree>
    <p:extLst>
      <p:ext uri="{BB962C8B-B14F-4D97-AF65-F5344CB8AC3E}">
        <p14:creationId xmlns:p14="http://schemas.microsoft.com/office/powerpoint/2010/main" val="1746280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8E185E8E-B83F-45BE-A896-64B82BDB1F08}"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9498BA-B8FD-496F-9821-0B58E11196E0}" type="slidenum">
              <a:rPr lang="en-US" smtClean="0"/>
              <a:t>‹#›</a:t>
            </a:fld>
            <a:endParaRPr lang="en-US"/>
          </a:p>
        </p:txBody>
      </p:sp>
    </p:spTree>
    <p:extLst>
      <p:ext uri="{BB962C8B-B14F-4D97-AF65-F5344CB8AC3E}">
        <p14:creationId xmlns:p14="http://schemas.microsoft.com/office/powerpoint/2010/main" val="2352002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185E8E-B83F-45BE-A896-64B82BDB1F08}"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498BA-B8FD-496F-9821-0B58E11196E0}" type="slidenum">
              <a:rPr lang="en-US" smtClean="0"/>
              <a:t>‹#›</a:t>
            </a:fld>
            <a:endParaRPr lang="en-US"/>
          </a:p>
        </p:txBody>
      </p:sp>
    </p:spTree>
    <p:extLst>
      <p:ext uri="{BB962C8B-B14F-4D97-AF65-F5344CB8AC3E}">
        <p14:creationId xmlns:p14="http://schemas.microsoft.com/office/powerpoint/2010/main" val="3842499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185E8E-B83F-45BE-A896-64B82BDB1F08}"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498BA-B8FD-496F-9821-0B58E11196E0}" type="slidenum">
              <a:rPr lang="en-US" smtClean="0"/>
              <a:t>‹#›</a:t>
            </a:fld>
            <a:endParaRPr lang="en-US"/>
          </a:p>
        </p:txBody>
      </p:sp>
    </p:spTree>
    <p:extLst>
      <p:ext uri="{BB962C8B-B14F-4D97-AF65-F5344CB8AC3E}">
        <p14:creationId xmlns:p14="http://schemas.microsoft.com/office/powerpoint/2010/main" val="368494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185E8E-B83F-45BE-A896-64B82BDB1F08}"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498BA-B8FD-496F-9821-0B58E11196E0}" type="slidenum">
              <a:rPr lang="en-US" smtClean="0"/>
              <a:t>‹#›</a:t>
            </a:fld>
            <a:endParaRPr lang="en-US"/>
          </a:p>
        </p:txBody>
      </p:sp>
    </p:spTree>
    <p:extLst>
      <p:ext uri="{BB962C8B-B14F-4D97-AF65-F5344CB8AC3E}">
        <p14:creationId xmlns:p14="http://schemas.microsoft.com/office/powerpoint/2010/main" val="368424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85E8E-B83F-45BE-A896-64B82BDB1F08}"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498BA-B8FD-496F-9821-0B58E11196E0}" type="slidenum">
              <a:rPr lang="en-US" smtClean="0"/>
              <a:t>‹#›</a:t>
            </a:fld>
            <a:endParaRPr lang="en-US"/>
          </a:p>
        </p:txBody>
      </p:sp>
    </p:spTree>
    <p:extLst>
      <p:ext uri="{BB962C8B-B14F-4D97-AF65-F5344CB8AC3E}">
        <p14:creationId xmlns:p14="http://schemas.microsoft.com/office/powerpoint/2010/main" val="259786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185E8E-B83F-45BE-A896-64B82BDB1F08}"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498BA-B8FD-496F-9821-0B58E11196E0}" type="slidenum">
              <a:rPr lang="en-US" smtClean="0"/>
              <a:t>‹#›</a:t>
            </a:fld>
            <a:endParaRPr lang="en-US"/>
          </a:p>
        </p:txBody>
      </p:sp>
    </p:spTree>
    <p:extLst>
      <p:ext uri="{BB962C8B-B14F-4D97-AF65-F5344CB8AC3E}">
        <p14:creationId xmlns:p14="http://schemas.microsoft.com/office/powerpoint/2010/main" val="312328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185E8E-B83F-45BE-A896-64B82BDB1F08}"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9498BA-B8FD-496F-9821-0B58E11196E0}" type="slidenum">
              <a:rPr lang="en-US" smtClean="0"/>
              <a:t>‹#›</a:t>
            </a:fld>
            <a:endParaRPr lang="en-US"/>
          </a:p>
        </p:txBody>
      </p:sp>
    </p:spTree>
    <p:extLst>
      <p:ext uri="{BB962C8B-B14F-4D97-AF65-F5344CB8AC3E}">
        <p14:creationId xmlns:p14="http://schemas.microsoft.com/office/powerpoint/2010/main" val="3348758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185E8E-B83F-45BE-A896-64B82BDB1F08}"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9498BA-B8FD-496F-9821-0B58E11196E0}" type="slidenum">
              <a:rPr lang="en-US" smtClean="0"/>
              <a:t>‹#›</a:t>
            </a:fld>
            <a:endParaRPr lang="en-US"/>
          </a:p>
        </p:txBody>
      </p:sp>
    </p:spTree>
    <p:extLst>
      <p:ext uri="{BB962C8B-B14F-4D97-AF65-F5344CB8AC3E}">
        <p14:creationId xmlns:p14="http://schemas.microsoft.com/office/powerpoint/2010/main" val="47547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85E8E-B83F-45BE-A896-64B82BDB1F08}"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9498BA-B8FD-496F-9821-0B58E11196E0}" type="slidenum">
              <a:rPr lang="en-US" smtClean="0"/>
              <a:t>‹#›</a:t>
            </a:fld>
            <a:endParaRPr lang="en-US"/>
          </a:p>
        </p:txBody>
      </p:sp>
    </p:spTree>
    <p:extLst>
      <p:ext uri="{BB962C8B-B14F-4D97-AF65-F5344CB8AC3E}">
        <p14:creationId xmlns:p14="http://schemas.microsoft.com/office/powerpoint/2010/main" val="287222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85E8E-B83F-45BE-A896-64B82BDB1F08}"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498BA-B8FD-496F-9821-0B58E11196E0}" type="slidenum">
              <a:rPr lang="en-US" smtClean="0"/>
              <a:t>‹#›</a:t>
            </a:fld>
            <a:endParaRPr lang="en-US"/>
          </a:p>
        </p:txBody>
      </p:sp>
    </p:spTree>
    <p:extLst>
      <p:ext uri="{BB962C8B-B14F-4D97-AF65-F5344CB8AC3E}">
        <p14:creationId xmlns:p14="http://schemas.microsoft.com/office/powerpoint/2010/main" val="136270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8E185E8E-B83F-45BE-A896-64B82BDB1F08}" type="datetimeFigureOut">
              <a:rPr lang="en-US" smtClean="0"/>
              <a:t>8/24/2016</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129498BA-B8FD-496F-9821-0B58E11196E0}" type="slidenum">
              <a:rPr lang="en-US" smtClean="0"/>
              <a:t>‹#›</a:t>
            </a:fld>
            <a:endParaRPr lang="en-US"/>
          </a:p>
        </p:txBody>
      </p:sp>
    </p:spTree>
    <p:extLst>
      <p:ext uri="{BB962C8B-B14F-4D97-AF65-F5344CB8AC3E}">
        <p14:creationId xmlns:p14="http://schemas.microsoft.com/office/powerpoint/2010/main" val="218858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E185E8E-B83F-45BE-A896-64B82BDB1F08}" type="datetimeFigureOut">
              <a:rPr lang="en-US" smtClean="0"/>
              <a:t>8/24/2016</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129498BA-B8FD-496F-9821-0B58E11196E0}" type="slidenum">
              <a:rPr lang="en-US" smtClean="0"/>
              <a:t>‹#›</a:t>
            </a:fld>
            <a:endParaRPr lang="en-US"/>
          </a:p>
        </p:txBody>
      </p:sp>
    </p:spTree>
    <p:extLst>
      <p:ext uri="{BB962C8B-B14F-4D97-AF65-F5344CB8AC3E}">
        <p14:creationId xmlns:p14="http://schemas.microsoft.com/office/powerpoint/2010/main" val="33547572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whitehouse.gov/photos-and-video/video/2012/07/04/president-obama-speaks-naturalization-ceremon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Citizenship…</a:t>
            </a:r>
            <a:endParaRPr lang="en-US" dirty="0"/>
          </a:p>
        </p:txBody>
      </p:sp>
      <p:sp>
        <p:nvSpPr>
          <p:cNvPr id="3" name="Subtitle 2"/>
          <p:cNvSpPr>
            <a:spLocks noGrp="1"/>
          </p:cNvSpPr>
          <p:nvPr>
            <p:ph type="subTitle" idx="1"/>
          </p:nvPr>
        </p:nvSpPr>
        <p:spPr/>
        <p:txBody>
          <a:bodyPr>
            <a:noAutofit/>
          </a:bodyPr>
          <a:lstStyle/>
          <a:p>
            <a:r>
              <a:rPr lang="en-US" sz="2000" dirty="0" smtClean="0"/>
              <a:t>Civics </a:t>
            </a:r>
            <a:r>
              <a:rPr lang="en-US" sz="2000" dirty="0"/>
              <a:t>is the study of the </a:t>
            </a:r>
            <a:r>
              <a:rPr lang="en-US" sz="2000" b="1" dirty="0"/>
              <a:t>rights</a:t>
            </a:r>
            <a:r>
              <a:rPr lang="en-US" sz="2000" dirty="0"/>
              <a:t> and </a:t>
            </a:r>
            <a:r>
              <a:rPr lang="en-US" sz="2000" b="1" dirty="0"/>
              <a:t>duties</a:t>
            </a:r>
            <a:r>
              <a:rPr lang="en-US" sz="2000" dirty="0"/>
              <a:t> that citizens have. Civics is important because citizens need to know what rights are guaranteed to them and what is </a:t>
            </a:r>
            <a:r>
              <a:rPr lang="en-US" sz="2000" b="1" dirty="0"/>
              <a:t>expected</a:t>
            </a:r>
            <a:r>
              <a:rPr lang="en-US" sz="2000" dirty="0"/>
              <a:t> of them. One place to begin the study of civics is by looking at </a:t>
            </a:r>
            <a:r>
              <a:rPr lang="en-US" sz="2000" b="1" i="1" dirty="0"/>
              <a:t>how </a:t>
            </a:r>
            <a:r>
              <a:rPr lang="en-US" sz="2000" dirty="0"/>
              <a:t>someone becomes a citizen of the United </a:t>
            </a:r>
            <a:r>
              <a:rPr lang="en-US" sz="2000" dirty="0" smtClean="0"/>
              <a:t>States. </a:t>
            </a:r>
            <a:endParaRPr lang="en-US" sz="2000" dirty="0"/>
          </a:p>
        </p:txBody>
      </p:sp>
      <p:pic>
        <p:nvPicPr>
          <p:cNvPr id="4" name="Picture 3"/>
          <p:cNvPicPr>
            <a:picLocks noChangeAspect="1"/>
          </p:cNvPicPr>
          <p:nvPr/>
        </p:nvPicPr>
        <p:blipFill>
          <a:blip r:embed="rId2"/>
          <a:stretch>
            <a:fillRect/>
          </a:stretch>
        </p:blipFill>
        <p:spPr>
          <a:xfrm>
            <a:off x="6605373" y="310977"/>
            <a:ext cx="3957993" cy="4346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745898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Naturalization Process:</a:t>
            </a:r>
            <a:endParaRPr lang="en-US" dirty="0"/>
          </a:p>
        </p:txBody>
      </p:sp>
      <p:sp>
        <p:nvSpPr>
          <p:cNvPr id="3" name="Content Placeholder 2"/>
          <p:cNvSpPr>
            <a:spLocks noGrp="1"/>
          </p:cNvSpPr>
          <p:nvPr>
            <p:ph idx="1"/>
          </p:nvPr>
        </p:nvSpPr>
        <p:spPr>
          <a:xfrm>
            <a:off x="810000" y="2522538"/>
            <a:ext cx="10554574" cy="3636511"/>
          </a:xfrm>
        </p:spPr>
        <p:txBody>
          <a:bodyPr>
            <a:normAutofit/>
          </a:bodyPr>
          <a:lstStyle/>
          <a:p>
            <a:r>
              <a:rPr lang="en-US" sz="2800" b="1" i="1" u="sng" dirty="0" smtClean="0">
                <a:solidFill>
                  <a:schemeClr val="accent2">
                    <a:lumMod val="75000"/>
                  </a:schemeClr>
                </a:solidFill>
              </a:rPr>
              <a:t>Immigrants must:</a:t>
            </a:r>
          </a:p>
          <a:p>
            <a:pPr lvl="1"/>
            <a:r>
              <a:rPr lang="en-US" sz="2400" dirty="0" smtClean="0"/>
              <a:t>Be at least 18 years old</a:t>
            </a:r>
          </a:p>
          <a:p>
            <a:pPr lvl="1"/>
            <a:r>
              <a:rPr lang="en-US" sz="2400" dirty="0" smtClean="0"/>
              <a:t>Be a resident of the U.S. for at least 5 years</a:t>
            </a:r>
          </a:p>
          <a:p>
            <a:pPr lvl="1"/>
            <a:r>
              <a:rPr lang="en-US" sz="2400" dirty="0" smtClean="0"/>
              <a:t>Be of good moral character </a:t>
            </a:r>
          </a:p>
          <a:p>
            <a:pPr lvl="1"/>
            <a:r>
              <a:rPr lang="en-US" sz="2400" dirty="0" smtClean="0"/>
              <a:t>Be able to read and speak basic English </a:t>
            </a:r>
          </a:p>
          <a:p>
            <a:pPr lvl="1"/>
            <a:r>
              <a:rPr lang="en-US" sz="2400" dirty="0" smtClean="0"/>
              <a:t>Pass an interview and a test on U.S. History and Government</a:t>
            </a:r>
          </a:p>
          <a:p>
            <a:pPr lvl="1"/>
            <a:endParaRPr lang="en-US" sz="2400" dirty="0" smtClean="0"/>
          </a:p>
          <a:p>
            <a:pPr lvl="1"/>
            <a:endParaRPr lang="en-US" sz="2400" dirty="0"/>
          </a:p>
        </p:txBody>
      </p:sp>
      <p:pic>
        <p:nvPicPr>
          <p:cNvPr id="4" name="Picture 3"/>
          <p:cNvPicPr>
            <a:picLocks noChangeAspect="1"/>
          </p:cNvPicPr>
          <p:nvPr/>
        </p:nvPicPr>
        <p:blipFill rotWithShape="1">
          <a:blip r:embed="rId2"/>
          <a:srcRect t="16927"/>
          <a:stretch/>
        </p:blipFill>
        <p:spPr>
          <a:xfrm>
            <a:off x="7353554" y="663836"/>
            <a:ext cx="3833599" cy="21211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24014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last step…</a:t>
            </a:r>
            <a:endParaRPr lang="en-US" dirty="0"/>
          </a:p>
        </p:txBody>
      </p:sp>
      <p:sp>
        <p:nvSpPr>
          <p:cNvPr id="3" name="Content Placeholder 2"/>
          <p:cNvSpPr>
            <a:spLocks noGrp="1"/>
          </p:cNvSpPr>
          <p:nvPr>
            <p:ph idx="1"/>
          </p:nvPr>
        </p:nvSpPr>
        <p:spPr>
          <a:xfrm>
            <a:off x="518461" y="2754550"/>
            <a:ext cx="6660261" cy="3636511"/>
          </a:xfrm>
        </p:spPr>
        <p:txBody>
          <a:bodyPr>
            <a:noAutofit/>
          </a:bodyPr>
          <a:lstStyle/>
          <a:p>
            <a:r>
              <a:rPr lang="en-US" sz="2400" dirty="0" smtClean="0"/>
              <a:t>Once an immigrant has met the other requirements, all that is left is for them to swear an </a:t>
            </a:r>
            <a:r>
              <a:rPr lang="en-US" sz="2400" b="1" i="1" u="sng" dirty="0" smtClean="0">
                <a:solidFill>
                  <a:schemeClr val="accent2">
                    <a:lumMod val="75000"/>
                  </a:schemeClr>
                </a:solidFill>
              </a:rPr>
              <a:t>oath of allegiance </a:t>
            </a:r>
            <a:r>
              <a:rPr lang="en-US" sz="2400" dirty="0" smtClean="0"/>
              <a:t>to the United States. </a:t>
            </a:r>
          </a:p>
          <a:p>
            <a:r>
              <a:rPr lang="en-US" sz="2400" dirty="0" smtClean="0"/>
              <a:t>This is the most important step because it requires them to pledge their loyalty to </a:t>
            </a:r>
            <a:r>
              <a:rPr lang="en-US" sz="2400" b="1" i="1" dirty="0" smtClean="0"/>
              <a:t>only</a:t>
            </a:r>
            <a:r>
              <a:rPr lang="en-US" sz="2400" dirty="0" smtClean="0"/>
              <a:t> the United States. </a:t>
            </a:r>
          </a:p>
          <a:p>
            <a:r>
              <a:rPr lang="en-US" sz="2400" u="sng" dirty="0">
                <a:hlinkClick r:id="rId2"/>
              </a:rPr>
              <a:t>http://www.whitehouse.gov/photos-and-video/video/2012/07/04/president-obama-speaks-naturalization-ceremony</a:t>
            </a:r>
            <a:endParaRPr lang="en-US" sz="2400" dirty="0" smtClean="0"/>
          </a:p>
          <a:p>
            <a:endParaRPr lang="en-US" sz="2400" dirty="0"/>
          </a:p>
        </p:txBody>
      </p:sp>
      <p:pic>
        <p:nvPicPr>
          <p:cNvPr id="4" name="Picture 3"/>
          <p:cNvPicPr>
            <a:picLocks noChangeAspect="1"/>
          </p:cNvPicPr>
          <p:nvPr/>
        </p:nvPicPr>
        <p:blipFill>
          <a:blip r:embed="rId3"/>
          <a:stretch>
            <a:fillRect/>
          </a:stretch>
        </p:blipFill>
        <p:spPr>
          <a:xfrm>
            <a:off x="7536976" y="2754550"/>
            <a:ext cx="4309281" cy="28728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9425076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829326"/>
            <a:ext cx="10571998" cy="970450"/>
          </a:xfrm>
        </p:spPr>
        <p:txBody>
          <a:bodyPr/>
          <a:lstStyle/>
          <a:p>
            <a:r>
              <a:rPr lang="en-US" dirty="0" smtClean="0"/>
              <a:t>Decide whether each person is already a citizen, eligible for naturalization, or must wait to apply. </a:t>
            </a:r>
            <a:endParaRPr lang="en-US" dirty="0"/>
          </a:p>
        </p:txBody>
      </p:sp>
      <p:pic>
        <p:nvPicPr>
          <p:cNvPr id="4" name="Content Placeholder 3"/>
          <p:cNvPicPr>
            <a:picLocks noGrp="1" noChangeAspect="1"/>
          </p:cNvPicPr>
          <p:nvPr>
            <p:ph idx="1"/>
          </p:nvPr>
        </p:nvPicPr>
        <p:blipFill rotWithShape="1">
          <a:blip r:embed="rId2"/>
          <a:srcRect l="8469" t="32329" r="60733" b="42904"/>
          <a:stretch/>
        </p:blipFill>
        <p:spPr>
          <a:xfrm>
            <a:off x="2577150" y="2524835"/>
            <a:ext cx="7037697" cy="3016155"/>
          </a:xfrm>
          <a:prstGeom prst="rect">
            <a:avLst/>
          </a:prstGeom>
        </p:spPr>
      </p:pic>
      <p:sp>
        <p:nvSpPr>
          <p:cNvPr id="6" name="Multiply 5"/>
          <p:cNvSpPr/>
          <p:nvPr/>
        </p:nvSpPr>
        <p:spPr>
          <a:xfrm>
            <a:off x="6307716" y="4421875"/>
            <a:ext cx="689212" cy="75104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96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8498" t="57430" r="61189" b="21707"/>
          <a:stretch/>
        </p:blipFill>
        <p:spPr>
          <a:xfrm>
            <a:off x="2333766" y="2402005"/>
            <a:ext cx="7925608" cy="2906973"/>
          </a:xfrm>
          <a:prstGeom prst="rect">
            <a:avLst/>
          </a:prstGeom>
        </p:spPr>
      </p:pic>
      <p:sp>
        <p:nvSpPr>
          <p:cNvPr id="5" name="Multiply 4"/>
          <p:cNvSpPr/>
          <p:nvPr/>
        </p:nvSpPr>
        <p:spPr>
          <a:xfrm>
            <a:off x="2859206" y="4339989"/>
            <a:ext cx="689212" cy="75104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17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8498" t="31056" r="61189" b="45129"/>
          <a:stretch/>
        </p:blipFill>
        <p:spPr>
          <a:xfrm>
            <a:off x="2076493" y="2497540"/>
            <a:ext cx="6617132" cy="2770496"/>
          </a:xfrm>
          <a:prstGeom prst="rect">
            <a:avLst/>
          </a:prstGeom>
        </p:spPr>
      </p:pic>
      <p:sp>
        <p:nvSpPr>
          <p:cNvPr id="5" name="Multiply 4"/>
          <p:cNvSpPr/>
          <p:nvPr/>
        </p:nvSpPr>
        <p:spPr>
          <a:xfrm>
            <a:off x="7158251" y="4176216"/>
            <a:ext cx="689212" cy="75104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1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8498" t="55855" r="60978" b="22692"/>
          <a:stretch/>
        </p:blipFill>
        <p:spPr>
          <a:xfrm>
            <a:off x="2142699" y="2415653"/>
            <a:ext cx="7519916" cy="2816741"/>
          </a:xfrm>
          <a:prstGeom prst="rect">
            <a:avLst/>
          </a:prstGeom>
        </p:spPr>
      </p:pic>
      <p:sp>
        <p:nvSpPr>
          <p:cNvPr id="5" name="Multiply 4"/>
          <p:cNvSpPr/>
          <p:nvPr/>
        </p:nvSpPr>
        <p:spPr>
          <a:xfrm>
            <a:off x="2599899" y="4309842"/>
            <a:ext cx="689212" cy="75104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06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CHAMPs for Naturalization Scenarios</a:t>
            </a:r>
            <a:endParaRPr lang="en-US" dirty="0"/>
          </a:p>
        </p:txBody>
      </p:sp>
      <p:sp>
        <p:nvSpPr>
          <p:cNvPr id="3" name="Content Placeholder 2"/>
          <p:cNvSpPr>
            <a:spLocks noGrp="1"/>
          </p:cNvSpPr>
          <p:nvPr>
            <p:ph idx="1"/>
          </p:nvPr>
        </p:nvSpPr>
        <p:spPr/>
        <p:txBody>
          <a:bodyPr/>
          <a:lstStyle/>
          <a:p>
            <a:r>
              <a:rPr lang="en-US" dirty="0" smtClean="0"/>
              <a:t>C- Level 2</a:t>
            </a:r>
          </a:p>
          <a:p>
            <a:r>
              <a:rPr lang="en-US" dirty="0" smtClean="0"/>
              <a:t>H- Raise your hand for me</a:t>
            </a:r>
          </a:p>
          <a:p>
            <a:r>
              <a:rPr lang="en-US" dirty="0" smtClean="0"/>
              <a:t>A- You and your partner will work on analyzing the naturalization scenarios. </a:t>
            </a:r>
          </a:p>
          <a:p>
            <a:r>
              <a:rPr lang="en-US" dirty="0" smtClean="0"/>
              <a:t>M- There will be no movement without permission</a:t>
            </a:r>
          </a:p>
          <a:p>
            <a:r>
              <a:rPr lang="en-US" dirty="0" smtClean="0"/>
              <a:t>P- You are working at a level 1 with only your partner. You are only working on the naturalization scenarios. </a:t>
            </a:r>
          </a:p>
          <a:p>
            <a:r>
              <a:rPr lang="en-US" dirty="0" smtClean="0"/>
              <a:t>S- Success! </a:t>
            </a:r>
            <a:endParaRPr lang="en-US" dirty="0"/>
          </a:p>
        </p:txBody>
      </p:sp>
    </p:spTree>
    <p:extLst>
      <p:ext uri="{BB962C8B-B14F-4D97-AF65-F5344CB8AC3E}">
        <p14:creationId xmlns:p14="http://schemas.microsoft.com/office/powerpoint/2010/main" val="1708950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keep your cards</a:t>
            </a:r>
            <a:endParaRPr lang="en-US" dirty="0"/>
          </a:p>
        </p:txBody>
      </p:sp>
      <p:sp>
        <p:nvSpPr>
          <p:cNvPr id="3" name="Content Placeholder 2"/>
          <p:cNvSpPr>
            <a:spLocks noGrp="1"/>
          </p:cNvSpPr>
          <p:nvPr>
            <p:ph sz="half" idx="1"/>
          </p:nvPr>
        </p:nvSpPr>
        <p:spPr>
          <a:xfrm>
            <a:off x="164123" y="2784994"/>
            <a:ext cx="6002215" cy="3638763"/>
          </a:xfrm>
        </p:spPr>
        <p:txBody>
          <a:bodyPr>
            <a:noAutofit/>
          </a:bodyPr>
          <a:lstStyle/>
          <a:p>
            <a:r>
              <a:rPr lang="en-US" sz="2400" dirty="0" smtClean="0"/>
              <a:t>Working </a:t>
            </a:r>
            <a:r>
              <a:rPr lang="en-US" sz="2400" dirty="0"/>
              <a:t>and focusing on the task assigned only</a:t>
            </a:r>
          </a:p>
          <a:p>
            <a:r>
              <a:rPr lang="en-US" sz="2400" dirty="0" smtClean="0"/>
              <a:t>Working </a:t>
            </a:r>
            <a:r>
              <a:rPr lang="en-US" sz="2400" dirty="0"/>
              <a:t>cooperatively with only your partner</a:t>
            </a:r>
          </a:p>
          <a:p>
            <a:r>
              <a:rPr lang="en-US" sz="2400" dirty="0" smtClean="0"/>
              <a:t>Working </a:t>
            </a:r>
            <a:r>
              <a:rPr lang="en-US" sz="2400" dirty="0"/>
              <a:t>at a conversation level 2- I shouldn’t hear you across the room</a:t>
            </a:r>
          </a:p>
          <a:p>
            <a:r>
              <a:rPr lang="en-US" sz="2400" dirty="0" smtClean="0"/>
              <a:t>Using </a:t>
            </a:r>
            <a:r>
              <a:rPr lang="en-US" sz="2400" dirty="0"/>
              <a:t>your time wisely</a:t>
            </a:r>
          </a:p>
          <a:p>
            <a:r>
              <a:rPr lang="en-US" sz="2400" dirty="0" smtClean="0"/>
              <a:t>Staying </a:t>
            </a:r>
            <a:r>
              <a:rPr lang="en-US" sz="2400" dirty="0"/>
              <a:t>in your seat</a:t>
            </a:r>
          </a:p>
          <a:p>
            <a:r>
              <a:rPr lang="en-US" sz="2400" dirty="0" smtClean="0"/>
              <a:t>Keeping </a:t>
            </a:r>
            <a:r>
              <a:rPr lang="en-US" sz="2400" dirty="0"/>
              <a:t>hands off of the </a:t>
            </a:r>
            <a:r>
              <a:rPr lang="en-US" sz="2400" dirty="0" smtClean="0"/>
              <a:t>cards/not </a:t>
            </a:r>
            <a:r>
              <a:rPr lang="en-US" sz="2400" dirty="0"/>
              <a:t>losing cards</a:t>
            </a:r>
          </a:p>
          <a:p>
            <a:endParaRPr lang="en-US" sz="2400" dirty="0"/>
          </a:p>
        </p:txBody>
      </p:sp>
      <p:sp>
        <p:nvSpPr>
          <p:cNvPr id="4" name="Content Placeholder 3"/>
          <p:cNvSpPr>
            <a:spLocks noGrp="1"/>
          </p:cNvSpPr>
          <p:nvPr>
            <p:ph sz="half" idx="2"/>
          </p:nvPr>
        </p:nvSpPr>
        <p:spPr>
          <a:xfrm>
            <a:off x="6234308" y="2773271"/>
            <a:ext cx="5758400" cy="3638764"/>
          </a:xfrm>
        </p:spPr>
        <p:txBody>
          <a:bodyPr>
            <a:noAutofit/>
          </a:bodyPr>
          <a:lstStyle/>
          <a:p>
            <a:r>
              <a:rPr lang="en-US" sz="2400" dirty="0"/>
              <a:t>You will start out with 20 participation points and 10 cards. </a:t>
            </a:r>
            <a:endParaRPr lang="en-US" sz="2400" dirty="0" smtClean="0"/>
          </a:p>
          <a:p>
            <a:r>
              <a:rPr lang="en-US" sz="2400" dirty="0" smtClean="0"/>
              <a:t>Each </a:t>
            </a:r>
            <a:r>
              <a:rPr lang="en-US" sz="2400" dirty="0"/>
              <a:t>card is worth 2 points. </a:t>
            </a:r>
            <a:endParaRPr lang="en-US" sz="2400" dirty="0" smtClean="0"/>
          </a:p>
          <a:p>
            <a:r>
              <a:rPr lang="en-US" sz="2400" dirty="0" smtClean="0"/>
              <a:t>You </a:t>
            </a:r>
            <a:r>
              <a:rPr lang="en-US" sz="2400" dirty="0"/>
              <a:t>lose 2 points for each card that is taken away. </a:t>
            </a:r>
          </a:p>
          <a:p>
            <a:pPr lvl="1"/>
            <a:r>
              <a:rPr lang="en-US" sz="2000" dirty="0"/>
              <a:t>If I take away the 10, you will have 18 points</a:t>
            </a:r>
          </a:p>
          <a:p>
            <a:pPr lvl="1"/>
            <a:r>
              <a:rPr lang="en-US" sz="2000" dirty="0"/>
              <a:t>If I take away the 9, you will have 16 points</a:t>
            </a:r>
          </a:p>
          <a:p>
            <a:pPr lvl="1"/>
            <a:r>
              <a:rPr lang="en-US" sz="2000" dirty="0"/>
              <a:t>If I take away the 8, you will have 14 points</a:t>
            </a:r>
          </a:p>
          <a:p>
            <a:endParaRPr lang="en-US" sz="2400" dirty="0"/>
          </a:p>
        </p:txBody>
      </p:sp>
    </p:spTree>
    <p:extLst>
      <p:ext uri="{BB962C8B-B14F-4D97-AF65-F5344CB8AC3E}">
        <p14:creationId xmlns:p14="http://schemas.microsoft.com/office/powerpoint/2010/main" val="140961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barn(inVertical)">
                                      <p:cBhvr>
                                        <p:cTn id="43" dur="500"/>
                                        <p:tgtEl>
                                          <p:spTgt spid="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barn(inVertical)">
                                      <p:cBhvr>
                                        <p:cTn id="48" dur="500"/>
                                        <p:tgtEl>
                                          <p:spTgt spid="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barn(inVertical)">
                                      <p:cBhvr>
                                        <p:cTn id="53" dur="500"/>
                                        <p:tgtEl>
                                          <p:spTgt spid="4">
                                            <p:txEl>
                                              <p:pRg st="2" end="2"/>
                                            </p:txEl>
                                          </p:spTgt>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barn(inVertical)">
                                      <p:cBhvr>
                                        <p:cTn id="56" dur="500"/>
                                        <p:tgtEl>
                                          <p:spTgt spid="4">
                                            <p:txEl>
                                              <p:pRg st="3" end="3"/>
                                            </p:txEl>
                                          </p:spTgt>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barn(inVertical)">
                                      <p:cBhvr>
                                        <p:cTn id="59" dur="500"/>
                                        <p:tgtEl>
                                          <p:spTgt spid="4">
                                            <p:txEl>
                                              <p:pRg st="4" end="4"/>
                                            </p:txEl>
                                          </p:spTgt>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barn(inVertical)">
                                      <p:cBhvr>
                                        <p:cTn id="6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40678" y="2656041"/>
            <a:ext cx="5770123" cy="3638763"/>
          </a:xfrm>
        </p:spPr>
        <p:txBody>
          <a:bodyPr>
            <a:noAutofit/>
          </a:bodyPr>
          <a:lstStyle/>
          <a:p>
            <a:pPr lvl="0"/>
            <a:r>
              <a:rPr lang="en-US" sz="2000" dirty="0"/>
              <a:t> Carlo has lived most of his life in Italy, but now he wants to become a U.S. citizen. He came to the United States three years ago, has been a legal resident ever since and has never been in trouble with the law, either in the United States or in Italy. He enjoys owning his own home and living in a wealthy neighborhood. Carlo is 25 years old, speaks English very well and has recently taken a class at local community college on U.S. history for new citizens.</a:t>
            </a:r>
          </a:p>
          <a:p>
            <a:endParaRPr lang="en-US" sz="2000" dirty="0"/>
          </a:p>
        </p:txBody>
      </p:sp>
      <p:sp>
        <p:nvSpPr>
          <p:cNvPr id="4" name="Content Placeholder 3"/>
          <p:cNvSpPr>
            <a:spLocks noGrp="1"/>
          </p:cNvSpPr>
          <p:nvPr>
            <p:ph sz="half" idx="2"/>
          </p:nvPr>
        </p:nvSpPr>
        <p:spPr>
          <a:xfrm>
            <a:off x="6410153" y="2738103"/>
            <a:ext cx="5194583" cy="3638764"/>
          </a:xfrm>
        </p:spPr>
        <p:txBody>
          <a:bodyPr>
            <a:noAutofit/>
          </a:bodyPr>
          <a:lstStyle/>
          <a:p>
            <a:r>
              <a:rPr lang="en-US" sz="2000" dirty="0"/>
              <a:t>1. Can Carlo become a citizen? </a:t>
            </a:r>
            <a:endParaRPr lang="en-US" sz="2000" dirty="0" smtClean="0"/>
          </a:p>
          <a:p>
            <a:pPr lvl="1"/>
            <a:r>
              <a:rPr lang="en-US" sz="1800" dirty="0" smtClean="0"/>
              <a:t>No</a:t>
            </a:r>
            <a:r>
              <a:rPr lang="en-US" sz="1800" dirty="0"/>
              <a:t>, Carlo can’t become a citizen.</a:t>
            </a:r>
          </a:p>
          <a:p>
            <a:r>
              <a:rPr lang="en-US" sz="2000" dirty="0"/>
              <a:t>2. What advice can you give him? </a:t>
            </a:r>
            <a:endParaRPr lang="en-US" sz="2000" dirty="0" smtClean="0"/>
          </a:p>
          <a:p>
            <a:pPr lvl="1"/>
            <a:r>
              <a:rPr lang="en-US" sz="1800" dirty="0" smtClean="0"/>
              <a:t>Carlo </a:t>
            </a:r>
            <a:r>
              <a:rPr lang="en-US" sz="1800" dirty="0"/>
              <a:t>needs to wait 2 more years before he can apply to become a citizen.</a:t>
            </a:r>
          </a:p>
          <a:p>
            <a:r>
              <a:rPr lang="en-US" sz="2000" dirty="0"/>
              <a:t>3. What qualifications does he already have for citizenship? </a:t>
            </a:r>
            <a:endParaRPr lang="en-US" sz="2000" dirty="0" smtClean="0"/>
          </a:p>
          <a:p>
            <a:pPr lvl="1"/>
            <a:r>
              <a:rPr lang="en-US" sz="1800" dirty="0" smtClean="0"/>
              <a:t>Carlo </a:t>
            </a:r>
            <a:r>
              <a:rPr lang="en-US" sz="1800" dirty="0"/>
              <a:t>meets the age and good character requirements. He can also speak English and is learning about U.S. History.</a:t>
            </a:r>
          </a:p>
          <a:p>
            <a:endParaRPr lang="en-US" sz="2000" dirty="0"/>
          </a:p>
        </p:txBody>
      </p:sp>
    </p:spTree>
    <p:extLst>
      <p:ext uri="{BB962C8B-B14F-4D97-AF65-F5344CB8AC3E}">
        <p14:creationId xmlns:p14="http://schemas.microsoft.com/office/powerpoint/2010/main" val="290561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circle(in)">
                                      <p:cBhvr>
                                        <p:cTn id="24" dur="20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circle(in)">
                                      <p:cBhvr>
                                        <p:cTn id="29" dur="20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barn(inVertical)">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circle(in)">
                                      <p:cBhvr>
                                        <p:cTn id="39"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349789" y="2644317"/>
            <a:ext cx="5675873" cy="3638763"/>
          </a:xfrm>
        </p:spPr>
        <p:txBody>
          <a:bodyPr>
            <a:noAutofit/>
          </a:bodyPr>
          <a:lstStyle/>
          <a:p>
            <a:pPr lvl="0"/>
            <a:r>
              <a:rPr lang="en-US" sz="2000" dirty="0" err="1"/>
              <a:t>Jin</a:t>
            </a:r>
            <a:r>
              <a:rPr lang="en-US" sz="2000" dirty="0"/>
              <a:t> Ling has been a legal resident of San Francisco, California, for 20 years. All of her children and grandchildren are United States citizens. She is very loyal to the United States, has never been in trouble with the law and can speak English very well, even though she still speaks her native language, Mandarin. She has attended classes on U.S. history and received high grades. Sometimes she even surprises her grandchildren with her knowledge. </a:t>
            </a:r>
          </a:p>
          <a:p>
            <a:pPr marL="0" indent="0">
              <a:buNone/>
            </a:pPr>
            <a:endParaRPr lang="en-US" sz="2000" dirty="0"/>
          </a:p>
        </p:txBody>
      </p:sp>
      <p:sp>
        <p:nvSpPr>
          <p:cNvPr id="4" name="Content Placeholder 3"/>
          <p:cNvSpPr>
            <a:spLocks noGrp="1"/>
          </p:cNvSpPr>
          <p:nvPr>
            <p:ph sz="half" idx="2"/>
          </p:nvPr>
        </p:nvSpPr>
        <p:spPr>
          <a:xfrm>
            <a:off x="6210861" y="2679487"/>
            <a:ext cx="5194583" cy="3638764"/>
          </a:xfrm>
        </p:spPr>
        <p:txBody>
          <a:bodyPr>
            <a:noAutofit/>
          </a:bodyPr>
          <a:lstStyle/>
          <a:p>
            <a:r>
              <a:rPr lang="en-US" sz="2000" dirty="0"/>
              <a:t>1.  Can </a:t>
            </a:r>
            <a:r>
              <a:rPr lang="en-US" sz="2000" dirty="0" err="1"/>
              <a:t>Jin</a:t>
            </a:r>
            <a:r>
              <a:rPr lang="en-US" sz="2000" dirty="0"/>
              <a:t> Ling become a citizen? </a:t>
            </a:r>
            <a:endParaRPr lang="en-US" sz="2000" dirty="0" smtClean="0"/>
          </a:p>
          <a:p>
            <a:pPr lvl="1"/>
            <a:r>
              <a:rPr lang="en-US" sz="1800" dirty="0" smtClean="0"/>
              <a:t>Yes</a:t>
            </a:r>
            <a:r>
              <a:rPr lang="en-US" sz="1800" dirty="0"/>
              <a:t>, </a:t>
            </a:r>
            <a:r>
              <a:rPr lang="en-US" sz="1800" dirty="0" err="1"/>
              <a:t>Jin</a:t>
            </a:r>
            <a:r>
              <a:rPr lang="en-US" sz="1800" dirty="0"/>
              <a:t> Ling can become a citizen.</a:t>
            </a:r>
          </a:p>
          <a:p>
            <a:r>
              <a:rPr lang="en-US" sz="2000" dirty="0"/>
              <a:t>2.  What advice can you give her? </a:t>
            </a:r>
            <a:endParaRPr lang="en-US" sz="2000" dirty="0" smtClean="0"/>
          </a:p>
          <a:p>
            <a:pPr lvl="1"/>
            <a:r>
              <a:rPr lang="en-US" sz="1800" dirty="0" err="1" smtClean="0"/>
              <a:t>Jin</a:t>
            </a:r>
            <a:r>
              <a:rPr lang="en-US" sz="1800" dirty="0" smtClean="0"/>
              <a:t> </a:t>
            </a:r>
            <a:r>
              <a:rPr lang="en-US" sz="1800" dirty="0"/>
              <a:t>Ling needs to apply for citizenship.</a:t>
            </a:r>
          </a:p>
          <a:p>
            <a:r>
              <a:rPr lang="en-US" sz="2000" dirty="0"/>
              <a:t>3.  What qualifications does she already have for citizenship? </a:t>
            </a:r>
            <a:endParaRPr lang="en-US" sz="2000" dirty="0" smtClean="0"/>
          </a:p>
          <a:p>
            <a:pPr lvl="1"/>
            <a:r>
              <a:rPr lang="en-US" sz="1800" dirty="0" err="1" smtClean="0"/>
              <a:t>Jin</a:t>
            </a:r>
            <a:r>
              <a:rPr lang="en-US" sz="1800" dirty="0" smtClean="0"/>
              <a:t> </a:t>
            </a:r>
            <a:r>
              <a:rPr lang="en-US" sz="1800" dirty="0"/>
              <a:t>Ling has been a legal resident for 20 years and is very loyal to the country and of good moral character. She also speaks English and is well versed in U.S. History. </a:t>
            </a:r>
          </a:p>
          <a:p>
            <a:endParaRPr lang="en-US" sz="2000" dirty="0"/>
          </a:p>
          <a:p>
            <a:endParaRPr lang="en-US" sz="2000" dirty="0"/>
          </a:p>
        </p:txBody>
      </p:sp>
    </p:spTree>
    <p:extLst>
      <p:ext uri="{BB962C8B-B14F-4D97-AF65-F5344CB8AC3E}">
        <p14:creationId xmlns:p14="http://schemas.microsoft.com/office/powerpoint/2010/main" val="291678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in)">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ircle(in)">
                                      <p:cBhvr>
                                        <p:cTn id="3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citizen? </a:t>
            </a:r>
            <a:endParaRPr lang="en-US" dirty="0"/>
          </a:p>
        </p:txBody>
      </p:sp>
      <p:sp>
        <p:nvSpPr>
          <p:cNvPr id="3" name="Content Placeholder 2"/>
          <p:cNvSpPr>
            <a:spLocks noGrp="1"/>
          </p:cNvSpPr>
          <p:nvPr>
            <p:ph idx="1"/>
          </p:nvPr>
        </p:nvSpPr>
        <p:spPr>
          <a:xfrm>
            <a:off x="818713" y="2222287"/>
            <a:ext cx="6357600" cy="3636511"/>
          </a:xfrm>
        </p:spPr>
        <p:txBody>
          <a:bodyPr>
            <a:normAutofit/>
          </a:bodyPr>
          <a:lstStyle/>
          <a:p>
            <a:r>
              <a:rPr lang="en-US" sz="3200" b="1" i="1" u="sng" dirty="0" smtClean="0">
                <a:solidFill>
                  <a:schemeClr val="accent2">
                    <a:lumMod val="75000"/>
                  </a:schemeClr>
                </a:solidFill>
              </a:rPr>
              <a:t>Citizen: </a:t>
            </a:r>
          </a:p>
          <a:p>
            <a:pPr lvl="1"/>
            <a:r>
              <a:rPr lang="en-US" sz="2800" dirty="0" smtClean="0"/>
              <a:t>A legal member of a country and/or a state who has the full rights and responsibilities of that country</a:t>
            </a:r>
            <a:endParaRPr lang="en-US" sz="2800" dirty="0"/>
          </a:p>
        </p:txBody>
      </p:sp>
      <p:sp>
        <p:nvSpPr>
          <p:cNvPr id="5" name="AutoShape 4" descr="Image result for citiz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7176312" y="2438755"/>
            <a:ext cx="4205686" cy="2860485"/>
          </a:xfrm>
          <a:prstGeom prst="rect">
            <a:avLst/>
          </a:prstGeom>
        </p:spPr>
      </p:pic>
    </p:spTree>
    <p:extLst>
      <p:ext uri="{BB962C8B-B14F-4D97-AF65-F5344CB8AC3E}">
        <p14:creationId xmlns:p14="http://schemas.microsoft.com/office/powerpoint/2010/main" val="1330666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220835" y="2867057"/>
            <a:ext cx="5640703" cy="3638763"/>
          </a:xfrm>
        </p:spPr>
        <p:txBody>
          <a:bodyPr>
            <a:noAutofit/>
          </a:bodyPr>
          <a:lstStyle/>
          <a:p>
            <a:pPr lvl="0"/>
            <a:r>
              <a:rPr lang="en-US" sz="2000" dirty="0"/>
              <a:t>Omar was a citizen of Afghanistan for most of his life. He came to the United States because he admires our country’s democratic principles. He moved to the United States and became a legal resident when he was 50 years old. He is now 60 years old. He speaks perfect English, knows and understands U.S. history, and is a law-abiding person. He has started his own grocery business. He believes he is qualified to become a citizen and has applied for an appointment with a judge. </a:t>
            </a:r>
          </a:p>
          <a:p>
            <a:endParaRPr lang="en-US" sz="2000" dirty="0"/>
          </a:p>
        </p:txBody>
      </p:sp>
      <p:sp>
        <p:nvSpPr>
          <p:cNvPr id="4" name="Content Placeholder 3"/>
          <p:cNvSpPr>
            <a:spLocks noGrp="1"/>
          </p:cNvSpPr>
          <p:nvPr>
            <p:ph sz="half" idx="2"/>
          </p:nvPr>
        </p:nvSpPr>
        <p:spPr>
          <a:xfrm>
            <a:off x="6199138" y="2796718"/>
            <a:ext cx="5194583" cy="3638764"/>
          </a:xfrm>
        </p:spPr>
        <p:txBody>
          <a:bodyPr>
            <a:noAutofit/>
          </a:bodyPr>
          <a:lstStyle/>
          <a:p>
            <a:r>
              <a:rPr lang="en-US" sz="2000" dirty="0" smtClean="0"/>
              <a:t>1.  </a:t>
            </a:r>
            <a:r>
              <a:rPr lang="en-US" sz="2000" dirty="0"/>
              <a:t>Can Omar become a U.S. citizen? </a:t>
            </a:r>
            <a:endParaRPr lang="en-US" sz="2000" dirty="0" smtClean="0"/>
          </a:p>
          <a:p>
            <a:pPr lvl="1"/>
            <a:r>
              <a:rPr lang="en-US" sz="1800" dirty="0" smtClean="0"/>
              <a:t>Yes</a:t>
            </a:r>
            <a:r>
              <a:rPr lang="en-US" sz="1800" dirty="0"/>
              <a:t>, Omar can become a citizen.</a:t>
            </a:r>
          </a:p>
          <a:p>
            <a:r>
              <a:rPr lang="en-US" sz="2000" dirty="0"/>
              <a:t>2.  What advice can you give him? </a:t>
            </a:r>
            <a:endParaRPr lang="en-US" sz="2000" dirty="0" smtClean="0"/>
          </a:p>
          <a:p>
            <a:pPr lvl="1"/>
            <a:r>
              <a:rPr lang="en-US" sz="1800" dirty="0" smtClean="0"/>
              <a:t>Omar </a:t>
            </a:r>
            <a:r>
              <a:rPr lang="en-US" sz="1800" dirty="0"/>
              <a:t>needs to apply for citizenship and to keep studying.</a:t>
            </a:r>
          </a:p>
          <a:p>
            <a:r>
              <a:rPr lang="en-US" sz="2000" dirty="0"/>
              <a:t>3.  What qualifications does he already have for citizenship? </a:t>
            </a:r>
            <a:endParaRPr lang="en-US" sz="2000" dirty="0" smtClean="0"/>
          </a:p>
          <a:p>
            <a:pPr lvl="1"/>
            <a:r>
              <a:rPr lang="en-US" sz="1800" dirty="0" smtClean="0"/>
              <a:t>Omar </a:t>
            </a:r>
            <a:r>
              <a:rPr lang="en-US" sz="1800" dirty="0"/>
              <a:t>has lived in the U.S. legally for 10 years. He speaks perfect English and knows and understands U.S. History. He also is of good moral character.</a:t>
            </a:r>
          </a:p>
          <a:p>
            <a:endParaRPr lang="en-US" sz="2000" dirty="0"/>
          </a:p>
          <a:p>
            <a:endParaRPr lang="en-US" sz="2000" dirty="0"/>
          </a:p>
        </p:txBody>
      </p:sp>
    </p:spTree>
    <p:extLst>
      <p:ext uri="{BB962C8B-B14F-4D97-AF65-F5344CB8AC3E}">
        <p14:creationId xmlns:p14="http://schemas.microsoft.com/office/powerpoint/2010/main" val="202461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Vertical)">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ircle(in)">
                                      <p:cBhvr>
                                        <p:cTn id="23" dur="2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wipe(down)">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1000"/>
                                        <p:tgtEl>
                                          <p:spTgt spid="4">
                                            <p:txEl>
                                              <p:pRg st="5" end="5"/>
                                            </p:txEl>
                                          </p:spTgt>
                                        </p:tgtEl>
                                      </p:cBhvr>
                                    </p:animEffect>
                                    <p:anim calcmode="lin" valueType="num">
                                      <p:cBhvr>
                                        <p:cTn id="4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0" y="2222287"/>
            <a:ext cx="6004585" cy="3638763"/>
          </a:xfrm>
        </p:spPr>
        <p:txBody>
          <a:bodyPr>
            <a:noAutofit/>
          </a:bodyPr>
          <a:lstStyle/>
          <a:p>
            <a:pPr lvl="0"/>
            <a:r>
              <a:rPr lang="en-US" sz="2000" dirty="0"/>
              <a:t> Mary is 17 years old and has lived with her parents as a legal resident for the past five years. Although she was born in Australia, she loves the United States and the wonderful lifestyle she and her family have worked so hard to achieve. She reads and speaks perfect English and has done well on all of her U.S. history courses in high school. She has worked at a local shoe store for the past year and has received several raises. </a:t>
            </a:r>
          </a:p>
          <a:p>
            <a:endParaRPr lang="en-US" sz="2000" dirty="0"/>
          </a:p>
        </p:txBody>
      </p:sp>
      <p:sp>
        <p:nvSpPr>
          <p:cNvPr id="4" name="Content Placeholder 3"/>
          <p:cNvSpPr>
            <a:spLocks noGrp="1"/>
          </p:cNvSpPr>
          <p:nvPr>
            <p:ph sz="half" idx="2"/>
          </p:nvPr>
        </p:nvSpPr>
        <p:spPr>
          <a:xfrm>
            <a:off x="6281200" y="2867057"/>
            <a:ext cx="5194583" cy="3638764"/>
          </a:xfrm>
        </p:spPr>
        <p:txBody>
          <a:bodyPr>
            <a:noAutofit/>
          </a:bodyPr>
          <a:lstStyle/>
          <a:p>
            <a:r>
              <a:rPr lang="en-US" sz="2000" dirty="0"/>
              <a:t>1.  Can Mary become a U.S. citizen? </a:t>
            </a:r>
            <a:endParaRPr lang="en-US" sz="2000" dirty="0" smtClean="0"/>
          </a:p>
          <a:p>
            <a:pPr lvl="1"/>
            <a:r>
              <a:rPr lang="en-US" sz="1800" dirty="0" smtClean="0"/>
              <a:t>No</a:t>
            </a:r>
            <a:r>
              <a:rPr lang="en-US" sz="1800" dirty="0"/>
              <a:t>, Mary can’t become a citizen.</a:t>
            </a:r>
          </a:p>
          <a:p>
            <a:r>
              <a:rPr lang="en-US" sz="2000" dirty="0"/>
              <a:t>2.  What advice can you give her? </a:t>
            </a:r>
            <a:endParaRPr lang="en-US" sz="2000" dirty="0" smtClean="0"/>
          </a:p>
          <a:p>
            <a:pPr lvl="1"/>
            <a:r>
              <a:rPr lang="en-US" sz="1800" dirty="0" smtClean="0"/>
              <a:t>Mary </a:t>
            </a:r>
            <a:r>
              <a:rPr lang="en-US" sz="1800" dirty="0"/>
              <a:t>needs to wait until she is 18 to apply for citizenship.</a:t>
            </a:r>
          </a:p>
          <a:p>
            <a:r>
              <a:rPr lang="en-US" sz="2000" dirty="0"/>
              <a:t>3.  What qualifications does she already have for citizenship? </a:t>
            </a:r>
            <a:endParaRPr lang="en-US" sz="2000" dirty="0" smtClean="0"/>
          </a:p>
          <a:p>
            <a:pPr lvl="1"/>
            <a:r>
              <a:rPr lang="en-US" sz="1800" dirty="0" smtClean="0"/>
              <a:t>Mary </a:t>
            </a:r>
            <a:r>
              <a:rPr lang="en-US" sz="1800" dirty="0"/>
              <a:t>has lived here for 5 years and speaks perfect English. She also understands U.S. History. She is of good character. </a:t>
            </a:r>
          </a:p>
          <a:p>
            <a:pPr marL="0" indent="0">
              <a:buNone/>
            </a:pPr>
            <a:r>
              <a:rPr lang="en-US" sz="2000" dirty="0"/>
              <a:t> </a:t>
            </a:r>
          </a:p>
          <a:p>
            <a:endParaRPr lang="en-US" sz="2000" dirty="0"/>
          </a:p>
        </p:txBody>
      </p:sp>
    </p:spTree>
    <p:extLst>
      <p:ext uri="{BB962C8B-B14F-4D97-AF65-F5344CB8AC3E}">
        <p14:creationId xmlns:p14="http://schemas.microsoft.com/office/powerpoint/2010/main" val="338685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Vertical)">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arn(inVertical)">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down)">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down)">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circle(in)">
                                      <p:cBhvr>
                                        <p:cTn id="38"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2830" y="1558331"/>
            <a:ext cx="6427811" cy="2971051"/>
          </a:xfrm>
        </p:spPr>
        <p:txBody>
          <a:bodyPr/>
          <a:lstStyle/>
          <a:p>
            <a:r>
              <a:rPr lang="en-US" dirty="0" smtClean="0"/>
              <a:t>Duties/Obligations and Responsibilities for Citizens</a:t>
            </a:r>
            <a:endParaRPr lang="en-US" dirty="0"/>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6441459" y="843406"/>
            <a:ext cx="5346314" cy="4437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75561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Okay, so you’re a citizen… now what?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944005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sz="3200" dirty="0" smtClean="0"/>
              <a:t>U.S. citizens have many more rights than many citizens of other countries; like the right to vote, but we also have certain responsibilities and obligations to fulfill…</a:t>
            </a:r>
            <a:endParaRPr lang="en-US" sz="3200" dirty="0"/>
          </a:p>
        </p:txBody>
      </p:sp>
    </p:spTree>
    <p:extLst>
      <p:ext uri="{BB962C8B-B14F-4D97-AF65-F5344CB8AC3E}">
        <p14:creationId xmlns:p14="http://schemas.microsoft.com/office/powerpoint/2010/main" val="14147791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889452"/>
            <a:ext cx="11887199" cy="3636511"/>
          </a:xfrm>
        </p:spPr>
        <p:txBody>
          <a:bodyPr>
            <a:noAutofit/>
          </a:bodyPr>
          <a:lstStyle/>
          <a:p>
            <a:r>
              <a:rPr lang="en-US" sz="2800" dirty="0" smtClean="0"/>
              <a:t>A </a:t>
            </a:r>
            <a:r>
              <a:rPr lang="en-US" sz="2800" b="1" i="1" u="sng" dirty="0" smtClean="0">
                <a:solidFill>
                  <a:schemeClr val="accent2">
                    <a:lumMod val="75000"/>
                  </a:schemeClr>
                </a:solidFill>
              </a:rPr>
              <a:t>responsibility</a:t>
            </a:r>
            <a:r>
              <a:rPr lang="en-US" sz="2800" b="1" dirty="0" smtClean="0"/>
              <a:t> </a:t>
            </a:r>
            <a:r>
              <a:rPr lang="en-US" sz="2800" dirty="0" smtClean="0"/>
              <a:t>is something that we </a:t>
            </a:r>
            <a:r>
              <a:rPr lang="en-US" sz="2800" i="1" dirty="0" smtClean="0"/>
              <a:t>should</a:t>
            </a:r>
            <a:r>
              <a:rPr lang="en-US" sz="2800" dirty="0" smtClean="0"/>
              <a:t> do to help further the common good. </a:t>
            </a:r>
          </a:p>
          <a:p>
            <a:r>
              <a:rPr lang="en-US" sz="2800" dirty="0" smtClean="0"/>
              <a:t>The </a:t>
            </a:r>
            <a:r>
              <a:rPr lang="en-US" sz="2800" b="1" i="1" u="sng" dirty="0" smtClean="0">
                <a:solidFill>
                  <a:schemeClr val="accent2">
                    <a:lumMod val="75000"/>
                  </a:schemeClr>
                </a:solidFill>
              </a:rPr>
              <a:t>common good</a:t>
            </a:r>
            <a:r>
              <a:rPr lang="en-US" sz="2800" dirty="0" smtClean="0">
                <a:solidFill>
                  <a:schemeClr val="accent2">
                    <a:lumMod val="75000"/>
                  </a:schemeClr>
                </a:solidFill>
              </a:rPr>
              <a:t> </a:t>
            </a:r>
            <a:r>
              <a:rPr lang="en-US" sz="2800" dirty="0" smtClean="0"/>
              <a:t>(public good) is something that benefits the whole community, instead of what’s best for me, it’s what’s best for society…</a:t>
            </a:r>
          </a:p>
          <a:p>
            <a:pPr lvl="1"/>
            <a:r>
              <a:rPr lang="en-US" sz="2400" dirty="0" smtClean="0"/>
              <a:t>Even though voting is considered a right, voting is also considered a responsibility. How does voting benefit the common good? </a:t>
            </a:r>
          </a:p>
          <a:p>
            <a:r>
              <a:rPr lang="en-US" sz="2800" b="1" i="1" u="sng" dirty="0" smtClean="0">
                <a:solidFill>
                  <a:schemeClr val="accent2">
                    <a:lumMod val="75000"/>
                  </a:schemeClr>
                </a:solidFill>
              </a:rPr>
              <a:t>Obligations </a:t>
            </a:r>
            <a:r>
              <a:rPr lang="en-US" sz="2800" dirty="0" smtClean="0"/>
              <a:t>(also </a:t>
            </a:r>
            <a:r>
              <a:rPr lang="en-US" sz="2800" dirty="0"/>
              <a:t>known as duties</a:t>
            </a:r>
            <a:r>
              <a:rPr lang="en-US" sz="2800" dirty="0" smtClean="0"/>
              <a:t>) are </a:t>
            </a:r>
            <a:r>
              <a:rPr lang="en-US" sz="2800" dirty="0"/>
              <a:t>things we are </a:t>
            </a:r>
            <a:r>
              <a:rPr lang="en-US" sz="2800" b="1" dirty="0"/>
              <a:t>required to do,</a:t>
            </a:r>
            <a:r>
              <a:rPr lang="en-US" sz="2800" dirty="0"/>
              <a:t> and if we don’t, there are consequences- like jail time or fines. </a:t>
            </a:r>
          </a:p>
          <a:p>
            <a:pPr lvl="1"/>
            <a:endParaRPr lang="en-US" sz="2400" dirty="0"/>
          </a:p>
          <a:p>
            <a:endParaRPr lang="en-US" sz="2800"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0994615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of Citizens</a:t>
            </a:r>
            <a:endParaRPr lang="en-US" dirty="0"/>
          </a:p>
        </p:txBody>
      </p:sp>
      <p:sp>
        <p:nvSpPr>
          <p:cNvPr id="3" name="Content Placeholder 2"/>
          <p:cNvSpPr>
            <a:spLocks noGrp="1"/>
          </p:cNvSpPr>
          <p:nvPr>
            <p:ph sz="half" idx="1"/>
          </p:nvPr>
        </p:nvSpPr>
        <p:spPr>
          <a:xfrm>
            <a:off x="771820" y="2421580"/>
            <a:ext cx="5185873" cy="3638763"/>
          </a:xfrm>
        </p:spPr>
        <p:txBody>
          <a:bodyPr>
            <a:noAutofit/>
          </a:bodyPr>
          <a:lstStyle/>
          <a:p>
            <a:r>
              <a:rPr lang="en-US" sz="2800" dirty="0" smtClean="0"/>
              <a:t>Voting and holding office</a:t>
            </a:r>
          </a:p>
          <a:p>
            <a:r>
              <a:rPr lang="en-US" sz="2800" dirty="0" smtClean="0"/>
              <a:t>Community Service</a:t>
            </a:r>
          </a:p>
          <a:p>
            <a:r>
              <a:rPr lang="en-US" sz="2800" dirty="0" smtClean="0"/>
              <a:t>Be informed/Understand what is going on in the country</a:t>
            </a:r>
          </a:p>
          <a:p>
            <a:r>
              <a:rPr lang="en-US" sz="2800" dirty="0" smtClean="0"/>
              <a:t>Respect the opinions, beliefs, and way of life of others</a:t>
            </a:r>
            <a:endParaRPr lang="en-US" sz="2800" dirty="0"/>
          </a:p>
        </p:txBody>
      </p:sp>
      <p:pic>
        <p:nvPicPr>
          <p:cNvPr id="5" name="Picture 4"/>
          <p:cNvPicPr>
            <a:picLocks noChangeAspect="1"/>
          </p:cNvPicPr>
          <p:nvPr/>
        </p:nvPicPr>
        <p:blipFill>
          <a:blip r:embed="rId2"/>
          <a:stretch>
            <a:fillRect/>
          </a:stretch>
        </p:blipFill>
        <p:spPr>
          <a:xfrm>
            <a:off x="7424383" y="2222287"/>
            <a:ext cx="2691096" cy="2691096"/>
          </a:xfrm>
          <a:prstGeom prst="rect">
            <a:avLst/>
          </a:prstGeom>
        </p:spPr>
      </p:pic>
    </p:spTree>
    <p:extLst>
      <p:ext uri="{BB962C8B-B14F-4D97-AF65-F5344CB8AC3E}">
        <p14:creationId xmlns:p14="http://schemas.microsoft.com/office/powerpoint/2010/main" val="2612791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Obligations of citizens:</a:t>
            </a:r>
            <a:br>
              <a:rPr lang="en-US" dirty="0"/>
            </a:br>
            <a:endParaRPr lang="en-US" dirty="0"/>
          </a:p>
        </p:txBody>
      </p:sp>
      <p:sp>
        <p:nvSpPr>
          <p:cNvPr id="3" name="Content Placeholder 2"/>
          <p:cNvSpPr>
            <a:spLocks noGrp="1"/>
          </p:cNvSpPr>
          <p:nvPr>
            <p:ph idx="1"/>
          </p:nvPr>
        </p:nvSpPr>
        <p:spPr>
          <a:xfrm>
            <a:off x="164123" y="2905024"/>
            <a:ext cx="11723077" cy="3636511"/>
          </a:xfrm>
        </p:spPr>
        <p:txBody>
          <a:bodyPr>
            <a:noAutofit/>
          </a:bodyPr>
          <a:lstStyle/>
          <a:p>
            <a:r>
              <a:rPr lang="en-US" sz="2800" b="1" i="1" u="sng" dirty="0" smtClean="0">
                <a:solidFill>
                  <a:schemeClr val="accent2">
                    <a:lumMod val="75000"/>
                  </a:schemeClr>
                </a:solidFill>
              </a:rPr>
              <a:t>Registering </a:t>
            </a:r>
            <a:r>
              <a:rPr lang="en-US" sz="2800" b="1" i="1" u="sng" dirty="0">
                <a:solidFill>
                  <a:schemeClr val="accent2">
                    <a:lumMod val="75000"/>
                  </a:schemeClr>
                </a:solidFill>
              </a:rPr>
              <a:t>for the Selective Service (draft): </a:t>
            </a:r>
            <a:r>
              <a:rPr lang="en-US" sz="2800" dirty="0"/>
              <a:t>All men 18-25 must sign up to defend our nation if called upon.</a:t>
            </a:r>
          </a:p>
          <a:p>
            <a:r>
              <a:rPr lang="en-US" sz="2800" b="1" i="1" u="sng" dirty="0">
                <a:solidFill>
                  <a:schemeClr val="accent2">
                    <a:lumMod val="75000"/>
                  </a:schemeClr>
                </a:solidFill>
              </a:rPr>
              <a:t>Paying Taxes: </a:t>
            </a:r>
            <a:r>
              <a:rPr lang="en-US" sz="2800" dirty="0"/>
              <a:t>Taxes pay for large programs that benefit everyone (roads, schools and law enforcement)</a:t>
            </a:r>
          </a:p>
          <a:p>
            <a:r>
              <a:rPr lang="en-US" sz="2800" b="1" i="1" u="sng" dirty="0">
                <a:solidFill>
                  <a:schemeClr val="accent2">
                    <a:lumMod val="75000"/>
                  </a:schemeClr>
                </a:solidFill>
              </a:rPr>
              <a:t>Jury Duty: </a:t>
            </a:r>
            <a:r>
              <a:rPr lang="en-US" sz="2800" dirty="0"/>
              <a:t>You must serve on a jury if called upon in order to protect your fellow citizens’ right to be tried by their peers. </a:t>
            </a:r>
          </a:p>
          <a:p>
            <a:r>
              <a:rPr lang="en-US" sz="2800" b="1" i="1" u="sng" dirty="0">
                <a:solidFill>
                  <a:schemeClr val="accent2">
                    <a:lumMod val="75000"/>
                  </a:schemeClr>
                </a:solidFill>
              </a:rPr>
              <a:t>Obeying Laws: </a:t>
            </a:r>
            <a:r>
              <a:rPr lang="en-US" sz="2800" dirty="0"/>
              <a:t>Laws must be followed by everyone in order to maintain a safe and orderly community. </a:t>
            </a:r>
          </a:p>
          <a:p>
            <a:endParaRPr lang="en-US" sz="2800" dirty="0"/>
          </a:p>
          <a:p>
            <a:endParaRPr lang="en-US" sz="2800" dirty="0"/>
          </a:p>
        </p:txBody>
      </p:sp>
      <p:pic>
        <p:nvPicPr>
          <p:cNvPr id="4" name="Picture 3"/>
          <p:cNvPicPr>
            <a:picLocks noChangeAspect="1"/>
          </p:cNvPicPr>
          <p:nvPr/>
        </p:nvPicPr>
        <p:blipFill>
          <a:blip r:embed="rId2"/>
          <a:stretch>
            <a:fillRect/>
          </a:stretch>
        </p:blipFill>
        <p:spPr>
          <a:xfrm>
            <a:off x="9268261" y="122107"/>
            <a:ext cx="2105025" cy="2171700"/>
          </a:xfrm>
          <a:prstGeom prst="rect">
            <a:avLst/>
          </a:prstGeom>
        </p:spPr>
      </p:pic>
      <p:pic>
        <p:nvPicPr>
          <p:cNvPr id="5" name="Picture 4"/>
          <p:cNvPicPr>
            <a:picLocks noChangeAspect="1"/>
          </p:cNvPicPr>
          <p:nvPr/>
        </p:nvPicPr>
        <p:blipFill>
          <a:blip r:embed="rId3"/>
          <a:stretch>
            <a:fillRect/>
          </a:stretch>
        </p:blipFill>
        <p:spPr>
          <a:xfrm>
            <a:off x="6776632" y="132213"/>
            <a:ext cx="1714500" cy="1714500"/>
          </a:xfrm>
          <a:prstGeom prst="rect">
            <a:avLst/>
          </a:prstGeom>
        </p:spPr>
      </p:pic>
    </p:spTree>
    <p:extLst>
      <p:ext uri="{BB962C8B-B14F-4D97-AF65-F5344CB8AC3E}">
        <p14:creationId xmlns:p14="http://schemas.microsoft.com/office/powerpoint/2010/main" val="31175472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circle(in)">
                                      <p:cBhvr>
                                        <p:cTn id="38" dur="20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circle(in)">
                                      <p:cBhvr>
                                        <p:cTn id="5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8035" y="2468472"/>
            <a:ext cx="10554574" cy="3636511"/>
          </a:xfrm>
        </p:spPr>
        <p:txBody>
          <a:bodyPr>
            <a:noAutofit/>
          </a:bodyPr>
          <a:lstStyle/>
          <a:p>
            <a:r>
              <a:rPr lang="en-US" sz="2800" dirty="0" smtClean="0"/>
              <a:t>What are the consequences for not fulfilling a responsibility (like community service?) </a:t>
            </a:r>
          </a:p>
          <a:p>
            <a:pPr lvl="1"/>
            <a:r>
              <a:rPr lang="en-US" sz="2400" dirty="0" smtClean="0"/>
              <a:t>Your community doesn’t benefit.</a:t>
            </a:r>
          </a:p>
          <a:p>
            <a:r>
              <a:rPr lang="en-US" sz="2800" dirty="0"/>
              <a:t>What are the consequences for not fulfilling a </a:t>
            </a:r>
            <a:r>
              <a:rPr lang="en-US" sz="2800" dirty="0" smtClean="0"/>
              <a:t>duty (like paying taxes?)</a:t>
            </a:r>
          </a:p>
          <a:p>
            <a:pPr lvl="1"/>
            <a:r>
              <a:rPr lang="en-US" sz="2400" dirty="0" smtClean="0"/>
              <a:t>Both you and your community suffer because you can face a fine or go to jail, and your community doesn’t get to have programs and services like schools or law enforcement.</a:t>
            </a:r>
            <a:endParaRPr lang="en-US" sz="2400" dirty="0"/>
          </a:p>
        </p:txBody>
      </p:sp>
    </p:spTree>
    <p:extLst>
      <p:ext uri="{BB962C8B-B14F-4D97-AF65-F5344CB8AC3E}">
        <p14:creationId xmlns:p14="http://schemas.microsoft.com/office/powerpoint/2010/main" val="333921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 </a:t>
            </a:r>
            <a:endParaRPr lang="en-US" dirty="0"/>
          </a:p>
        </p:txBody>
      </p:sp>
      <p:sp>
        <p:nvSpPr>
          <p:cNvPr id="3" name="Content Placeholder 2"/>
          <p:cNvSpPr>
            <a:spLocks noGrp="1"/>
          </p:cNvSpPr>
          <p:nvPr>
            <p:ph idx="1"/>
          </p:nvPr>
        </p:nvSpPr>
        <p:spPr/>
        <p:txBody>
          <a:bodyPr>
            <a:normAutofit/>
          </a:bodyPr>
          <a:lstStyle/>
          <a:p>
            <a:r>
              <a:rPr lang="en-US" sz="3200" dirty="0" smtClean="0"/>
              <a:t>On the bottom of your notes page, answer the following in complete sentences:</a:t>
            </a:r>
          </a:p>
          <a:p>
            <a:pPr lvl="1"/>
            <a:r>
              <a:rPr lang="en-US" sz="3000" dirty="0" smtClean="0"/>
              <a:t>Imagine </a:t>
            </a:r>
            <a:r>
              <a:rPr lang="en-US" sz="3000" dirty="0"/>
              <a:t>a world </a:t>
            </a:r>
            <a:r>
              <a:rPr lang="en-US" sz="3000" u="sng" dirty="0"/>
              <a:t>without</a:t>
            </a:r>
            <a:r>
              <a:rPr lang="en-US" sz="3000" dirty="0"/>
              <a:t> citizen responsibilities, what would the world look like, how would people act?</a:t>
            </a:r>
            <a:endParaRPr lang="en-US" sz="3000" dirty="0"/>
          </a:p>
        </p:txBody>
      </p:sp>
    </p:spTree>
    <p:extLst>
      <p:ext uri="{BB962C8B-B14F-4D97-AF65-F5344CB8AC3E}">
        <p14:creationId xmlns:p14="http://schemas.microsoft.com/office/powerpoint/2010/main" val="1849365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know who is considered to be a U.S. citizen? </a:t>
            </a:r>
            <a:endParaRPr lang="en-US" dirty="0"/>
          </a:p>
        </p:txBody>
      </p:sp>
      <p:sp>
        <p:nvSpPr>
          <p:cNvPr id="3" name="Content Placeholder 2"/>
          <p:cNvSpPr>
            <a:spLocks noGrp="1"/>
          </p:cNvSpPr>
          <p:nvPr>
            <p:ph idx="1"/>
          </p:nvPr>
        </p:nvSpPr>
        <p:spPr/>
        <p:txBody>
          <a:bodyPr>
            <a:normAutofit/>
          </a:bodyPr>
          <a:lstStyle/>
          <a:p>
            <a:r>
              <a:rPr lang="en-US" sz="4000" b="1" i="1" u="sng" dirty="0" smtClean="0">
                <a:solidFill>
                  <a:schemeClr val="accent2">
                    <a:lumMod val="75000"/>
                  </a:schemeClr>
                </a:solidFill>
              </a:rPr>
              <a:t>14</a:t>
            </a:r>
            <a:r>
              <a:rPr lang="en-US" sz="4000" b="1" i="1" u="sng" baseline="30000" dirty="0" smtClean="0">
                <a:solidFill>
                  <a:schemeClr val="accent2">
                    <a:lumMod val="75000"/>
                  </a:schemeClr>
                </a:solidFill>
              </a:rPr>
              <a:t>th</a:t>
            </a:r>
            <a:r>
              <a:rPr lang="en-US" sz="4000" b="1" i="1" u="sng" dirty="0" smtClean="0">
                <a:solidFill>
                  <a:schemeClr val="accent2">
                    <a:lumMod val="75000"/>
                  </a:schemeClr>
                </a:solidFill>
              </a:rPr>
              <a:t> Amendment </a:t>
            </a:r>
            <a:r>
              <a:rPr lang="en-US" sz="4000" dirty="0" smtClean="0"/>
              <a:t>:</a:t>
            </a:r>
          </a:p>
          <a:p>
            <a:pPr lvl="1"/>
            <a:r>
              <a:rPr lang="en-US" sz="3600" dirty="0" smtClean="0"/>
              <a:t>A change to the </a:t>
            </a:r>
            <a:r>
              <a:rPr lang="en-US" sz="3600" dirty="0"/>
              <a:t>U. S. Constitution </a:t>
            </a:r>
            <a:r>
              <a:rPr lang="en-US" sz="3600" dirty="0" smtClean="0"/>
              <a:t>which:</a:t>
            </a:r>
          </a:p>
          <a:p>
            <a:pPr lvl="2"/>
            <a:r>
              <a:rPr lang="en-US" sz="3200" dirty="0" smtClean="0"/>
              <a:t>defines citizenship </a:t>
            </a:r>
          </a:p>
          <a:p>
            <a:pPr lvl="2"/>
            <a:r>
              <a:rPr lang="en-US" sz="3200" dirty="0" smtClean="0"/>
              <a:t>grants </a:t>
            </a:r>
            <a:r>
              <a:rPr lang="en-US" sz="3200" dirty="0"/>
              <a:t>citizenship to former </a:t>
            </a:r>
            <a:r>
              <a:rPr lang="en-US" sz="3200" dirty="0" smtClean="0"/>
              <a:t>slaves </a:t>
            </a:r>
          </a:p>
        </p:txBody>
      </p:sp>
    </p:spTree>
    <p:extLst>
      <p:ext uri="{BB962C8B-B14F-4D97-AF65-F5344CB8AC3E}">
        <p14:creationId xmlns:p14="http://schemas.microsoft.com/office/powerpoint/2010/main" val="1688388098"/>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normAutofit/>
          </a:bodyPr>
          <a:lstStyle/>
          <a:p>
            <a:r>
              <a:rPr lang="en-US" sz="2800" dirty="0"/>
              <a:t>Do you think that the U.S. expects too much or too little of its citizens? Should certain responsibilities such as voting or military service be required of </a:t>
            </a:r>
            <a:r>
              <a:rPr lang="en-US" sz="2800" b="1" i="1" dirty="0"/>
              <a:t>all </a:t>
            </a:r>
            <a:r>
              <a:rPr lang="en-US" sz="2800" dirty="0"/>
              <a:t>citizens? </a:t>
            </a:r>
          </a:p>
          <a:p>
            <a:endParaRPr lang="en-US" sz="2800" dirty="0"/>
          </a:p>
        </p:txBody>
      </p:sp>
    </p:spTree>
    <p:extLst>
      <p:ext uri="{BB962C8B-B14F-4D97-AF65-F5344CB8AC3E}">
        <p14:creationId xmlns:p14="http://schemas.microsoft.com/office/powerpoint/2010/main" val="2558023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a:t>
            </a:r>
            <a:r>
              <a:rPr lang="en-US" baseline="30000" dirty="0" smtClean="0"/>
              <a:t>th</a:t>
            </a:r>
            <a:r>
              <a:rPr lang="en-US" dirty="0" smtClean="0"/>
              <a:t> Amendment: What does it really say?</a:t>
            </a:r>
            <a:endParaRPr lang="en-US" dirty="0"/>
          </a:p>
        </p:txBody>
      </p:sp>
      <p:sp>
        <p:nvSpPr>
          <p:cNvPr id="4" name="Content Placeholder 2"/>
          <p:cNvSpPr>
            <a:spLocks noGrp="1"/>
          </p:cNvSpPr>
          <p:nvPr>
            <p:ph idx="1"/>
          </p:nvPr>
        </p:nvSpPr>
        <p:spPr>
          <a:xfrm>
            <a:off x="0" y="2440651"/>
            <a:ext cx="12192000" cy="3636511"/>
          </a:xfrm>
        </p:spPr>
        <p:txBody>
          <a:bodyPr>
            <a:noAutofit/>
          </a:bodyPr>
          <a:lstStyle/>
          <a:p>
            <a:r>
              <a:rPr lang="en-US" b="1" dirty="0"/>
              <a:t>Section 1.</a:t>
            </a:r>
          </a:p>
          <a:p>
            <a:pPr>
              <a:buFont typeface="Wingdings" panose="05000000000000000000" pitchFamily="2" charset="2"/>
              <a:buChar char="v"/>
            </a:pPr>
            <a:r>
              <a:rPr lang="en-US" b="1" dirty="0" smtClean="0"/>
              <a:t> All </a:t>
            </a:r>
            <a:r>
              <a:rPr lang="en-US" b="1" dirty="0"/>
              <a:t>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p>
          <a:p>
            <a:r>
              <a:rPr lang="en-US" b="1" i="1" dirty="0" smtClean="0"/>
              <a:t>Kids Law Version:</a:t>
            </a:r>
          </a:p>
          <a:p>
            <a:pPr>
              <a:buFont typeface="Wingdings" panose="05000000000000000000" pitchFamily="2" charset="2"/>
              <a:buChar char="v"/>
            </a:pPr>
            <a:r>
              <a:rPr lang="en-US" b="1" dirty="0" smtClean="0"/>
              <a:t> The </a:t>
            </a:r>
            <a:r>
              <a:rPr lang="en-US" b="1" dirty="0"/>
              <a:t>14th Amendment is a very important amendment that defines what it means to be a U.S. citizen and protects certain rights of the people. </a:t>
            </a:r>
            <a:r>
              <a:rPr lang="en-US" b="1" dirty="0" smtClean="0"/>
              <a:t>It gives </a:t>
            </a:r>
            <a:r>
              <a:rPr lang="en-US" b="1" dirty="0"/>
              <a:t>individuals born in the United States – but especially at that time, African Americans – the right to citizenship.  Before the 14th amendment, African Americans could not become citizens, </a:t>
            </a:r>
            <a:r>
              <a:rPr lang="en-US" b="1" dirty="0" smtClean="0"/>
              <a:t>which limited </a:t>
            </a:r>
            <a:r>
              <a:rPr lang="en-US" b="1" dirty="0"/>
              <a:t>the rights of those who were able to escape slavery and become free.  This clause allows all people born in the United States to be U.S. citizens. Once you have American citizenship, it cannot be taken from you by Congress or </a:t>
            </a:r>
            <a:r>
              <a:rPr lang="en-US" b="1" dirty="0" smtClean="0"/>
              <a:t>anyone else, </a:t>
            </a:r>
            <a:r>
              <a:rPr lang="en-US" b="1" dirty="0"/>
              <a:t>unless you lie to the government during the process to get U.S. citizenship.  Otherwise, everyone who becomes an American citizen stays an American citizen, unless they give it up themselves.</a:t>
            </a:r>
          </a:p>
        </p:txBody>
      </p:sp>
    </p:spTree>
    <p:extLst>
      <p:ext uri="{BB962C8B-B14F-4D97-AF65-F5344CB8AC3E}">
        <p14:creationId xmlns:p14="http://schemas.microsoft.com/office/powerpoint/2010/main" val="1331263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ircle(in)">
                                      <p:cBhvr>
                                        <p:cTn id="12" dur="2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There are </a:t>
            </a:r>
            <a:r>
              <a:rPr lang="en-US" i="1" u="sng" dirty="0" smtClean="0"/>
              <a:t>two</a:t>
            </a:r>
            <a:r>
              <a:rPr lang="en-US" dirty="0" smtClean="0"/>
              <a:t> ways to be a U.S. citizen:</a:t>
            </a:r>
            <a:endParaRPr lang="en-US" dirty="0"/>
          </a:p>
        </p:txBody>
      </p:sp>
      <p:sp>
        <p:nvSpPr>
          <p:cNvPr id="5" name="Content Placeholder 4"/>
          <p:cNvSpPr>
            <a:spLocks noGrp="1"/>
          </p:cNvSpPr>
          <p:nvPr>
            <p:ph sz="half" idx="1"/>
          </p:nvPr>
        </p:nvSpPr>
        <p:spPr>
          <a:xfrm>
            <a:off x="555285" y="1264645"/>
            <a:ext cx="5185873" cy="3638763"/>
          </a:xfrm>
        </p:spPr>
        <p:txBody>
          <a:bodyPr>
            <a:normAutofit/>
          </a:bodyPr>
          <a:lstStyle/>
          <a:p>
            <a:r>
              <a:rPr lang="en-US" sz="2400" dirty="0" smtClean="0"/>
              <a:t>To be </a:t>
            </a:r>
            <a:r>
              <a:rPr lang="en-US" sz="2400" b="1" i="1" u="sng" dirty="0" smtClean="0">
                <a:solidFill>
                  <a:schemeClr val="accent2">
                    <a:lumMod val="75000"/>
                  </a:schemeClr>
                </a:solidFill>
              </a:rPr>
              <a:t>BORN</a:t>
            </a:r>
            <a:r>
              <a:rPr lang="en-US" sz="2400" dirty="0" smtClean="0"/>
              <a:t> a U.S. citizen</a:t>
            </a:r>
            <a:endParaRPr lang="en-US" sz="2400" dirty="0"/>
          </a:p>
        </p:txBody>
      </p:sp>
      <p:sp>
        <p:nvSpPr>
          <p:cNvPr id="6" name="Content Placeholder 5"/>
          <p:cNvSpPr>
            <a:spLocks noGrp="1"/>
          </p:cNvSpPr>
          <p:nvPr>
            <p:ph sz="half" idx="2"/>
          </p:nvPr>
        </p:nvSpPr>
        <p:spPr>
          <a:xfrm>
            <a:off x="6423546" y="1264645"/>
            <a:ext cx="5194583" cy="3638764"/>
          </a:xfrm>
        </p:spPr>
        <p:txBody>
          <a:bodyPr>
            <a:normAutofit/>
          </a:bodyPr>
          <a:lstStyle/>
          <a:p>
            <a:r>
              <a:rPr lang="en-US" sz="2400" dirty="0" smtClean="0"/>
              <a:t>To be </a:t>
            </a:r>
            <a:r>
              <a:rPr lang="en-US" sz="2400" b="1" i="1" u="sng" dirty="0" smtClean="0">
                <a:solidFill>
                  <a:schemeClr val="accent2">
                    <a:lumMod val="75000"/>
                  </a:schemeClr>
                </a:solidFill>
              </a:rPr>
              <a:t>NATURALIZED</a:t>
            </a:r>
            <a:endParaRPr lang="en-US" sz="2400" b="1" i="1" u="sng" dirty="0">
              <a:solidFill>
                <a:schemeClr val="accent2">
                  <a:lumMod val="75000"/>
                </a:schemeClr>
              </a:solidFill>
            </a:endParaRPr>
          </a:p>
        </p:txBody>
      </p:sp>
      <p:sp>
        <p:nvSpPr>
          <p:cNvPr id="7" name="TextBox 6"/>
          <p:cNvSpPr txBox="1"/>
          <p:nvPr/>
        </p:nvSpPr>
        <p:spPr>
          <a:xfrm>
            <a:off x="5058770" y="3818703"/>
            <a:ext cx="1364776" cy="523220"/>
          </a:xfrm>
          <a:prstGeom prst="rect">
            <a:avLst/>
          </a:prstGeom>
          <a:noFill/>
        </p:spPr>
        <p:txBody>
          <a:bodyPr wrap="square" rtlCol="0">
            <a:spAutoFit/>
          </a:bodyPr>
          <a:lstStyle/>
          <a:p>
            <a:r>
              <a:rPr lang="en-US" sz="2800" b="1" dirty="0" smtClean="0"/>
              <a:t>OR</a:t>
            </a:r>
            <a:endParaRPr lang="en-US" sz="2800" b="1" dirty="0"/>
          </a:p>
        </p:txBody>
      </p:sp>
      <p:pic>
        <p:nvPicPr>
          <p:cNvPr id="8" name="Picture 7"/>
          <p:cNvPicPr>
            <a:picLocks noChangeAspect="1"/>
          </p:cNvPicPr>
          <p:nvPr/>
        </p:nvPicPr>
        <p:blipFill>
          <a:blip r:embed="rId2"/>
          <a:stretch>
            <a:fillRect/>
          </a:stretch>
        </p:blipFill>
        <p:spPr>
          <a:xfrm>
            <a:off x="892932" y="3690605"/>
            <a:ext cx="3638408" cy="2425605"/>
          </a:xfrm>
          <a:prstGeom prst="rect">
            <a:avLst/>
          </a:prstGeom>
        </p:spPr>
      </p:pic>
      <p:pic>
        <p:nvPicPr>
          <p:cNvPr id="9" name="Picture 8"/>
          <p:cNvPicPr>
            <a:picLocks noChangeAspect="1"/>
          </p:cNvPicPr>
          <p:nvPr/>
        </p:nvPicPr>
        <p:blipFill>
          <a:blip r:embed="rId3"/>
          <a:stretch>
            <a:fillRect/>
          </a:stretch>
        </p:blipFill>
        <p:spPr>
          <a:xfrm>
            <a:off x="6423546" y="3690604"/>
            <a:ext cx="4312186" cy="2425605"/>
          </a:xfrm>
          <a:prstGeom prst="rect">
            <a:avLst/>
          </a:prstGeom>
        </p:spPr>
      </p:pic>
    </p:spTree>
    <p:extLst>
      <p:ext uri="{BB962C8B-B14F-4D97-AF65-F5344CB8AC3E}">
        <p14:creationId xmlns:p14="http://schemas.microsoft.com/office/powerpoint/2010/main" val="31284283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Natural Born Citizenship</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578027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 you know if you were </a:t>
            </a:r>
            <a:r>
              <a:rPr lang="en-US" i="1" dirty="0" smtClean="0"/>
              <a:t>born</a:t>
            </a:r>
            <a:r>
              <a:rPr lang="en-US" b="0" dirty="0" smtClean="0"/>
              <a:t> </a:t>
            </a:r>
            <a:r>
              <a:rPr lang="en-US" dirty="0" smtClean="0"/>
              <a:t>a U.S. citizen?</a:t>
            </a:r>
            <a:endParaRPr lang="en-US" dirty="0"/>
          </a:p>
        </p:txBody>
      </p:sp>
      <p:sp>
        <p:nvSpPr>
          <p:cNvPr id="7" name="Text Placeholder 6"/>
          <p:cNvSpPr>
            <a:spLocks noGrp="1"/>
          </p:cNvSpPr>
          <p:nvPr>
            <p:ph type="body" idx="1"/>
          </p:nvPr>
        </p:nvSpPr>
        <p:spPr/>
        <p:txBody>
          <a:bodyPr/>
          <a:lstStyle/>
          <a:p>
            <a:r>
              <a:rPr lang="en-US" sz="4000" b="1" i="1" u="sng" dirty="0">
                <a:solidFill>
                  <a:schemeClr val="accent2">
                    <a:lumMod val="75000"/>
                  </a:schemeClr>
                </a:solidFill>
              </a:rPr>
              <a:t>Law of Soil: </a:t>
            </a:r>
            <a:endParaRPr lang="en-US" sz="4000" dirty="0"/>
          </a:p>
        </p:txBody>
      </p:sp>
      <p:sp>
        <p:nvSpPr>
          <p:cNvPr id="5" name="Content Placeholder 4"/>
          <p:cNvSpPr>
            <a:spLocks noGrp="1"/>
          </p:cNvSpPr>
          <p:nvPr>
            <p:ph sz="half" idx="2"/>
          </p:nvPr>
        </p:nvSpPr>
        <p:spPr>
          <a:xfrm>
            <a:off x="150125" y="2751138"/>
            <a:ext cx="5854460" cy="4106862"/>
          </a:xfrm>
        </p:spPr>
        <p:txBody>
          <a:bodyPr>
            <a:noAutofit/>
          </a:bodyPr>
          <a:lstStyle/>
          <a:p>
            <a:r>
              <a:rPr lang="en-US" sz="2800" dirty="0" smtClean="0"/>
              <a:t>You were born…</a:t>
            </a:r>
          </a:p>
          <a:p>
            <a:pPr lvl="1"/>
            <a:r>
              <a:rPr lang="en-US" sz="2400" dirty="0" smtClean="0"/>
              <a:t>In any of the 50 U.S. states,</a:t>
            </a:r>
          </a:p>
          <a:p>
            <a:pPr lvl="1"/>
            <a:r>
              <a:rPr lang="en-US" sz="2400" dirty="0" smtClean="0"/>
              <a:t>On a U.S. military base overseas </a:t>
            </a:r>
          </a:p>
          <a:p>
            <a:pPr lvl="1"/>
            <a:r>
              <a:rPr lang="en-US" sz="2400" dirty="0" smtClean="0"/>
              <a:t>In a U.S. territory (a country that is owned by or controlled by the U.S.)</a:t>
            </a:r>
          </a:p>
          <a:p>
            <a:r>
              <a:rPr lang="en-US" sz="2600" dirty="0" smtClean="0"/>
              <a:t>You are a citizen by </a:t>
            </a:r>
            <a:r>
              <a:rPr lang="en-US" sz="2600" b="1" dirty="0" smtClean="0"/>
              <a:t>Soil</a:t>
            </a:r>
            <a:endParaRPr lang="en-US" sz="2600" dirty="0" smtClean="0"/>
          </a:p>
        </p:txBody>
      </p:sp>
      <p:sp>
        <p:nvSpPr>
          <p:cNvPr id="8" name="Text Placeholder 7"/>
          <p:cNvSpPr>
            <a:spLocks noGrp="1"/>
          </p:cNvSpPr>
          <p:nvPr>
            <p:ph type="body" sz="quarter" idx="3"/>
          </p:nvPr>
        </p:nvSpPr>
        <p:spPr/>
        <p:txBody>
          <a:bodyPr/>
          <a:lstStyle/>
          <a:p>
            <a:r>
              <a:rPr lang="en-US" sz="4000" b="1" i="1" u="sng" dirty="0">
                <a:solidFill>
                  <a:schemeClr val="accent2">
                    <a:lumMod val="75000"/>
                  </a:schemeClr>
                </a:solidFill>
              </a:rPr>
              <a:t>Law of Blood</a:t>
            </a:r>
            <a:r>
              <a:rPr lang="en-US" sz="4000" b="1" i="1" u="sng" dirty="0" smtClean="0">
                <a:solidFill>
                  <a:schemeClr val="accent2">
                    <a:lumMod val="75000"/>
                  </a:schemeClr>
                </a:solidFill>
              </a:rPr>
              <a:t>:</a:t>
            </a:r>
            <a:endParaRPr lang="en-US" sz="4000" b="1" i="1" u="sng" dirty="0">
              <a:solidFill>
                <a:schemeClr val="accent2">
                  <a:lumMod val="75000"/>
                </a:schemeClr>
              </a:solidFill>
            </a:endParaRPr>
          </a:p>
        </p:txBody>
      </p:sp>
      <p:sp>
        <p:nvSpPr>
          <p:cNvPr id="9" name="Content Placeholder 8"/>
          <p:cNvSpPr>
            <a:spLocks noGrp="1"/>
          </p:cNvSpPr>
          <p:nvPr>
            <p:ph sz="quarter" idx="4"/>
          </p:nvPr>
        </p:nvSpPr>
        <p:spPr/>
        <p:txBody>
          <a:bodyPr>
            <a:normAutofit/>
          </a:bodyPr>
          <a:lstStyle/>
          <a:p>
            <a:r>
              <a:rPr lang="en-US" sz="3200" dirty="0"/>
              <a:t>You were </a:t>
            </a:r>
            <a:r>
              <a:rPr lang="en-US" sz="3200" dirty="0" smtClean="0"/>
              <a:t>born… </a:t>
            </a:r>
          </a:p>
          <a:p>
            <a:pPr lvl="1"/>
            <a:r>
              <a:rPr lang="en-US" sz="2400" dirty="0" smtClean="0"/>
              <a:t>overseas </a:t>
            </a:r>
            <a:r>
              <a:rPr lang="en-US" sz="2400" dirty="0"/>
              <a:t>but at least </a:t>
            </a:r>
            <a:r>
              <a:rPr lang="en-US" sz="2400" b="1" i="1" dirty="0"/>
              <a:t>one</a:t>
            </a:r>
            <a:r>
              <a:rPr lang="en-US" sz="2400" dirty="0"/>
              <a:t> of your parents is a U.S. citizen </a:t>
            </a:r>
          </a:p>
          <a:p>
            <a:r>
              <a:rPr lang="en-US" sz="2800" dirty="0"/>
              <a:t>You are a citizen by </a:t>
            </a:r>
            <a:r>
              <a:rPr lang="en-US" sz="2800" b="1" dirty="0"/>
              <a:t>blood (heredity)</a:t>
            </a:r>
            <a:endParaRPr lang="en-US" sz="1600" dirty="0"/>
          </a:p>
        </p:txBody>
      </p:sp>
      <p:sp>
        <p:nvSpPr>
          <p:cNvPr id="10" name="TextBox 9"/>
          <p:cNvSpPr txBox="1"/>
          <p:nvPr/>
        </p:nvSpPr>
        <p:spPr>
          <a:xfrm>
            <a:off x="3409656" y="1149925"/>
            <a:ext cx="5418161"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b="1" dirty="0" smtClean="0"/>
              <a:t>You were born a U.S. citizen if you meet one of the following two requirements:</a:t>
            </a:r>
          </a:p>
        </p:txBody>
      </p:sp>
    </p:spTree>
    <p:extLst>
      <p:ext uri="{BB962C8B-B14F-4D97-AF65-F5344CB8AC3E}">
        <p14:creationId xmlns:p14="http://schemas.microsoft.com/office/powerpoint/2010/main" val="3890111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Naturalized Citizen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196451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7170" y="856621"/>
            <a:ext cx="10571998" cy="970450"/>
          </a:xfrm>
        </p:spPr>
        <p:txBody>
          <a:bodyPr/>
          <a:lstStyle/>
          <a:p>
            <a:r>
              <a:rPr lang="en-US" dirty="0" smtClean="0"/>
              <a:t>Let’s say you don’t meet the Natural Born Citizenship requirements, is all hope lost for becoming a citizen?</a:t>
            </a:r>
            <a:endParaRPr lang="en-US" dirty="0"/>
          </a:p>
        </p:txBody>
      </p:sp>
      <p:sp>
        <p:nvSpPr>
          <p:cNvPr id="5" name="Content Placeholder 4"/>
          <p:cNvSpPr>
            <a:spLocks noGrp="1"/>
          </p:cNvSpPr>
          <p:nvPr>
            <p:ph idx="1"/>
          </p:nvPr>
        </p:nvSpPr>
        <p:spPr>
          <a:xfrm>
            <a:off x="395708" y="2645368"/>
            <a:ext cx="11154922" cy="3636511"/>
          </a:xfrm>
        </p:spPr>
        <p:txBody>
          <a:bodyPr>
            <a:noAutofit/>
          </a:bodyPr>
          <a:lstStyle/>
          <a:p>
            <a:r>
              <a:rPr lang="en-US" sz="3200" b="1" i="1" u="sng" dirty="0" smtClean="0">
                <a:solidFill>
                  <a:schemeClr val="accent2">
                    <a:lumMod val="75000"/>
                  </a:schemeClr>
                </a:solidFill>
              </a:rPr>
              <a:t>Immigrants </a:t>
            </a:r>
            <a:r>
              <a:rPr lang="en-US" sz="3200" dirty="0" smtClean="0"/>
              <a:t>(people who leave their home country to live in another permanently) can become </a:t>
            </a:r>
            <a:r>
              <a:rPr lang="en-US" sz="3200" b="1" dirty="0" smtClean="0"/>
              <a:t>naturalized citizens. </a:t>
            </a:r>
          </a:p>
          <a:p>
            <a:r>
              <a:rPr lang="en-US" sz="3200" b="1" i="1" u="sng" dirty="0" smtClean="0">
                <a:solidFill>
                  <a:schemeClr val="accent2">
                    <a:lumMod val="75000"/>
                  </a:schemeClr>
                </a:solidFill>
              </a:rPr>
              <a:t>Resident: </a:t>
            </a:r>
            <a:r>
              <a:rPr lang="en-US" sz="3200" dirty="0" smtClean="0"/>
              <a:t>Someone who lives in a place for a minimum period of time. </a:t>
            </a:r>
          </a:p>
          <a:p>
            <a:r>
              <a:rPr lang="en-US" sz="3200" dirty="0" smtClean="0"/>
              <a:t>In order to become a citizen, immigrants have to meet certain requirements through a process called </a:t>
            </a:r>
            <a:r>
              <a:rPr lang="en-US" sz="3200" b="1" i="1" u="sng" dirty="0" smtClean="0">
                <a:solidFill>
                  <a:schemeClr val="accent2">
                    <a:lumMod val="75000"/>
                  </a:schemeClr>
                </a:solidFill>
              </a:rPr>
              <a:t>naturalization. </a:t>
            </a:r>
          </a:p>
        </p:txBody>
      </p:sp>
      <p:sp>
        <p:nvSpPr>
          <p:cNvPr id="2" name="TextBox 1"/>
          <p:cNvSpPr txBox="1"/>
          <p:nvPr/>
        </p:nvSpPr>
        <p:spPr>
          <a:xfrm>
            <a:off x="7328846" y="1341846"/>
            <a:ext cx="968993"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400" b="1" dirty="0" smtClean="0">
                <a:effectLst>
                  <a:outerShdw blurRad="38100" dist="38100" dir="2700000" algn="tl">
                    <a:srgbClr val="000000">
                      <a:alpha val="43137"/>
                    </a:srgbClr>
                  </a:outerShdw>
                </a:effectLst>
              </a:rPr>
              <a:t>No!!!</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16286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80">
                                          <p:stCondLst>
                                            <p:cond delay="0"/>
                                          </p:stCondLst>
                                        </p:cTn>
                                        <p:tgtEl>
                                          <p:spTgt spid="5">
                                            <p:txEl>
                                              <p:pRg st="1" end="1"/>
                                            </p:txEl>
                                          </p:spTgt>
                                        </p:tgtEl>
                                      </p:cBhvr>
                                    </p:animEffect>
                                    <p:anim calcmode="lin" valueType="num">
                                      <p:cBhvr>
                                        <p:cTn id="19"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xEl>
                                              <p:pRg st="1" end="1"/>
                                            </p:txEl>
                                          </p:spTgt>
                                        </p:tgtEl>
                                      </p:cBhvr>
                                      <p:to x="100000" y="60000"/>
                                    </p:animScale>
                                    <p:animScale>
                                      <p:cBhvr>
                                        <p:cTn id="25" dur="166" decel="50000">
                                          <p:stCondLst>
                                            <p:cond delay="676"/>
                                          </p:stCondLst>
                                        </p:cTn>
                                        <p:tgtEl>
                                          <p:spTgt spid="5">
                                            <p:txEl>
                                              <p:pRg st="1" end="1"/>
                                            </p:txEl>
                                          </p:spTgt>
                                        </p:tgtEl>
                                      </p:cBhvr>
                                      <p:to x="100000" y="100000"/>
                                    </p:animScale>
                                    <p:animScale>
                                      <p:cBhvr>
                                        <p:cTn id="26" dur="26">
                                          <p:stCondLst>
                                            <p:cond delay="1312"/>
                                          </p:stCondLst>
                                        </p:cTn>
                                        <p:tgtEl>
                                          <p:spTgt spid="5">
                                            <p:txEl>
                                              <p:pRg st="1" end="1"/>
                                            </p:txEl>
                                          </p:spTgt>
                                        </p:tgtEl>
                                      </p:cBhvr>
                                      <p:to x="100000" y="80000"/>
                                    </p:animScale>
                                    <p:animScale>
                                      <p:cBhvr>
                                        <p:cTn id="27" dur="166" decel="50000">
                                          <p:stCondLst>
                                            <p:cond delay="1338"/>
                                          </p:stCondLst>
                                        </p:cTn>
                                        <p:tgtEl>
                                          <p:spTgt spid="5">
                                            <p:txEl>
                                              <p:pRg st="1" end="1"/>
                                            </p:txEl>
                                          </p:spTgt>
                                        </p:tgtEl>
                                      </p:cBhvr>
                                      <p:to x="100000" y="100000"/>
                                    </p:animScale>
                                    <p:animScale>
                                      <p:cBhvr>
                                        <p:cTn id="28" dur="26">
                                          <p:stCondLst>
                                            <p:cond delay="1642"/>
                                          </p:stCondLst>
                                        </p:cTn>
                                        <p:tgtEl>
                                          <p:spTgt spid="5">
                                            <p:txEl>
                                              <p:pRg st="1" end="1"/>
                                            </p:txEl>
                                          </p:spTgt>
                                        </p:tgtEl>
                                      </p:cBhvr>
                                      <p:to x="100000" y="90000"/>
                                    </p:animScale>
                                    <p:animScale>
                                      <p:cBhvr>
                                        <p:cTn id="29" dur="166" decel="50000">
                                          <p:stCondLst>
                                            <p:cond delay="1668"/>
                                          </p:stCondLst>
                                        </p:cTn>
                                        <p:tgtEl>
                                          <p:spTgt spid="5">
                                            <p:txEl>
                                              <p:pRg st="1" end="1"/>
                                            </p:txEl>
                                          </p:spTgt>
                                        </p:tgtEl>
                                      </p:cBhvr>
                                      <p:to x="100000" y="100000"/>
                                    </p:animScale>
                                    <p:animScale>
                                      <p:cBhvr>
                                        <p:cTn id="30" dur="26">
                                          <p:stCondLst>
                                            <p:cond delay="1808"/>
                                          </p:stCondLst>
                                        </p:cTn>
                                        <p:tgtEl>
                                          <p:spTgt spid="5">
                                            <p:txEl>
                                              <p:pRg st="1" end="1"/>
                                            </p:txEl>
                                          </p:spTgt>
                                        </p:tgtEl>
                                      </p:cBhvr>
                                      <p:to x="100000" y="95000"/>
                                    </p:animScale>
                                    <p:animScale>
                                      <p:cBhvr>
                                        <p:cTn id="31" dur="166" decel="50000">
                                          <p:stCondLst>
                                            <p:cond delay="1834"/>
                                          </p:stCondLst>
                                        </p:cTn>
                                        <p:tgtEl>
                                          <p:spTgt spid="5">
                                            <p:txEl>
                                              <p:pRg st="1" end="1"/>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 calcmode="lin" valueType="num">
                                      <p:cBhvr>
                                        <p:cTn id="36"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1284</TotalTime>
  <Words>1963</Words>
  <Application>Microsoft Office PowerPoint</Application>
  <PresentationFormat>Custom</PresentationFormat>
  <Paragraphs>125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Quotable</vt:lpstr>
      <vt:lpstr>Citizenship…</vt:lpstr>
      <vt:lpstr>What is a citizen? </vt:lpstr>
      <vt:lpstr>How do we know who is considered to be a U.S. citizen? </vt:lpstr>
      <vt:lpstr>14th Amendment: What does it really say?</vt:lpstr>
      <vt:lpstr>There are two ways to be a U.S. citizen:</vt:lpstr>
      <vt:lpstr>Natural Born Citizenship</vt:lpstr>
      <vt:lpstr>How do you know if you were born a U.S. citizen?</vt:lpstr>
      <vt:lpstr>Naturalized Citizen</vt:lpstr>
      <vt:lpstr>Let’s say you don’t meet the Natural Born Citizenship requirements, is all hope lost for becoming a citizen?</vt:lpstr>
      <vt:lpstr>Naturalization Process:</vt:lpstr>
      <vt:lpstr>One last step…</vt:lpstr>
      <vt:lpstr>Decide whether each person is already a citizen, eligible for naturalization, or must wait to apply. </vt:lpstr>
      <vt:lpstr>PowerPoint Presentation</vt:lpstr>
      <vt:lpstr>PowerPoint Presentation</vt:lpstr>
      <vt:lpstr>PowerPoint Presentation</vt:lpstr>
      <vt:lpstr>CHAMPs for Naturalization Scenarios</vt:lpstr>
      <vt:lpstr>Ways to keep your cards</vt:lpstr>
      <vt:lpstr>PowerPoint Presentation</vt:lpstr>
      <vt:lpstr>PowerPoint Presentation</vt:lpstr>
      <vt:lpstr>PowerPoint Presentation</vt:lpstr>
      <vt:lpstr>PowerPoint Presentation</vt:lpstr>
      <vt:lpstr>Duties/Obligations and Responsibilities for Citizens</vt:lpstr>
      <vt:lpstr>Okay, so you’re a citizen… now what?</vt:lpstr>
      <vt:lpstr>U.S. citizens have many more rights than many citizens of other countries; like the right to vote, but we also have certain responsibilities and obligations to fulfill…</vt:lpstr>
      <vt:lpstr>PowerPoint Presentation</vt:lpstr>
      <vt:lpstr>Responsibilities of Citizens</vt:lpstr>
      <vt:lpstr>Obligations of citizens: </vt:lpstr>
      <vt:lpstr>PowerPoint Presentation</vt:lpstr>
      <vt:lpstr>Exit Ticket: </vt:lpstr>
      <vt:lpstr>Exit Ticket: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Citizenship…</dc:title>
  <dc:creator>Mary</dc:creator>
  <cp:lastModifiedBy>Windows User</cp:lastModifiedBy>
  <cp:revision>45</cp:revision>
  <dcterms:created xsi:type="dcterms:W3CDTF">2016-08-21T16:46:26Z</dcterms:created>
  <dcterms:modified xsi:type="dcterms:W3CDTF">2016-08-24T16:25:24Z</dcterms:modified>
</cp:coreProperties>
</file>