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6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F48CAA-0847-459D-8331-C465EE4C43B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ED947-11BE-47E7-886A-930891942D47}" type="slidenum">
              <a:rPr lang="en-US" smtClean="0"/>
              <a:t>‹#›</a:t>
            </a:fld>
            <a:endParaRPr lang="en-US"/>
          </a:p>
        </p:txBody>
      </p:sp>
    </p:spTree>
    <p:extLst>
      <p:ext uri="{BB962C8B-B14F-4D97-AF65-F5344CB8AC3E}">
        <p14:creationId xmlns:p14="http://schemas.microsoft.com/office/powerpoint/2010/main" val="421541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F48CAA-0847-459D-8331-C465EE4C43B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ED947-11BE-47E7-886A-930891942D47}" type="slidenum">
              <a:rPr lang="en-US" smtClean="0"/>
              <a:t>‹#›</a:t>
            </a:fld>
            <a:endParaRPr lang="en-US"/>
          </a:p>
        </p:txBody>
      </p:sp>
    </p:spTree>
    <p:extLst>
      <p:ext uri="{BB962C8B-B14F-4D97-AF65-F5344CB8AC3E}">
        <p14:creationId xmlns:p14="http://schemas.microsoft.com/office/powerpoint/2010/main" val="2236184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F48CAA-0847-459D-8331-C465EE4C43B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ED947-11BE-47E7-886A-930891942D47}" type="slidenum">
              <a:rPr lang="en-US" smtClean="0"/>
              <a:t>‹#›</a:t>
            </a:fld>
            <a:endParaRPr lang="en-US"/>
          </a:p>
        </p:txBody>
      </p:sp>
    </p:spTree>
    <p:extLst>
      <p:ext uri="{BB962C8B-B14F-4D97-AF65-F5344CB8AC3E}">
        <p14:creationId xmlns:p14="http://schemas.microsoft.com/office/powerpoint/2010/main" val="377542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F48CAA-0847-459D-8331-C465EE4C43B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ED947-11BE-47E7-886A-930891942D47}" type="slidenum">
              <a:rPr lang="en-US" smtClean="0"/>
              <a:t>‹#›</a:t>
            </a:fld>
            <a:endParaRPr lang="en-US"/>
          </a:p>
        </p:txBody>
      </p:sp>
    </p:spTree>
    <p:extLst>
      <p:ext uri="{BB962C8B-B14F-4D97-AF65-F5344CB8AC3E}">
        <p14:creationId xmlns:p14="http://schemas.microsoft.com/office/powerpoint/2010/main" val="416537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F48CAA-0847-459D-8331-C465EE4C43B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ED947-11BE-47E7-886A-930891942D47}" type="slidenum">
              <a:rPr lang="en-US" smtClean="0"/>
              <a:t>‹#›</a:t>
            </a:fld>
            <a:endParaRPr lang="en-US"/>
          </a:p>
        </p:txBody>
      </p:sp>
    </p:spTree>
    <p:extLst>
      <p:ext uri="{BB962C8B-B14F-4D97-AF65-F5344CB8AC3E}">
        <p14:creationId xmlns:p14="http://schemas.microsoft.com/office/powerpoint/2010/main" val="4129436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F48CAA-0847-459D-8331-C465EE4C43B6}"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ED947-11BE-47E7-886A-930891942D47}" type="slidenum">
              <a:rPr lang="en-US" smtClean="0"/>
              <a:t>‹#›</a:t>
            </a:fld>
            <a:endParaRPr lang="en-US"/>
          </a:p>
        </p:txBody>
      </p:sp>
    </p:spTree>
    <p:extLst>
      <p:ext uri="{BB962C8B-B14F-4D97-AF65-F5344CB8AC3E}">
        <p14:creationId xmlns:p14="http://schemas.microsoft.com/office/powerpoint/2010/main" val="2974043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F48CAA-0847-459D-8331-C465EE4C43B6}" type="datetimeFigureOut">
              <a:rPr lang="en-US" smtClean="0"/>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8ED947-11BE-47E7-886A-930891942D47}" type="slidenum">
              <a:rPr lang="en-US" smtClean="0"/>
              <a:t>‹#›</a:t>
            </a:fld>
            <a:endParaRPr lang="en-US"/>
          </a:p>
        </p:txBody>
      </p:sp>
    </p:spTree>
    <p:extLst>
      <p:ext uri="{BB962C8B-B14F-4D97-AF65-F5344CB8AC3E}">
        <p14:creationId xmlns:p14="http://schemas.microsoft.com/office/powerpoint/2010/main" val="3037992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F48CAA-0847-459D-8331-C465EE4C43B6}" type="datetimeFigureOut">
              <a:rPr lang="en-US" smtClean="0"/>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8ED947-11BE-47E7-886A-930891942D47}" type="slidenum">
              <a:rPr lang="en-US" smtClean="0"/>
              <a:t>‹#›</a:t>
            </a:fld>
            <a:endParaRPr lang="en-US"/>
          </a:p>
        </p:txBody>
      </p:sp>
    </p:spTree>
    <p:extLst>
      <p:ext uri="{BB962C8B-B14F-4D97-AF65-F5344CB8AC3E}">
        <p14:creationId xmlns:p14="http://schemas.microsoft.com/office/powerpoint/2010/main" val="724414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F48CAA-0847-459D-8331-C465EE4C43B6}" type="datetimeFigureOut">
              <a:rPr lang="en-US" smtClean="0"/>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8ED947-11BE-47E7-886A-930891942D47}" type="slidenum">
              <a:rPr lang="en-US" smtClean="0"/>
              <a:t>‹#›</a:t>
            </a:fld>
            <a:endParaRPr lang="en-US"/>
          </a:p>
        </p:txBody>
      </p:sp>
    </p:spTree>
    <p:extLst>
      <p:ext uri="{BB962C8B-B14F-4D97-AF65-F5344CB8AC3E}">
        <p14:creationId xmlns:p14="http://schemas.microsoft.com/office/powerpoint/2010/main" val="432463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F48CAA-0847-459D-8331-C465EE4C43B6}"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ED947-11BE-47E7-886A-930891942D47}" type="slidenum">
              <a:rPr lang="en-US" smtClean="0"/>
              <a:t>‹#›</a:t>
            </a:fld>
            <a:endParaRPr lang="en-US"/>
          </a:p>
        </p:txBody>
      </p:sp>
    </p:spTree>
    <p:extLst>
      <p:ext uri="{BB962C8B-B14F-4D97-AF65-F5344CB8AC3E}">
        <p14:creationId xmlns:p14="http://schemas.microsoft.com/office/powerpoint/2010/main" val="2471320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F48CAA-0847-459D-8331-C465EE4C43B6}"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ED947-11BE-47E7-886A-930891942D47}" type="slidenum">
              <a:rPr lang="en-US" smtClean="0"/>
              <a:t>‹#›</a:t>
            </a:fld>
            <a:endParaRPr lang="en-US"/>
          </a:p>
        </p:txBody>
      </p:sp>
    </p:spTree>
    <p:extLst>
      <p:ext uri="{BB962C8B-B14F-4D97-AF65-F5344CB8AC3E}">
        <p14:creationId xmlns:p14="http://schemas.microsoft.com/office/powerpoint/2010/main" val="4000077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F48CAA-0847-459D-8331-C465EE4C43B6}" type="datetimeFigureOut">
              <a:rPr lang="en-US" smtClean="0"/>
              <a:t>1/25/2016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8ED947-11BE-47E7-886A-930891942D47}" type="slidenum">
              <a:rPr lang="en-US" smtClean="0"/>
              <a:t>‹#›</a:t>
            </a:fld>
            <a:endParaRPr lang="en-US"/>
          </a:p>
        </p:txBody>
      </p:sp>
    </p:spTree>
    <p:extLst>
      <p:ext uri="{BB962C8B-B14F-4D97-AF65-F5344CB8AC3E}">
        <p14:creationId xmlns:p14="http://schemas.microsoft.com/office/powerpoint/2010/main" val="3544404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04810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r>
              <a:rPr lang="en-US" b="1" dirty="0" smtClean="0">
                <a:solidFill>
                  <a:schemeClr val="bg1"/>
                </a:solidFill>
                <a:effectLst>
                  <a:outerShdw blurRad="38100" dist="38100" dir="2700000" algn="tl">
                    <a:srgbClr val="000000">
                      <a:alpha val="43137"/>
                    </a:srgbClr>
                  </a:outerShdw>
                </a:effectLst>
              </a:rPr>
              <a:t>Amendment #2 Right to Bear Arms</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3276600"/>
          </a:xfrm>
          <a:solidFill>
            <a:srgbClr val="FFFF00"/>
          </a:solidFill>
        </p:spPr>
        <p:txBody>
          <a:bodyPr>
            <a:normAutofit lnSpcReduction="10000"/>
          </a:bodyPr>
          <a:lstStyle/>
          <a:p>
            <a:pPr marL="0" indent="0">
              <a:buNone/>
            </a:pPr>
            <a:r>
              <a:rPr lang="en-US" b="1" dirty="0" smtClean="0"/>
              <a:t>9. Nancy </a:t>
            </a:r>
            <a:r>
              <a:rPr lang="en-US" b="1" dirty="0"/>
              <a:t>visited one of her elderly neighbors and noticed that she had a gun locked away in one of </a:t>
            </a:r>
            <a:r>
              <a:rPr lang="en-US" b="1" dirty="0" smtClean="0"/>
              <a:t>her cabinets</a:t>
            </a:r>
            <a:r>
              <a:rPr lang="en-US" b="1" dirty="0"/>
              <a:t>. During the visit, Nancy turned to her neighbor and asked, “Why do you have a gun in </a:t>
            </a:r>
            <a:r>
              <a:rPr lang="en-US" b="1" dirty="0" smtClean="0"/>
              <a:t>your house</a:t>
            </a:r>
            <a:r>
              <a:rPr lang="en-US" b="1" dirty="0"/>
              <a:t>?” Her neighbor simply said, “I am exercising my right to own a gun legally.”</a:t>
            </a:r>
          </a:p>
        </p:txBody>
      </p:sp>
    </p:spTree>
    <p:extLst>
      <p:ext uri="{BB962C8B-B14F-4D97-AF65-F5344CB8AC3E}">
        <p14:creationId xmlns:p14="http://schemas.microsoft.com/office/powerpoint/2010/main" val="354073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fontScale="90000"/>
          </a:bodyPr>
          <a:lstStyle/>
          <a:p>
            <a:pPr algn="l"/>
            <a:r>
              <a:rPr lang="en-US" b="1" dirty="0" smtClean="0">
                <a:effectLst>
                  <a:outerShdw blurRad="38100" dist="38100" dir="2700000" algn="tl">
                    <a:srgbClr val="000000">
                      <a:alpha val="43137"/>
                    </a:srgbClr>
                  </a:outerShdw>
                </a:effectLst>
              </a:rPr>
              <a:t>Amendment #3 Quartering soldiers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648200"/>
          </a:xfrm>
          <a:solidFill>
            <a:srgbClr val="00B050"/>
          </a:solidFill>
        </p:spPr>
        <p:txBody>
          <a:bodyPr>
            <a:normAutofit lnSpcReduction="10000"/>
          </a:bodyPr>
          <a:lstStyle/>
          <a:p>
            <a:pPr marL="0" indent="0">
              <a:buNone/>
            </a:pPr>
            <a:r>
              <a:rPr lang="en-US" b="1" dirty="0" smtClean="0">
                <a:solidFill>
                  <a:schemeClr val="bg1"/>
                </a:solidFill>
              </a:rPr>
              <a:t>1. Esperanza arrived home one evening to find a member of the United States navy sitting at the dining room table eating dinner with her parents. Esperanza quickly turned to her parents and said, “Why is there a military person in our home?” Esperanza’s parents said, “We were told we had to house this soldier.” Esperanza quickly told the sailor he couldn’t stay there and told her parents to “Read the Bill of Rights.”</a:t>
            </a:r>
            <a:endParaRPr lang="en-US" b="1" dirty="0">
              <a:solidFill>
                <a:schemeClr val="bg1"/>
              </a:solidFill>
            </a:endParaRPr>
          </a:p>
        </p:txBody>
      </p:sp>
    </p:spTree>
    <p:extLst>
      <p:ext uri="{BB962C8B-B14F-4D97-AF65-F5344CB8AC3E}">
        <p14:creationId xmlns:p14="http://schemas.microsoft.com/office/powerpoint/2010/main" val="25284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en-US" b="1" dirty="0" smtClean="0">
                <a:effectLst>
                  <a:outerShdw blurRad="38100" dist="38100" dir="2700000" algn="tl">
                    <a:srgbClr val="000000">
                      <a:alpha val="43137"/>
                    </a:srgbClr>
                  </a:outerShdw>
                </a:effectLst>
              </a:rPr>
              <a:t>Amendment #1 Right to Petition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2514600"/>
          </a:xfrm>
          <a:solidFill>
            <a:srgbClr val="FFFF00"/>
          </a:solidFill>
        </p:spPr>
        <p:txBody>
          <a:bodyPr>
            <a:normAutofit lnSpcReduction="10000"/>
          </a:bodyPr>
          <a:lstStyle/>
          <a:p>
            <a:pPr marL="0" indent="0">
              <a:buNone/>
            </a:pPr>
            <a:r>
              <a:rPr lang="en-US" b="1" dirty="0" smtClean="0"/>
              <a:t>2. Rafi </a:t>
            </a:r>
            <a:r>
              <a:rPr lang="en-US" b="1" dirty="0"/>
              <a:t>is upset over the current curfew effecting teenagers throughout Diamond Bar. Rafi decided that he was going to collect as many signatures as he could on a petition and present it to the city </a:t>
            </a:r>
            <a:r>
              <a:rPr lang="en-US" b="1" dirty="0" smtClean="0"/>
              <a:t>government’s office. </a:t>
            </a:r>
            <a:endParaRPr lang="en-US" b="1" dirty="0"/>
          </a:p>
        </p:txBody>
      </p:sp>
    </p:spTree>
    <p:extLst>
      <p:ext uri="{BB962C8B-B14F-4D97-AF65-F5344CB8AC3E}">
        <p14:creationId xmlns:p14="http://schemas.microsoft.com/office/powerpoint/2010/main" val="223179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effectLst>
                  <a:outerShdw blurRad="38100" dist="38100" dir="2700000" algn="tl">
                    <a:srgbClr val="000000">
                      <a:alpha val="43137"/>
                    </a:srgbClr>
                  </a:outerShdw>
                </a:effectLst>
              </a:rPr>
              <a:t>Amendment #1 Freedom of Religion</a:t>
            </a:r>
            <a:endParaRPr lang="en-US"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3733800"/>
          </a:xfrm>
          <a:solidFill>
            <a:srgbClr val="7030A0"/>
          </a:solidFill>
        </p:spPr>
        <p:txBody>
          <a:bodyPr>
            <a:normAutofit lnSpcReduction="10000"/>
          </a:bodyPr>
          <a:lstStyle/>
          <a:p>
            <a:pPr marL="0" indent="0">
              <a:buNone/>
            </a:pPr>
            <a:r>
              <a:rPr lang="en-US" b="1" dirty="0" smtClean="0">
                <a:solidFill>
                  <a:schemeClr val="bg1"/>
                </a:solidFill>
              </a:rPr>
              <a:t>3. Joseph</a:t>
            </a:r>
            <a:r>
              <a:rPr lang="en-US" b="1" dirty="0">
                <a:solidFill>
                  <a:schemeClr val="bg1"/>
                </a:solidFill>
              </a:rPr>
              <a:t>, a recent immigrant to the United States, was driving around the city of Los Angeles and noticed that there were churches and temples from several different religions located throughout the city. He was amazed at the fact that people in the United States could practice and worship any religion of </a:t>
            </a:r>
            <a:r>
              <a:rPr lang="en-US" b="1" dirty="0" smtClean="0">
                <a:solidFill>
                  <a:schemeClr val="bg1"/>
                </a:solidFill>
              </a:rPr>
              <a:t>their choice</a:t>
            </a:r>
            <a:r>
              <a:rPr lang="en-US" b="1" dirty="0">
                <a:solidFill>
                  <a:schemeClr val="bg1"/>
                </a:solidFill>
              </a:rPr>
              <a:t>.</a:t>
            </a:r>
          </a:p>
        </p:txBody>
      </p:sp>
    </p:spTree>
    <p:extLst>
      <p:ext uri="{BB962C8B-B14F-4D97-AF65-F5344CB8AC3E}">
        <p14:creationId xmlns:p14="http://schemas.microsoft.com/office/powerpoint/2010/main" val="108025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FF"/>
                </a:solidFill>
                <a:effectLst>
                  <a:outerShdw blurRad="38100" dist="38100" dir="2700000" algn="tl">
                    <a:srgbClr val="000000">
                      <a:alpha val="43137"/>
                    </a:srgbClr>
                  </a:outerShdw>
                </a:effectLst>
              </a:rPr>
              <a:t>Amendment #6 Right to a speedy trial</a:t>
            </a:r>
            <a:endParaRPr lang="en-US" b="1"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3048000"/>
          </a:xfrm>
          <a:solidFill>
            <a:srgbClr val="FF00FF"/>
          </a:solidFill>
        </p:spPr>
        <p:txBody>
          <a:bodyPr>
            <a:normAutofit fontScale="92500"/>
          </a:bodyPr>
          <a:lstStyle/>
          <a:p>
            <a:pPr marL="0" indent="0">
              <a:buNone/>
            </a:pPr>
            <a:r>
              <a:rPr lang="en-US" b="1" dirty="0" smtClean="0">
                <a:solidFill>
                  <a:schemeClr val="bg1"/>
                </a:solidFill>
              </a:rPr>
              <a:t>4. On </a:t>
            </a:r>
            <a:r>
              <a:rPr lang="en-US" b="1" dirty="0">
                <a:solidFill>
                  <a:schemeClr val="bg1"/>
                </a:solidFill>
              </a:rPr>
              <a:t>January 10, 2002, Gerard was arrested for trespassing on his neighbor’s property. When </a:t>
            </a:r>
            <a:r>
              <a:rPr lang="en-US" b="1" dirty="0" smtClean="0">
                <a:solidFill>
                  <a:schemeClr val="bg1"/>
                </a:solidFill>
              </a:rPr>
              <a:t>he appeared </a:t>
            </a:r>
            <a:r>
              <a:rPr lang="en-US" b="1" dirty="0">
                <a:solidFill>
                  <a:schemeClr val="bg1"/>
                </a:solidFill>
              </a:rPr>
              <a:t>before the judge to set his trial date, the judge told him his trial would take place on </a:t>
            </a:r>
            <a:r>
              <a:rPr lang="en-US" b="1" dirty="0" smtClean="0">
                <a:solidFill>
                  <a:schemeClr val="bg1"/>
                </a:solidFill>
              </a:rPr>
              <a:t>January 24</a:t>
            </a:r>
            <a:r>
              <a:rPr lang="en-US" b="1" dirty="0">
                <a:solidFill>
                  <a:schemeClr val="bg1"/>
                </a:solidFill>
              </a:rPr>
              <a:t>, 2006. </a:t>
            </a:r>
            <a:r>
              <a:rPr lang="en-US" b="1" dirty="0" smtClean="0">
                <a:solidFill>
                  <a:schemeClr val="bg1"/>
                </a:solidFill>
              </a:rPr>
              <a:t>Gerard </a:t>
            </a:r>
            <a:r>
              <a:rPr lang="en-US" b="1" dirty="0">
                <a:solidFill>
                  <a:schemeClr val="bg1"/>
                </a:solidFill>
              </a:rPr>
              <a:t>immediately informed the judge that this date was </a:t>
            </a:r>
            <a:r>
              <a:rPr lang="en-US" b="1" dirty="0" smtClean="0">
                <a:solidFill>
                  <a:schemeClr val="bg1"/>
                </a:solidFill>
              </a:rPr>
              <a:t>unacceptable. </a:t>
            </a:r>
            <a:endParaRPr lang="en-US" b="1" dirty="0">
              <a:solidFill>
                <a:schemeClr val="bg1"/>
              </a:solidFill>
            </a:endParaRPr>
          </a:p>
        </p:txBody>
      </p:sp>
    </p:spTree>
    <p:extLst>
      <p:ext uri="{BB962C8B-B14F-4D97-AF65-F5344CB8AC3E}">
        <p14:creationId xmlns:p14="http://schemas.microsoft.com/office/powerpoint/2010/main" val="207487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US" b="1" dirty="0" smtClean="0">
                <a:effectLst>
                  <a:outerShdw blurRad="38100" dist="38100" dir="2700000" algn="tl">
                    <a:srgbClr val="000000">
                      <a:alpha val="43137"/>
                    </a:srgbClr>
                  </a:outerShdw>
                </a:effectLst>
              </a:rPr>
              <a:t>Amendment #10 States’ Rights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2895600"/>
          </a:xfrm>
        </p:spPr>
        <p:style>
          <a:lnRef idx="0">
            <a:schemeClr val="accent3"/>
          </a:lnRef>
          <a:fillRef idx="3">
            <a:schemeClr val="accent3"/>
          </a:fillRef>
          <a:effectRef idx="3">
            <a:schemeClr val="accent3"/>
          </a:effectRef>
          <a:fontRef idx="minor">
            <a:schemeClr val="lt1"/>
          </a:fontRef>
        </p:style>
        <p:txBody>
          <a:bodyPr/>
          <a:lstStyle/>
          <a:p>
            <a:pPr marL="0" indent="0">
              <a:buNone/>
            </a:pPr>
            <a:r>
              <a:rPr lang="en-US" b="1" dirty="0" smtClean="0"/>
              <a:t>5. Nowhere </a:t>
            </a:r>
            <a:r>
              <a:rPr lang="en-US" b="1" dirty="0"/>
              <a:t>in the Constitution does it talk about what part of the federal government is in charge </a:t>
            </a:r>
            <a:r>
              <a:rPr lang="en-US" b="1" dirty="0" smtClean="0"/>
              <a:t>of education</a:t>
            </a:r>
            <a:r>
              <a:rPr lang="en-US" b="1" dirty="0"/>
              <a:t>. Today each individual state controls and sets the standards for their state’s </a:t>
            </a:r>
            <a:r>
              <a:rPr lang="en-US" b="1" dirty="0" smtClean="0"/>
              <a:t>educational system</a:t>
            </a:r>
            <a:r>
              <a:rPr lang="en-US" b="1" dirty="0"/>
              <a:t>.</a:t>
            </a:r>
          </a:p>
          <a:p>
            <a:endParaRPr lang="en-US" b="1" dirty="0"/>
          </a:p>
        </p:txBody>
      </p:sp>
    </p:spTree>
    <p:extLst>
      <p:ext uri="{BB962C8B-B14F-4D97-AF65-F5344CB8AC3E}">
        <p14:creationId xmlns:p14="http://schemas.microsoft.com/office/powerpoint/2010/main" val="285232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normAutofit fontScale="90000"/>
          </a:bodyPr>
          <a:lstStyle/>
          <a:p>
            <a:r>
              <a:rPr lang="en-US" b="1" dirty="0" smtClean="0">
                <a:solidFill>
                  <a:schemeClr val="bg2"/>
                </a:solidFill>
                <a:effectLst>
                  <a:outerShdw blurRad="38100" dist="38100" dir="2700000" algn="tl">
                    <a:srgbClr val="000000">
                      <a:alpha val="43137"/>
                    </a:srgbClr>
                  </a:outerShdw>
                </a:effectLst>
              </a:rPr>
              <a:t>Amendment #8 Cruel and Unusual Punishment </a:t>
            </a:r>
            <a:endParaRPr lang="en-US" b="1" dirty="0">
              <a:solidFill>
                <a:schemeClr val="bg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4343400"/>
          </a:xfrm>
          <a:solidFill>
            <a:schemeClr val="accent5">
              <a:lumMod val="40000"/>
              <a:lumOff val="60000"/>
            </a:schemeClr>
          </a:solidFill>
        </p:spPr>
        <p:txBody>
          <a:bodyPr>
            <a:normAutofit fontScale="92500" lnSpcReduction="10000"/>
          </a:bodyPr>
          <a:lstStyle/>
          <a:p>
            <a:pPr marL="0" indent="0">
              <a:buNone/>
            </a:pPr>
            <a:r>
              <a:rPr lang="en-US" b="1" dirty="0" smtClean="0">
                <a:solidFill>
                  <a:srgbClr val="00B050"/>
                </a:solidFill>
              </a:rPr>
              <a:t>6. Mary </a:t>
            </a:r>
            <a:r>
              <a:rPr lang="en-US" b="1" dirty="0">
                <a:solidFill>
                  <a:srgbClr val="00B050"/>
                </a:solidFill>
              </a:rPr>
              <a:t>was caught littering in the park one day after school. When she went to trial, the jury found </a:t>
            </a:r>
            <a:r>
              <a:rPr lang="en-US" b="1" dirty="0" smtClean="0">
                <a:solidFill>
                  <a:srgbClr val="00B050"/>
                </a:solidFill>
              </a:rPr>
              <a:t>her guilty </a:t>
            </a:r>
            <a:r>
              <a:rPr lang="en-US" b="1" dirty="0">
                <a:solidFill>
                  <a:srgbClr val="00B050"/>
                </a:solidFill>
              </a:rPr>
              <a:t>since there was a ton of evidence showing her guilt. The judge decided to give Mary a </a:t>
            </a:r>
            <a:r>
              <a:rPr lang="en-US" b="1" dirty="0" smtClean="0">
                <a:solidFill>
                  <a:srgbClr val="00B050"/>
                </a:solidFill>
              </a:rPr>
              <a:t>special sentence</a:t>
            </a:r>
            <a:r>
              <a:rPr lang="en-US" b="1" dirty="0">
                <a:solidFill>
                  <a:srgbClr val="00B050"/>
                </a:solidFill>
              </a:rPr>
              <a:t>. He wanted Mary to walk from Los Angeles to Washington D.C. Along her journey across </a:t>
            </a:r>
            <a:r>
              <a:rPr lang="en-US" b="1" dirty="0" smtClean="0">
                <a:solidFill>
                  <a:srgbClr val="00B050"/>
                </a:solidFill>
              </a:rPr>
              <a:t>the country</a:t>
            </a:r>
            <a:r>
              <a:rPr lang="en-US" b="1" dirty="0">
                <a:solidFill>
                  <a:srgbClr val="00B050"/>
                </a:solidFill>
              </a:rPr>
              <a:t>, Mary had to fill up 1 million bags of trash with litter she found along the roads. Mary </a:t>
            </a:r>
            <a:r>
              <a:rPr lang="en-US" b="1" dirty="0" smtClean="0">
                <a:solidFill>
                  <a:srgbClr val="00B050"/>
                </a:solidFill>
              </a:rPr>
              <a:t>quickly informed </a:t>
            </a:r>
            <a:r>
              <a:rPr lang="en-US" b="1" dirty="0">
                <a:solidFill>
                  <a:srgbClr val="00B050"/>
                </a:solidFill>
              </a:rPr>
              <a:t>the judge she did not have to fulfill this </a:t>
            </a:r>
            <a:r>
              <a:rPr lang="en-US" b="1" dirty="0" smtClean="0">
                <a:solidFill>
                  <a:srgbClr val="00B050"/>
                </a:solidFill>
              </a:rPr>
              <a:t>sentence. </a:t>
            </a:r>
            <a:endParaRPr lang="en-US" b="1" dirty="0">
              <a:solidFill>
                <a:srgbClr val="00B050"/>
              </a:solidFill>
            </a:endParaRPr>
          </a:p>
        </p:txBody>
      </p:sp>
    </p:spTree>
    <p:extLst>
      <p:ext uri="{BB962C8B-B14F-4D97-AF65-F5344CB8AC3E}">
        <p14:creationId xmlns:p14="http://schemas.microsoft.com/office/powerpoint/2010/main" val="180469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normAutofit fontScale="90000"/>
          </a:bodyPr>
          <a:lstStyle/>
          <a:p>
            <a:r>
              <a:rPr lang="en-US" b="1" dirty="0" smtClean="0">
                <a:solidFill>
                  <a:schemeClr val="bg1"/>
                </a:solidFill>
                <a:effectLst>
                  <a:outerShdw blurRad="38100" dist="38100" dir="2700000" algn="tl">
                    <a:srgbClr val="000000">
                      <a:alpha val="43137"/>
                    </a:srgbClr>
                  </a:outerShdw>
                </a:effectLst>
              </a:rPr>
              <a:t>Amendment #1 Freedom of Speech</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3276600"/>
          </a:xfrm>
        </p:spPr>
        <p:style>
          <a:lnRef idx="0">
            <a:schemeClr val="dk1"/>
          </a:lnRef>
          <a:fillRef idx="3">
            <a:schemeClr val="dk1"/>
          </a:fillRef>
          <a:effectRef idx="3">
            <a:schemeClr val="dk1"/>
          </a:effectRef>
          <a:fontRef idx="minor">
            <a:schemeClr val="lt1"/>
          </a:fontRef>
        </p:style>
        <p:txBody>
          <a:bodyPr>
            <a:normAutofit lnSpcReduction="10000"/>
          </a:bodyPr>
          <a:lstStyle/>
          <a:p>
            <a:pPr marL="0" indent="0">
              <a:buNone/>
            </a:pPr>
            <a:r>
              <a:rPr lang="en-US" b="1" dirty="0" smtClean="0"/>
              <a:t>7. Stephanie </a:t>
            </a:r>
            <a:r>
              <a:rPr lang="en-US" b="1" dirty="0"/>
              <a:t>was told that she could not wear her favorite shirt </a:t>
            </a:r>
            <a:r>
              <a:rPr lang="en-US" b="1" dirty="0" smtClean="0"/>
              <a:t>anymore in public. Instead, </a:t>
            </a:r>
            <a:r>
              <a:rPr lang="en-US" b="1" dirty="0"/>
              <a:t>she had to wear </a:t>
            </a:r>
            <a:r>
              <a:rPr lang="en-US" b="1" dirty="0" smtClean="0"/>
              <a:t>shirts that </a:t>
            </a:r>
            <a:r>
              <a:rPr lang="en-US" b="1" dirty="0"/>
              <a:t>were only approved by the federal clothing agency. Stephanie knew that this rule could </a:t>
            </a:r>
            <a:r>
              <a:rPr lang="en-US" b="1" dirty="0" smtClean="0"/>
              <a:t>not possibly </a:t>
            </a:r>
            <a:r>
              <a:rPr lang="en-US" b="1" dirty="0"/>
              <a:t>be true because she learned about the Bill of Rights in school.</a:t>
            </a:r>
          </a:p>
        </p:txBody>
      </p:sp>
    </p:spTree>
    <p:extLst>
      <p:ext uri="{BB962C8B-B14F-4D97-AF65-F5344CB8AC3E}">
        <p14:creationId xmlns:p14="http://schemas.microsoft.com/office/powerpoint/2010/main" val="2894026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fontScale="90000"/>
          </a:bodyPr>
          <a:lstStyle/>
          <a:p>
            <a:r>
              <a:rPr lang="en-US" b="1" dirty="0" smtClean="0">
                <a:effectLst>
                  <a:outerShdw blurRad="38100" dist="38100" dir="2700000" algn="tl">
                    <a:srgbClr val="000000">
                      <a:alpha val="43137"/>
                    </a:srgbClr>
                  </a:outerShdw>
                </a:effectLst>
              </a:rPr>
              <a:t>Amendment #1 Freedom of Speech/Petition/Press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3200400"/>
          </a:xfrm>
        </p:spPr>
        <p:style>
          <a:lnRef idx="0">
            <a:schemeClr val="accent4"/>
          </a:lnRef>
          <a:fillRef idx="3">
            <a:schemeClr val="accent4"/>
          </a:fillRef>
          <a:effectRef idx="3">
            <a:schemeClr val="accent4"/>
          </a:effectRef>
          <a:fontRef idx="minor">
            <a:schemeClr val="lt1"/>
          </a:fontRef>
        </p:style>
        <p:txBody>
          <a:bodyPr/>
          <a:lstStyle/>
          <a:p>
            <a:pPr marL="0" indent="0">
              <a:buNone/>
            </a:pPr>
            <a:r>
              <a:rPr lang="en-US" b="1" dirty="0" smtClean="0"/>
              <a:t>8. Elias </a:t>
            </a:r>
            <a:r>
              <a:rPr lang="en-US" b="1" dirty="0"/>
              <a:t>wrote a nice lengthy article for the </a:t>
            </a:r>
            <a:r>
              <a:rPr lang="en-US" b="1" i="1" dirty="0"/>
              <a:t>Daily News </a:t>
            </a:r>
            <a:r>
              <a:rPr lang="en-US" b="1" dirty="0"/>
              <a:t>describing the changes students would like to see at </a:t>
            </a:r>
            <a:r>
              <a:rPr lang="en-US" b="1" dirty="0" smtClean="0"/>
              <a:t>Baker High </a:t>
            </a:r>
            <a:r>
              <a:rPr lang="en-US" b="1" dirty="0"/>
              <a:t>School. The principal tried to stop Elias’s article from being published in the </a:t>
            </a:r>
            <a:r>
              <a:rPr lang="en-US" b="1" dirty="0" smtClean="0"/>
              <a:t>local newspaper</a:t>
            </a:r>
            <a:r>
              <a:rPr lang="en-US" b="1" dirty="0"/>
              <a:t>, but she was </a:t>
            </a:r>
            <a:r>
              <a:rPr lang="en-US" b="1" dirty="0" smtClean="0"/>
              <a:t>unsuccessful. </a:t>
            </a:r>
            <a:endParaRPr lang="en-US" b="1" dirty="0"/>
          </a:p>
        </p:txBody>
      </p:sp>
    </p:spTree>
    <p:extLst>
      <p:ext uri="{BB962C8B-B14F-4D97-AF65-F5344CB8AC3E}">
        <p14:creationId xmlns:p14="http://schemas.microsoft.com/office/powerpoint/2010/main" val="355634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595</Words>
  <Application>Microsoft Office PowerPoint</Application>
  <PresentationFormat>On-screen Show (4:3)</PresentationFormat>
  <Paragraphs>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Amendment #3 Quartering soldiers</vt:lpstr>
      <vt:lpstr>Amendment #1 Right to Petition</vt:lpstr>
      <vt:lpstr>Amendment #1 Freedom of Religion</vt:lpstr>
      <vt:lpstr>Amendment #6 Right to a speedy trial</vt:lpstr>
      <vt:lpstr>Amendment #10 States’ Rights</vt:lpstr>
      <vt:lpstr>Amendment #8 Cruel and Unusual Punishment </vt:lpstr>
      <vt:lpstr>Amendment #1 Freedom of Speech</vt:lpstr>
      <vt:lpstr>Amendment #1 Freedom of Speech/Petition/Press</vt:lpstr>
      <vt:lpstr>Amendment #2 Right to Bear Arms</vt:lpstr>
    </vt:vector>
  </TitlesOfParts>
  <Company>School District of Clay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cp:revision>
  <dcterms:created xsi:type="dcterms:W3CDTF">2016-01-25T12:50:43Z</dcterms:created>
  <dcterms:modified xsi:type="dcterms:W3CDTF">2016-01-25T13:20:35Z</dcterms:modified>
</cp:coreProperties>
</file>