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11/4/2016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11/4/2016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11/4/2016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11/4/2016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Think-Pair-Share: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200" b="1" dirty="0"/>
              <a:t>Where does the government get its instructions? </a:t>
            </a:r>
            <a:endParaRPr lang="en-US" sz="3200" b="1" dirty="0" smtClean="0"/>
          </a:p>
          <a:p>
            <a:r>
              <a:rPr lang="en-US" sz="3200" b="1" dirty="0" smtClean="0"/>
              <a:t>How do </a:t>
            </a:r>
            <a:r>
              <a:rPr lang="en-US" sz="3200" b="1" dirty="0"/>
              <a:t>Congress, the President, and the Supreme Court know what to do? </a:t>
            </a:r>
          </a:p>
        </p:txBody>
      </p:sp>
    </p:spTree>
    <p:extLst>
      <p:ext uri="{BB962C8B-B14F-4D97-AF65-F5344CB8AC3E}">
        <p14:creationId xmlns:p14="http://schemas.microsoft.com/office/powerpoint/2010/main" val="12893254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effectLst>
                  <a:outerShdw blurRad="38100" dist="38100" dir="2700000" algn="tl">
                    <a:srgbClr val="000000">
                      <a:alpha val="43137"/>
                    </a:srgbClr>
                  </a:outerShdw>
                </a:effectLst>
              </a:rPr>
              <a:t>Article VII: </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09182" y="2011680"/>
            <a:ext cx="5851042" cy="4206240"/>
          </a:xfrm>
        </p:spPr>
        <p:txBody>
          <a:bodyPr>
            <a:normAutofit/>
          </a:bodyPr>
          <a:lstStyle/>
          <a:p>
            <a:r>
              <a:rPr lang="en-US" sz="3200" dirty="0" smtClean="0"/>
              <a:t>Ratification</a:t>
            </a:r>
            <a:r>
              <a:rPr lang="en-US" sz="3200" dirty="0"/>
              <a:t>: </a:t>
            </a:r>
            <a:endParaRPr lang="en-US" sz="3200" dirty="0" smtClean="0"/>
          </a:p>
          <a:p>
            <a:pPr lvl="1"/>
            <a:r>
              <a:rPr lang="en-US" sz="3000" dirty="0" smtClean="0"/>
              <a:t>To </a:t>
            </a:r>
            <a:r>
              <a:rPr lang="en-US" sz="3000" dirty="0"/>
              <a:t>ratify means to pass- 9 out of 13 states had to approve of the Constitution before it could be ratified. </a:t>
            </a:r>
          </a:p>
          <a:p>
            <a:endParaRPr lang="en-US" sz="3200"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9113435" y="1792936"/>
            <a:ext cx="3078565" cy="3608078"/>
          </a:xfrm>
          <a:prstGeom prst="rect">
            <a:avLst/>
          </a:prstGeom>
        </p:spPr>
      </p:pic>
      <p:pic>
        <p:nvPicPr>
          <p:cNvPr id="8194" name="Picture 2" descr="Image result for article 7 of the constitution ra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4196101"/>
            <a:ext cx="85915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548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2194560"/>
            <a:ext cx="12287533" cy="1737360"/>
          </a:xfrm>
        </p:spPr>
        <p:txBody>
          <a:bodyPr/>
          <a:lstStyle/>
          <a:p>
            <a:r>
              <a:rPr lang="en-US" sz="5400" dirty="0"/>
              <a:t>I can define the principles of Separation of Powers and Checks and Balances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5878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1" y="2011680"/>
            <a:ext cx="5960224" cy="4206240"/>
          </a:xfrm>
        </p:spPr>
        <p:txBody>
          <a:bodyPr>
            <a:normAutofit/>
          </a:bodyPr>
          <a:lstStyle/>
          <a:p>
            <a:r>
              <a:rPr lang="en-US" sz="3600" dirty="0" smtClean="0"/>
              <a:t>Separation </a:t>
            </a:r>
            <a:r>
              <a:rPr lang="en-US" sz="3600" dirty="0"/>
              <a:t>of Powers: </a:t>
            </a:r>
            <a:endParaRPr lang="en-US" sz="3600" dirty="0" smtClean="0"/>
          </a:p>
          <a:p>
            <a:pPr lvl="1"/>
            <a:r>
              <a:rPr lang="en-US" sz="3200" dirty="0" smtClean="0"/>
              <a:t>The </a:t>
            </a:r>
            <a:r>
              <a:rPr lang="en-US" sz="3200" dirty="0"/>
              <a:t>structure of the </a:t>
            </a:r>
            <a:r>
              <a:rPr lang="en-US" sz="3200" dirty="0" smtClean="0"/>
              <a:t>government </a:t>
            </a:r>
            <a:r>
              <a:rPr lang="en-US" sz="3200" dirty="0"/>
              <a:t>that sets up three branches with their own distinct powers and responsibilities.</a:t>
            </a:r>
          </a:p>
          <a:p>
            <a:endParaRPr lang="en-US" sz="3600" dirty="0"/>
          </a:p>
          <a:p>
            <a:endParaRPr lang="en-US" sz="3600" dirty="0"/>
          </a:p>
        </p:txBody>
      </p:sp>
      <p:sp>
        <p:nvSpPr>
          <p:cNvPr id="6" name="Content Placeholder 5"/>
          <p:cNvSpPr>
            <a:spLocks noGrp="1"/>
          </p:cNvSpPr>
          <p:nvPr>
            <p:ph sz="half" idx="2"/>
          </p:nvPr>
        </p:nvSpPr>
        <p:spPr>
          <a:xfrm>
            <a:off x="6230390" y="2011680"/>
            <a:ext cx="5961609" cy="4206240"/>
          </a:xfrm>
        </p:spPr>
        <p:txBody>
          <a:bodyPr>
            <a:normAutofit/>
          </a:bodyPr>
          <a:lstStyle/>
          <a:p>
            <a:r>
              <a:rPr lang="en-US" sz="3600" dirty="0"/>
              <a:t>Checks and Balances:  </a:t>
            </a:r>
            <a:endParaRPr lang="en-US" sz="3600" dirty="0" smtClean="0"/>
          </a:p>
          <a:p>
            <a:pPr lvl="1"/>
            <a:r>
              <a:rPr lang="en-US" sz="3200" dirty="0" smtClean="0"/>
              <a:t>A </a:t>
            </a:r>
            <a:r>
              <a:rPr lang="en-US" sz="3200" dirty="0"/>
              <a:t>principle of the </a:t>
            </a:r>
            <a:r>
              <a:rPr lang="en-US" sz="3200" dirty="0" smtClean="0"/>
              <a:t>government </a:t>
            </a:r>
            <a:r>
              <a:rPr lang="en-US" sz="3200" dirty="0"/>
              <a:t>that allows each branch of government to limit the power of the other branches.</a:t>
            </a:r>
          </a:p>
          <a:p>
            <a:endParaRPr lang="en-US" sz="3600" dirty="0"/>
          </a:p>
        </p:txBody>
      </p:sp>
      <p:pic>
        <p:nvPicPr>
          <p:cNvPr id="10242" name="Picture 2" descr="Image result for separation of p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919" y="4468221"/>
            <a:ext cx="2410204" cy="23897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hecks and bal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719" y="4468221"/>
            <a:ext cx="3227745" cy="232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98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194560"/>
            <a:ext cx="12405815" cy="1737360"/>
          </a:xfrm>
        </p:spPr>
        <p:txBody>
          <a:bodyPr/>
          <a:lstStyle/>
          <a:p>
            <a:r>
              <a:rPr lang="en-US" sz="5400" dirty="0"/>
              <a:t>I can identify how each branch checks the powers of the others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531330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84176"/>
            <a:ext cx="10754987" cy="1508760"/>
          </a:xfrm>
        </p:spPr>
        <p:txBody>
          <a:bodyPr>
            <a:noAutofit/>
          </a:bodyPr>
          <a:lstStyle/>
          <a:p>
            <a:r>
              <a:rPr lang="en-US" sz="4400" b="1" dirty="0">
                <a:effectLst>
                  <a:outerShdw blurRad="38100" dist="38100" dir="2700000" algn="tl">
                    <a:srgbClr val="000000">
                      <a:alpha val="43137"/>
                    </a:srgbClr>
                  </a:outerShdw>
                </a:effectLst>
              </a:rPr>
              <a:t>Legislative Branch (Makes the Law)</a:t>
            </a:r>
            <a:br>
              <a:rPr lang="en-US" sz="44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2811411"/>
            <a:ext cx="5864690" cy="4206240"/>
          </a:xfrm>
        </p:spPr>
        <p:txBody>
          <a:bodyPr>
            <a:noAutofit/>
          </a:bodyPr>
          <a:lstStyle/>
          <a:p>
            <a:pPr marL="0" indent="0">
              <a:buNone/>
            </a:pPr>
            <a:r>
              <a:rPr lang="en-US" sz="2400" b="1" dirty="0" smtClean="0"/>
              <a:t>Can </a:t>
            </a:r>
            <a:r>
              <a:rPr lang="en-US" sz="2400" b="1" dirty="0"/>
              <a:t>check the Power of the Executive Branch (President) by:</a:t>
            </a:r>
          </a:p>
          <a:p>
            <a:pPr lvl="1"/>
            <a:r>
              <a:rPr lang="en-US" sz="2400" dirty="0" smtClean="0"/>
              <a:t>Overriding </a:t>
            </a:r>
            <a:r>
              <a:rPr lang="en-US" sz="2400" dirty="0"/>
              <a:t>a presidential veto on a bill (2/3’s vote)</a:t>
            </a:r>
          </a:p>
          <a:p>
            <a:pPr lvl="1"/>
            <a:r>
              <a:rPr lang="en-US" sz="2400" dirty="0" smtClean="0"/>
              <a:t>Impeaching </a:t>
            </a:r>
            <a:r>
              <a:rPr lang="en-US" sz="2400" dirty="0"/>
              <a:t>or removing the president</a:t>
            </a:r>
          </a:p>
          <a:p>
            <a:pPr lvl="1"/>
            <a:r>
              <a:rPr lang="en-US" sz="2400" dirty="0" smtClean="0"/>
              <a:t>Approving/Not Approving </a:t>
            </a:r>
            <a:r>
              <a:rPr lang="en-US" sz="2400" dirty="0"/>
              <a:t>treaties (Senate Only)</a:t>
            </a:r>
          </a:p>
          <a:p>
            <a:pPr lvl="1"/>
            <a:r>
              <a:rPr lang="en-US" sz="2400" dirty="0" smtClean="0"/>
              <a:t>Approving/Not Approving </a:t>
            </a:r>
            <a:r>
              <a:rPr lang="en-US" sz="2400" dirty="0"/>
              <a:t>Presidential Appointments (Senate Only)</a:t>
            </a:r>
          </a:p>
          <a:p>
            <a:endParaRPr lang="en-US" sz="2400" dirty="0"/>
          </a:p>
        </p:txBody>
      </p:sp>
      <p:sp>
        <p:nvSpPr>
          <p:cNvPr id="5" name="Content Placeholder 4"/>
          <p:cNvSpPr>
            <a:spLocks noGrp="1"/>
          </p:cNvSpPr>
          <p:nvPr>
            <p:ph sz="half" idx="2"/>
          </p:nvPr>
        </p:nvSpPr>
        <p:spPr>
          <a:xfrm>
            <a:off x="6203094" y="2773680"/>
            <a:ext cx="5779639" cy="4206240"/>
          </a:xfrm>
        </p:spPr>
        <p:txBody>
          <a:bodyPr>
            <a:normAutofit/>
          </a:bodyPr>
          <a:lstStyle/>
          <a:p>
            <a:pPr marL="0" indent="0">
              <a:buNone/>
            </a:pPr>
            <a:r>
              <a:rPr lang="en-US" sz="2400" b="1" dirty="0" smtClean="0"/>
              <a:t>Can </a:t>
            </a:r>
            <a:r>
              <a:rPr lang="en-US" sz="2400" b="1" dirty="0"/>
              <a:t>check the power of the Judicial Branch by:</a:t>
            </a:r>
          </a:p>
          <a:p>
            <a:pPr lvl="1"/>
            <a:r>
              <a:rPr lang="en-US" sz="2400" dirty="0" smtClean="0"/>
              <a:t>Approving/Not Approving </a:t>
            </a:r>
            <a:r>
              <a:rPr lang="en-US" sz="2400" dirty="0"/>
              <a:t>of appointments to the Court</a:t>
            </a:r>
          </a:p>
          <a:p>
            <a:pPr lvl="1"/>
            <a:r>
              <a:rPr lang="en-US" sz="2400" dirty="0" smtClean="0"/>
              <a:t>Impeaching </a:t>
            </a:r>
            <a:r>
              <a:rPr lang="en-US" sz="2400" dirty="0"/>
              <a:t>or removing justices</a:t>
            </a:r>
          </a:p>
          <a:p>
            <a:endParaRPr lang="en-US" sz="2400" dirty="0"/>
          </a:p>
        </p:txBody>
      </p:sp>
      <p:pic>
        <p:nvPicPr>
          <p:cNvPr id="12290" name="Picture 2" descr="Image result for legislative checks on executive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919" y="1249679"/>
            <a:ext cx="1905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legislative checks on judicial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230" y="1163953"/>
            <a:ext cx="19050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52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84176"/>
            <a:ext cx="11709780" cy="1508760"/>
          </a:xfrm>
        </p:spPr>
        <p:txBody>
          <a:bodyPr>
            <a:noAutofit/>
          </a:bodyPr>
          <a:lstStyle/>
          <a:p>
            <a:r>
              <a:rPr lang="en-US" sz="4400" b="1" dirty="0">
                <a:effectLst>
                  <a:outerShdw blurRad="38100" dist="38100" dir="2700000" algn="tl">
                    <a:srgbClr val="000000">
                      <a:alpha val="43137"/>
                    </a:srgbClr>
                  </a:outerShdw>
                </a:effectLst>
              </a:rPr>
              <a:t>Executive Branch (Enforces the Law)</a:t>
            </a:r>
            <a:br>
              <a:rPr lang="en-US" sz="44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pPr marL="0" indent="0">
              <a:buNone/>
            </a:pPr>
            <a:r>
              <a:rPr lang="en-US" sz="2800" b="1" dirty="0" smtClean="0"/>
              <a:t>Can </a:t>
            </a:r>
            <a:r>
              <a:rPr lang="en-US" sz="2800" b="1" dirty="0"/>
              <a:t>check the power of the Legislative Branch (Congress) by:</a:t>
            </a:r>
          </a:p>
          <a:p>
            <a:pPr lvl="1"/>
            <a:r>
              <a:rPr lang="en-US" sz="2800" dirty="0" smtClean="0"/>
              <a:t>Proposing </a:t>
            </a:r>
            <a:r>
              <a:rPr lang="en-US" sz="2800" dirty="0"/>
              <a:t>new </a:t>
            </a:r>
            <a:r>
              <a:rPr lang="en-US" sz="2800" dirty="0" smtClean="0"/>
              <a:t>laws </a:t>
            </a:r>
            <a:r>
              <a:rPr lang="en-US" sz="2800" dirty="0"/>
              <a:t>(Executive Order/Actions)</a:t>
            </a:r>
          </a:p>
          <a:p>
            <a:pPr lvl="1"/>
            <a:r>
              <a:rPr lang="en-US" sz="2800" dirty="0" smtClean="0"/>
              <a:t>Vetoing/rejecting </a:t>
            </a:r>
            <a:r>
              <a:rPr lang="en-US" sz="2800" dirty="0"/>
              <a:t>bills </a:t>
            </a:r>
          </a:p>
          <a:p>
            <a:endParaRPr lang="en-US" sz="2800" dirty="0"/>
          </a:p>
        </p:txBody>
      </p:sp>
      <p:sp>
        <p:nvSpPr>
          <p:cNvPr id="6" name="Content Placeholder 5"/>
          <p:cNvSpPr>
            <a:spLocks noGrp="1"/>
          </p:cNvSpPr>
          <p:nvPr>
            <p:ph sz="half" idx="2"/>
          </p:nvPr>
        </p:nvSpPr>
        <p:spPr/>
        <p:txBody>
          <a:bodyPr>
            <a:normAutofit/>
          </a:bodyPr>
          <a:lstStyle/>
          <a:p>
            <a:pPr marL="0" indent="0">
              <a:buNone/>
            </a:pPr>
            <a:r>
              <a:rPr lang="en-US" sz="2800" b="1" dirty="0" smtClean="0"/>
              <a:t>Can </a:t>
            </a:r>
            <a:r>
              <a:rPr lang="en-US" sz="2800" b="1" dirty="0"/>
              <a:t>check the power of the Judicial Branch (Supreme Court) by:</a:t>
            </a:r>
          </a:p>
          <a:p>
            <a:pPr lvl="1"/>
            <a:r>
              <a:rPr lang="en-US" sz="2800" dirty="0" smtClean="0"/>
              <a:t>Appointing </a:t>
            </a:r>
            <a:r>
              <a:rPr lang="en-US" sz="2800" dirty="0"/>
              <a:t>Justices</a:t>
            </a:r>
          </a:p>
          <a:p>
            <a:endParaRPr lang="en-US" sz="2800" dirty="0"/>
          </a:p>
        </p:txBody>
      </p:sp>
      <p:pic>
        <p:nvPicPr>
          <p:cNvPr id="8" name="Picture 7"/>
          <p:cNvPicPr>
            <a:picLocks noChangeAspect="1"/>
          </p:cNvPicPr>
          <p:nvPr/>
        </p:nvPicPr>
        <p:blipFill>
          <a:blip r:embed="rId2"/>
          <a:stretch>
            <a:fillRect/>
          </a:stretch>
        </p:blipFill>
        <p:spPr>
          <a:xfrm>
            <a:off x="2250175" y="4960289"/>
            <a:ext cx="1905000" cy="1476375"/>
          </a:xfrm>
          <a:prstGeom prst="rect">
            <a:avLst/>
          </a:prstGeom>
        </p:spPr>
      </p:pic>
      <p:pic>
        <p:nvPicPr>
          <p:cNvPr id="13315" name="Picture 3" descr="Image result for executive  checks on judicial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13" y="4770119"/>
            <a:ext cx="190500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9217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84176"/>
            <a:ext cx="11959988" cy="1508760"/>
          </a:xfrm>
        </p:spPr>
        <p:txBody>
          <a:bodyPr>
            <a:noAutofit/>
          </a:bodyPr>
          <a:lstStyle/>
          <a:p>
            <a:r>
              <a:rPr lang="en-US" sz="4800" b="1" dirty="0">
                <a:effectLst>
                  <a:outerShdw blurRad="38100" dist="38100" dir="2700000" algn="tl">
                    <a:srgbClr val="000000">
                      <a:alpha val="43137"/>
                    </a:srgbClr>
                  </a:outerShdw>
                </a:effectLst>
              </a:rPr>
              <a:t>Judicial Branch (Interprets the Law)</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pPr marL="0" indent="0">
              <a:buNone/>
            </a:pPr>
            <a:r>
              <a:rPr lang="en-US" sz="3200" dirty="0" smtClean="0"/>
              <a:t>Can </a:t>
            </a:r>
            <a:r>
              <a:rPr lang="en-US" sz="3200" dirty="0"/>
              <a:t>check the power of the Legislative Branch by:</a:t>
            </a:r>
          </a:p>
          <a:p>
            <a:pPr lvl="1"/>
            <a:r>
              <a:rPr lang="en-US" sz="3200" dirty="0" smtClean="0"/>
              <a:t>Declaring </a:t>
            </a:r>
            <a:r>
              <a:rPr lang="en-US" sz="3200" dirty="0"/>
              <a:t>laws unconstitutional</a:t>
            </a:r>
          </a:p>
          <a:p>
            <a:endParaRPr lang="en-US" sz="3200" dirty="0"/>
          </a:p>
        </p:txBody>
      </p:sp>
      <p:sp>
        <p:nvSpPr>
          <p:cNvPr id="5" name="Content Placeholder 4"/>
          <p:cNvSpPr>
            <a:spLocks noGrp="1"/>
          </p:cNvSpPr>
          <p:nvPr>
            <p:ph sz="half" idx="2"/>
          </p:nvPr>
        </p:nvSpPr>
        <p:spPr/>
        <p:txBody>
          <a:bodyPr>
            <a:normAutofit/>
          </a:bodyPr>
          <a:lstStyle/>
          <a:p>
            <a:pPr marL="0" indent="0">
              <a:buNone/>
            </a:pPr>
            <a:r>
              <a:rPr lang="en-US" sz="2800" b="1" dirty="0" smtClean="0"/>
              <a:t>Can </a:t>
            </a:r>
            <a:r>
              <a:rPr lang="en-US" sz="2800" b="1" dirty="0"/>
              <a:t>check the power of the Executive Branch by:</a:t>
            </a:r>
          </a:p>
          <a:p>
            <a:pPr lvl="1"/>
            <a:r>
              <a:rPr lang="en-US" sz="2800" dirty="0" smtClean="0"/>
              <a:t>Declaring </a:t>
            </a:r>
            <a:r>
              <a:rPr lang="en-US" sz="2800" dirty="0"/>
              <a:t>executive actions unconstitutional</a:t>
            </a:r>
          </a:p>
        </p:txBody>
      </p:sp>
      <p:pic>
        <p:nvPicPr>
          <p:cNvPr id="8" name="Picture 7"/>
          <p:cNvPicPr>
            <a:picLocks noChangeAspect="1"/>
          </p:cNvPicPr>
          <p:nvPr/>
        </p:nvPicPr>
        <p:blipFill>
          <a:blip r:embed="rId2"/>
          <a:stretch>
            <a:fillRect/>
          </a:stretch>
        </p:blipFill>
        <p:spPr>
          <a:xfrm>
            <a:off x="7627454" y="4314943"/>
            <a:ext cx="1929626" cy="1760784"/>
          </a:xfrm>
          <a:prstGeom prst="rect">
            <a:avLst/>
          </a:prstGeom>
        </p:spPr>
      </p:pic>
      <p:pic>
        <p:nvPicPr>
          <p:cNvPr id="14339" name="Picture 3" descr="Image result for judicial checks on legislative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853" y="4314943"/>
            <a:ext cx="19050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39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on a sheet of paper and attach to your notes: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Enumerated/Delegated/Expressed Powers: Specifically listed/written in the Constitution</a:t>
            </a:r>
          </a:p>
          <a:p>
            <a:pPr lvl="1"/>
            <a:r>
              <a:rPr lang="en-US" dirty="0" smtClean="0"/>
              <a:t>Congress has the power to declare war (Article I, Section 8)</a:t>
            </a:r>
          </a:p>
          <a:p>
            <a:pPr lvl="1"/>
            <a:r>
              <a:rPr lang="en-US" dirty="0" smtClean="0"/>
              <a:t>The President has the power to make treaties (Article II, Section 2.</a:t>
            </a:r>
          </a:p>
          <a:p>
            <a:r>
              <a:rPr lang="en-US" dirty="0" smtClean="0"/>
              <a:t>Implied Powers: Powers that aren’t written in the Constitution but are necessary in order to perform other functions of government. </a:t>
            </a:r>
          </a:p>
          <a:p>
            <a:pPr lvl="1"/>
            <a:r>
              <a:rPr lang="en-US" dirty="0" smtClean="0"/>
              <a:t>Military draft is needed to create and maintain a military</a:t>
            </a:r>
          </a:p>
          <a:p>
            <a:pPr lvl="1"/>
            <a:r>
              <a:rPr lang="en-US" dirty="0" smtClean="0"/>
              <a:t>Creating an income tax is needed in order to collect taxes</a:t>
            </a:r>
          </a:p>
          <a:p>
            <a:pPr lvl="1"/>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248260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Who’s Got the Power? Chart</a:t>
            </a:r>
            <a:endParaRPr lang="en-US" dirty="0"/>
          </a:p>
        </p:txBody>
      </p:sp>
      <p:sp>
        <p:nvSpPr>
          <p:cNvPr id="7" name="Content Placeholder 6"/>
          <p:cNvSpPr>
            <a:spLocks noGrp="1"/>
          </p:cNvSpPr>
          <p:nvPr>
            <p:ph idx="1"/>
          </p:nvPr>
        </p:nvSpPr>
        <p:spPr/>
        <p:txBody>
          <a:bodyPr>
            <a:noAutofit/>
          </a:bodyPr>
          <a:lstStyle/>
          <a:p>
            <a:r>
              <a:rPr lang="en-US" sz="2800" dirty="0" smtClean="0"/>
              <a:t>You will be working </a:t>
            </a:r>
            <a:r>
              <a:rPr lang="en-US" sz="2800" dirty="0"/>
              <a:t>with </a:t>
            </a:r>
            <a:r>
              <a:rPr lang="en-US" sz="2800" dirty="0" smtClean="0"/>
              <a:t>your </a:t>
            </a:r>
            <a:r>
              <a:rPr lang="en-US" sz="2800" dirty="0"/>
              <a:t>partner in order to complete the chart by identifying which branch of government possesses each of the powers listed. </a:t>
            </a:r>
            <a:endParaRPr lang="en-US" sz="2800" dirty="0" smtClean="0"/>
          </a:p>
          <a:p>
            <a:r>
              <a:rPr lang="en-US" sz="2800" dirty="0" smtClean="0"/>
              <a:t>You </a:t>
            </a:r>
            <a:r>
              <a:rPr lang="en-US" sz="2800" dirty="0"/>
              <a:t>will need to find where the power is listed in the “Excerpts of Articles I, II, and II of the Constitution”, highlight the power in the reading and mark the number from the activity sheet on the reading. </a:t>
            </a:r>
            <a:endParaRPr lang="en-US" sz="2800" dirty="0" smtClean="0"/>
          </a:p>
          <a:p>
            <a:r>
              <a:rPr lang="en-US" sz="2800" dirty="0" smtClean="0"/>
              <a:t>You </a:t>
            </a:r>
            <a:r>
              <a:rPr lang="en-US" sz="2800" dirty="0"/>
              <a:t>will then need to write on the activity sheet the Article and Section from the Constitution where </a:t>
            </a:r>
            <a:r>
              <a:rPr lang="en-US" sz="2800" dirty="0" smtClean="0"/>
              <a:t>you </a:t>
            </a:r>
            <a:r>
              <a:rPr lang="en-US" sz="2800" dirty="0"/>
              <a:t>found evidence to justify </a:t>
            </a:r>
            <a:r>
              <a:rPr lang="en-US" sz="2800" dirty="0" smtClean="0"/>
              <a:t>your </a:t>
            </a:r>
            <a:r>
              <a:rPr lang="en-US" sz="2800" dirty="0"/>
              <a:t>answer. </a:t>
            </a:r>
            <a:endParaRPr lang="en-US" sz="2800" dirty="0"/>
          </a:p>
        </p:txBody>
      </p:sp>
    </p:spTree>
    <p:extLst>
      <p:ext uri="{BB962C8B-B14F-4D97-AF65-F5344CB8AC3E}">
        <p14:creationId xmlns:p14="http://schemas.microsoft.com/office/powerpoint/2010/main" val="4179244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sz="2800" dirty="0" smtClean="0"/>
              <a:t>C- Level 1</a:t>
            </a:r>
          </a:p>
          <a:p>
            <a:r>
              <a:rPr lang="en-US" sz="2800" dirty="0" smtClean="0"/>
              <a:t>H- Raise your hand</a:t>
            </a:r>
          </a:p>
          <a:p>
            <a:r>
              <a:rPr lang="en-US" sz="2800" dirty="0" smtClean="0"/>
              <a:t>A- Working with only your partner to identify who the powers listed belong to.</a:t>
            </a:r>
          </a:p>
          <a:p>
            <a:r>
              <a:rPr lang="en-US" sz="2800" dirty="0" smtClean="0"/>
              <a:t>M- None without permission</a:t>
            </a:r>
          </a:p>
          <a:p>
            <a:r>
              <a:rPr lang="en-US" sz="2800" dirty="0" smtClean="0"/>
              <a:t>P- Quietly working on this assignment only</a:t>
            </a:r>
          </a:p>
          <a:p>
            <a:r>
              <a:rPr lang="en-US" sz="2800" dirty="0" smtClean="0"/>
              <a:t>S- Success</a:t>
            </a:r>
            <a:endParaRPr lang="en-US" sz="2800" dirty="0"/>
          </a:p>
        </p:txBody>
      </p:sp>
      <p:sp>
        <p:nvSpPr>
          <p:cNvPr id="5" name="Content Placeholder 4"/>
          <p:cNvSpPr>
            <a:spLocks noGrp="1"/>
          </p:cNvSpPr>
          <p:nvPr>
            <p:ph sz="half" idx="2"/>
          </p:nvPr>
        </p:nvSpPr>
        <p:spPr/>
        <p:txBody>
          <a:bodyPr>
            <a:normAutofit lnSpcReduction="10000"/>
          </a:bodyPr>
          <a:lstStyle/>
          <a:p>
            <a:r>
              <a:rPr lang="en-US" dirty="0" smtClean="0"/>
              <a:t>Cards:</a:t>
            </a:r>
          </a:p>
          <a:p>
            <a:r>
              <a:rPr lang="en-US" dirty="0" smtClean="0"/>
              <a:t>20 points, each card = 2pts</a:t>
            </a:r>
          </a:p>
          <a:p>
            <a:r>
              <a:rPr lang="en-US" dirty="0" smtClean="0"/>
              <a:t>You can lose cards by:</a:t>
            </a:r>
          </a:p>
          <a:p>
            <a:pPr lvl="1"/>
            <a:r>
              <a:rPr lang="en-US" dirty="0" smtClean="0"/>
              <a:t>Being above a level 1</a:t>
            </a:r>
          </a:p>
          <a:p>
            <a:pPr lvl="1"/>
            <a:r>
              <a:rPr lang="en-US" dirty="0" smtClean="0"/>
              <a:t>Talking off topic or to another group</a:t>
            </a:r>
          </a:p>
          <a:p>
            <a:pPr lvl="1"/>
            <a:r>
              <a:rPr lang="en-US" dirty="0" smtClean="0"/>
              <a:t>Being out of your seat without permission</a:t>
            </a:r>
          </a:p>
          <a:p>
            <a:pPr lvl="1"/>
            <a:r>
              <a:rPr lang="en-US" dirty="0" smtClean="0"/>
              <a:t>Touching the cards/popping rubber bands</a:t>
            </a:r>
          </a:p>
          <a:p>
            <a:pPr lvl="1"/>
            <a:r>
              <a:rPr lang="en-US" dirty="0" smtClean="0"/>
              <a:t>Working on another assignment</a:t>
            </a:r>
            <a:endParaRPr lang="en-US" dirty="0"/>
          </a:p>
        </p:txBody>
      </p:sp>
    </p:spTree>
    <p:extLst>
      <p:ext uri="{BB962C8B-B14F-4D97-AF65-F5344CB8AC3E}">
        <p14:creationId xmlns:p14="http://schemas.microsoft.com/office/powerpoint/2010/main" val="307296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Anatomy of the constitution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59937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94560"/>
            <a:ext cx="11722608" cy="1737360"/>
          </a:xfrm>
        </p:spPr>
        <p:txBody>
          <a:bodyPr/>
          <a:lstStyle/>
          <a:p>
            <a:r>
              <a:rPr lang="en-US" dirty="0"/>
              <a:t>I can describe the following parts of the Constitution: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06739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b="1" dirty="0">
                <a:effectLst>
                  <a:outerShdw blurRad="38100" dist="38100" dir="2700000" algn="tl">
                    <a:srgbClr val="000000">
                      <a:alpha val="43137"/>
                    </a:srgbClr>
                  </a:outerShdw>
                </a:effectLst>
              </a:rPr>
              <a:t>Article I: </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27170" y="2011680"/>
            <a:ext cx="5918788" cy="4206240"/>
          </a:xfrm>
        </p:spPr>
        <p:txBody>
          <a:bodyPr>
            <a:normAutofit fontScale="85000" lnSpcReduction="20000"/>
          </a:bodyPr>
          <a:lstStyle/>
          <a:p>
            <a:r>
              <a:rPr lang="en-US" sz="3200" dirty="0" smtClean="0"/>
              <a:t>Created </a:t>
            </a:r>
            <a:r>
              <a:rPr lang="en-US" sz="3200" dirty="0"/>
              <a:t>the Legislative Branch (Congress)</a:t>
            </a:r>
          </a:p>
          <a:p>
            <a:r>
              <a:rPr lang="en-US" sz="3200" dirty="0" smtClean="0"/>
              <a:t>Congress </a:t>
            </a:r>
            <a:r>
              <a:rPr lang="en-US" sz="3200" dirty="0"/>
              <a:t>is bicameral: </a:t>
            </a:r>
            <a:endParaRPr lang="en-US" sz="3200" dirty="0" smtClean="0"/>
          </a:p>
          <a:p>
            <a:pPr lvl="1"/>
            <a:r>
              <a:rPr lang="en-US" sz="3000" dirty="0"/>
              <a:t>D</a:t>
            </a:r>
            <a:r>
              <a:rPr lang="en-US" sz="3000" dirty="0" smtClean="0"/>
              <a:t>ivided </a:t>
            </a:r>
            <a:r>
              <a:rPr lang="en-US" sz="3000" dirty="0"/>
              <a:t>into two parts- </a:t>
            </a:r>
            <a:endParaRPr lang="en-US" sz="3000" dirty="0" smtClean="0"/>
          </a:p>
          <a:p>
            <a:pPr lvl="2"/>
            <a:r>
              <a:rPr lang="en-US" sz="2800" dirty="0" smtClean="0"/>
              <a:t>Senate </a:t>
            </a:r>
            <a:r>
              <a:rPr lang="en-US" sz="2800" dirty="0"/>
              <a:t>and House of Representatives</a:t>
            </a:r>
          </a:p>
          <a:p>
            <a:r>
              <a:rPr lang="en-US" sz="3200" dirty="0" smtClean="0"/>
              <a:t>Describes </a:t>
            </a:r>
            <a:r>
              <a:rPr lang="en-US" sz="3200" dirty="0"/>
              <a:t>Congress’s powers </a:t>
            </a:r>
          </a:p>
          <a:p>
            <a:pPr lvl="1"/>
            <a:r>
              <a:rPr lang="en-US" sz="3000" dirty="0" smtClean="0"/>
              <a:t>Ex</a:t>
            </a:r>
            <a:r>
              <a:rPr lang="en-US" sz="3000" dirty="0"/>
              <a:t>: make laws, declare war, print </a:t>
            </a:r>
            <a:r>
              <a:rPr lang="en-US" sz="3000" dirty="0" smtClean="0"/>
              <a:t>money</a:t>
            </a:r>
          </a:p>
          <a:p>
            <a:r>
              <a:rPr lang="en-US" sz="3200" dirty="0" smtClean="0"/>
              <a:t>Describes checks on other branches</a:t>
            </a:r>
            <a:endParaRPr lang="en-US" sz="3200" dirty="0"/>
          </a:p>
          <a:p>
            <a:r>
              <a:rPr lang="en-US" sz="3200" dirty="0" smtClean="0"/>
              <a:t>Describes </a:t>
            </a:r>
            <a:r>
              <a:rPr lang="en-US" sz="3200" dirty="0"/>
              <a:t>qualifications to serve in Congress</a:t>
            </a:r>
          </a:p>
          <a:p>
            <a:endParaRPr lang="en-US" sz="3200" dirty="0"/>
          </a:p>
        </p:txBody>
      </p:sp>
      <p:sp>
        <p:nvSpPr>
          <p:cNvPr id="7" name="Content Placeholder 6"/>
          <p:cNvSpPr>
            <a:spLocks noGrp="1"/>
          </p:cNvSpPr>
          <p:nvPr>
            <p:ph sz="half" idx="2"/>
          </p:nvPr>
        </p:nvSpPr>
        <p:spPr/>
        <p:txBody>
          <a:bodyPr>
            <a:normAutofit fontScale="85000" lnSpcReduction="20000"/>
          </a:bodyPr>
          <a:lstStyle/>
          <a:p>
            <a:endParaRPr lang="en-US"/>
          </a:p>
        </p:txBody>
      </p:sp>
      <p:pic>
        <p:nvPicPr>
          <p:cNvPr id="2050" name="Picture 2" descr="Image result for bicameral"/>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31668" r="20507" b="13009"/>
          <a:stretch/>
        </p:blipFill>
        <p:spPr bwMode="auto">
          <a:xfrm>
            <a:off x="6359856" y="2217761"/>
            <a:ext cx="5622878" cy="379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17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rPr>
              <a:t>Article II: </a:t>
            </a:r>
          </a:p>
        </p:txBody>
      </p:sp>
      <p:sp>
        <p:nvSpPr>
          <p:cNvPr id="3" name="Content Placeholder 2"/>
          <p:cNvSpPr>
            <a:spLocks noGrp="1"/>
          </p:cNvSpPr>
          <p:nvPr>
            <p:ph sz="half" idx="1"/>
          </p:nvPr>
        </p:nvSpPr>
        <p:spPr>
          <a:xfrm>
            <a:off x="-1" y="2011680"/>
            <a:ext cx="6435969" cy="4206240"/>
          </a:xfrm>
        </p:spPr>
        <p:txBody>
          <a:bodyPr>
            <a:noAutofit/>
          </a:bodyPr>
          <a:lstStyle/>
          <a:p>
            <a:r>
              <a:rPr lang="en-US" sz="2800" dirty="0" smtClean="0"/>
              <a:t>Created </a:t>
            </a:r>
            <a:r>
              <a:rPr lang="en-US" sz="2800" dirty="0"/>
              <a:t>the Executive Branch </a:t>
            </a:r>
          </a:p>
          <a:p>
            <a:r>
              <a:rPr lang="en-US" sz="2800" dirty="0" smtClean="0"/>
              <a:t>President</a:t>
            </a:r>
            <a:r>
              <a:rPr lang="en-US" sz="2800" dirty="0"/>
              <a:t>, Vice President, Cabinet (presidential advisors), and Departments</a:t>
            </a:r>
          </a:p>
          <a:p>
            <a:r>
              <a:rPr lang="en-US" sz="2800" dirty="0" smtClean="0"/>
              <a:t>Describes </a:t>
            </a:r>
            <a:r>
              <a:rPr lang="en-US" sz="2800" dirty="0"/>
              <a:t>the President’s powers </a:t>
            </a:r>
          </a:p>
          <a:p>
            <a:pPr lvl="1"/>
            <a:r>
              <a:rPr lang="en-US" sz="2800" dirty="0" smtClean="0"/>
              <a:t>Ex</a:t>
            </a:r>
            <a:r>
              <a:rPr lang="en-US" sz="2800" dirty="0"/>
              <a:t>: executes (carries out) laws, make treaties, appoint government officials to </a:t>
            </a:r>
            <a:r>
              <a:rPr lang="en-US" sz="2800" dirty="0" smtClean="0"/>
              <a:t>positions</a:t>
            </a:r>
          </a:p>
          <a:p>
            <a:r>
              <a:rPr lang="en-US" sz="3000" dirty="0"/>
              <a:t>Describes checks on other branches</a:t>
            </a:r>
          </a:p>
          <a:p>
            <a:r>
              <a:rPr lang="en-US" sz="2800" dirty="0" smtClean="0"/>
              <a:t>Describes </a:t>
            </a:r>
            <a:r>
              <a:rPr lang="en-US" sz="2800" dirty="0"/>
              <a:t>qualifications to be President</a:t>
            </a:r>
          </a:p>
          <a:p>
            <a:endParaRPr lang="en-US" sz="2800" dirty="0"/>
          </a:p>
        </p:txBody>
      </p:sp>
      <p:sp>
        <p:nvSpPr>
          <p:cNvPr id="6" name="Content Placeholder 5"/>
          <p:cNvSpPr>
            <a:spLocks noGrp="1"/>
          </p:cNvSpPr>
          <p:nvPr>
            <p:ph sz="half" idx="2"/>
          </p:nvPr>
        </p:nvSpPr>
        <p:spPr/>
        <p:txBody>
          <a:bodyPr>
            <a:normAutofit/>
          </a:bodyPr>
          <a:lstStyle/>
          <a:p>
            <a:endParaRPr lang="en-US"/>
          </a:p>
        </p:txBody>
      </p:sp>
      <p:pic>
        <p:nvPicPr>
          <p:cNvPr id="3074" name="Picture 2" descr="http://hawkclub.com/civics/targets/2-3a.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391" y="3031339"/>
            <a:ext cx="5644724" cy="260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993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effectLst>
                  <a:outerShdw blurRad="38100" dist="38100" dir="2700000" algn="tl">
                    <a:srgbClr val="000000">
                      <a:alpha val="43137"/>
                    </a:srgbClr>
                  </a:outerShdw>
                </a:effectLst>
              </a:rPr>
              <a:t>Article III:</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2011680"/>
            <a:ext cx="5960224" cy="4206240"/>
          </a:xfrm>
        </p:spPr>
        <p:txBody>
          <a:bodyPr>
            <a:normAutofit fontScale="92500" lnSpcReduction="10000"/>
          </a:bodyPr>
          <a:lstStyle/>
          <a:p>
            <a:r>
              <a:rPr lang="en-US" sz="2800" dirty="0" smtClean="0"/>
              <a:t>Created </a:t>
            </a:r>
            <a:r>
              <a:rPr lang="en-US" sz="2800" dirty="0"/>
              <a:t>the Judicial Branch</a:t>
            </a:r>
          </a:p>
          <a:p>
            <a:r>
              <a:rPr lang="en-US" sz="2800" dirty="0" smtClean="0"/>
              <a:t>9 </a:t>
            </a:r>
            <a:r>
              <a:rPr lang="en-US" sz="2800" dirty="0"/>
              <a:t>Justices (judges) of the Supreme Court, and Federal Courts</a:t>
            </a:r>
          </a:p>
          <a:p>
            <a:r>
              <a:rPr lang="en-US" sz="2800" dirty="0" smtClean="0"/>
              <a:t>Describes </a:t>
            </a:r>
            <a:r>
              <a:rPr lang="en-US" sz="2800" dirty="0"/>
              <a:t>the Court’s powers </a:t>
            </a:r>
          </a:p>
          <a:p>
            <a:pPr lvl="1"/>
            <a:r>
              <a:rPr lang="en-US" sz="2800" dirty="0" smtClean="0"/>
              <a:t>Ex</a:t>
            </a:r>
            <a:r>
              <a:rPr lang="en-US" sz="2800" dirty="0"/>
              <a:t>: to interpret the laws to determine if they violate the constitution or </a:t>
            </a:r>
            <a:r>
              <a:rPr lang="en-US" sz="2800" dirty="0" smtClean="0"/>
              <a:t>not</a:t>
            </a:r>
          </a:p>
          <a:p>
            <a:r>
              <a:rPr lang="en-US" sz="2800" dirty="0"/>
              <a:t>Describes checks on other branches</a:t>
            </a:r>
          </a:p>
          <a:p>
            <a:r>
              <a:rPr lang="en-US" sz="2800" dirty="0" smtClean="0"/>
              <a:t>Explains </a:t>
            </a:r>
            <a:r>
              <a:rPr lang="en-US" sz="2800" dirty="0"/>
              <a:t>that Federal judges and Supreme Court Justices are appointed to their position</a:t>
            </a:r>
          </a:p>
          <a:p>
            <a:endParaRPr lang="en-US" sz="2800"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1026" name="Picture 2" descr="Image result for supreme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28" y="2323067"/>
            <a:ext cx="5131533" cy="288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16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a:effectLst>
                  <a:outerShdw blurRad="38100" dist="38100" dir="2700000" algn="tl">
                    <a:srgbClr val="000000">
                      <a:alpha val="43137"/>
                    </a:srgbClr>
                  </a:outerShdw>
                </a:effectLst>
              </a:rPr>
              <a:t>Article IV:</a:t>
            </a:r>
            <a:br>
              <a:rPr lang="en-US" sz="6600" b="1" dirty="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2011680"/>
            <a:ext cx="5960224" cy="4206240"/>
          </a:xfrm>
        </p:spPr>
        <p:txBody>
          <a:bodyPr>
            <a:normAutofit/>
          </a:bodyPr>
          <a:lstStyle/>
          <a:p>
            <a:r>
              <a:rPr lang="en-US" sz="3200" dirty="0" smtClean="0"/>
              <a:t>States</a:t>
            </a:r>
            <a:r>
              <a:rPr lang="en-US" sz="3200" dirty="0"/>
              <a:t>’ Powers</a:t>
            </a:r>
          </a:p>
          <a:p>
            <a:r>
              <a:rPr lang="en-US" sz="3200" dirty="0" smtClean="0"/>
              <a:t>States </a:t>
            </a:r>
            <a:r>
              <a:rPr lang="en-US" sz="3200" dirty="0"/>
              <a:t>have the power to create and enforce their own laws (as long as it doesn’t contradict the Constitution)</a:t>
            </a:r>
          </a:p>
          <a:p>
            <a:r>
              <a:rPr lang="en-US" sz="3200" dirty="0" smtClean="0"/>
              <a:t>All </a:t>
            </a:r>
            <a:r>
              <a:rPr lang="en-US" sz="3200" dirty="0"/>
              <a:t>states must have a representative government</a:t>
            </a:r>
          </a:p>
          <a:p>
            <a:endParaRPr lang="en-US" sz="3200" dirty="0"/>
          </a:p>
        </p:txBody>
      </p:sp>
      <p:sp>
        <p:nvSpPr>
          <p:cNvPr id="5" name="Content Placeholder 4"/>
          <p:cNvSpPr>
            <a:spLocks noGrp="1"/>
          </p:cNvSpPr>
          <p:nvPr>
            <p:ph sz="half" idx="2"/>
          </p:nvPr>
        </p:nvSpPr>
        <p:spPr/>
        <p:txBody>
          <a:bodyPr/>
          <a:lstStyle/>
          <a:p>
            <a:endParaRPr lang="en-US"/>
          </a:p>
        </p:txBody>
      </p:sp>
      <p:pic>
        <p:nvPicPr>
          <p:cNvPr id="5122" name="Picture 2" descr="Image result for article 4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391" y="684094"/>
            <a:ext cx="52387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rticle 4 of the constit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891" y="3998463"/>
            <a:ext cx="485775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00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effectLst>
                  <a:outerShdw blurRad="38100" dist="38100" dir="2700000" algn="tl">
                    <a:srgbClr val="000000">
                      <a:alpha val="43137"/>
                    </a:srgbClr>
                  </a:outerShdw>
                </a:effectLst>
              </a:rPr>
              <a:t>Article V:</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2011680"/>
            <a:ext cx="4954137" cy="4206240"/>
          </a:xfrm>
        </p:spPr>
        <p:txBody>
          <a:bodyPr>
            <a:normAutofit/>
          </a:bodyPr>
          <a:lstStyle/>
          <a:p>
            <a:r>
              <a:rPr lang="en-US" sz="3200" dirty="0" smtClean="0"/>
              <a:t>Describes </a:t>
            </a:r>
            <a:r>
              <a:rPr lang="en-US" sz="3200" dirty="0"/>
              <a:t>how to amend the Constitution </a:t>
            </a:r>
          </a:p>
          <a:p>
            <a:r>
              <a:rPr lang="en-US" sz="3200" dirty="0" smtClean="0"/>
              <a:t>Amendments </a:t>
            </a:r>
            <a:r>
              <a:rPr lang="en-US" sz="3200" dirty="0"/>
              <a:t>are changes to the Constitution (there are 27)</a:t>
            </a:r>
          </a:p>
          <a:p>
            <a:endParaRPr lang="en-US" sz="3200"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rotWithShape="1">
          <a:blip r:embed="rId2"/>
          <a:srcRect l="7662" t="21891" r="17114" b="11443"/>
          <a:stretch/>
        </p:blipFill>
        <p:spPr>
          <a:xfrm>
            <a:off x="5168595" y="2107215"/>
            <a:ext cx="6878472" cy="4572000"/>
          </a:xfrm>
          <a:prstGeom prst="rect">
            <a:avLst/>
          </a:prstGeom>
        </p:spPr>
      </p:pic>
    </p:spTree>
    <p:extLst>
      <p:ext uri="{BB962C8B-B14F-4D97-AF65-F5344CB8AC3E}">
        <p14:creationId xmlns:p14="http://schemas.microsoft.com/office/powerpoint/2010/main" val="8864717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184" y="639018"/>
            <a:ext cx="9784080" cy="1508760"/>
          </a:xfrm>
        </p:spPr>
        <p:txBody>
          <a:bodyPr>
            <a:noAutofit/>
          </a:bodyPr>
          <a:lstStyle/>
          <a:p>
            <a:r>
              <a:rPr lang="en-US" sz="6000" b="1" dirty="0" smtClean="0">
                <a:effectLst>
                  <a:outerShdw blurRad="38100" dist="38100" dir="2700000" algn="tl">
                    <a:srgbClr val="000000">
                      <a:alpha val="43137"/>
                    </a:srgbClr>
                  </a:outerShdw>
                </a:effectLst>
              </a:rPr>
              <a:t>Article </a:t>
            </a:r>
            <a:r>
              <a:rPr lang="en-US" sz="6000" b="1" dirty="0">
                <a:effectLst>
                  <a:outerShdw blurRad="38100" dist="38100" dir="2700000" algn="tl">
                    <a:srgbClr val="000000">
                      <a:alpha val="43137"/>
                    </a:srgbClr>
                  </a:outerShdw>
                </a:effectLst>
              </a:rPr>
              <a:t>VI:</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2011680"/>
            <a:ext cx="5960224" cy="4206240"/>
          </a:xfrm>
        </p:spPr>
        <p:txBody>
          <a:bodyPr>
            <a:normAutofit/>
          </a:bodyPr>
          <a:lstStyle/>
          <a:p>
            <a:r>
              <a:rPr lang="en-US" sz="3600" dirty="0" smtClean="0"/>
              <a:t>Supremacy </a:t>
            </a:r>
            <a:r>
              <a:rPr lang="en-US" sz="3600" dirty="0"/>
              <a:t>Clause: </a:t>
            </a:r>
            <a:endParaRPr lang="en-US" sz="3600" dirty="0" smtClean="0"/>
          </a:p>
          <a:p>
            <a:pPr lvl="1"/>
            <a:r>
              <a:rPr lang="en-US" sz="3200" dirty="0" smtClean="0"/>
              <a:t>The </a:t>
            </a:r>
            <a:r>
              <a:rPr lang="en-US" sz="3200" dirty="0"/>
              <a:t>Constitution is the highest law in the land, meaning state laws can’t disagree with federal laws (federalism)</a:t>
            </a:r>
          </a:p>
          <a:p>
            <a:endParaRPr lang="en-US" sz="3600" dirty="0"/>
          </a:p>
        </p:txBody>
      </p:sp>
      <p:sp>
        <p:nvSpPr>
          <p:cNvPr id="5" name="Content Placeholder 4"/>
          <p:cNvSpPr>
            <a:spLocks noGrp="1"/>
          </p:cNvSpPr>
          <p:nvPr>
            <p:ph sz="half" idx="2"/>
          </p:nvPr>
        </p:nvSpPr>
        <p:spPr/>
        <p:txBody>
          <a:bodyPr>
            <a:normAutofit/>
          </a:bodyPr>
          <a:lstStyle/>
          <a:p>
            <a:endParaRPr lang="en-US"/>
          </a:p>
        </p:txBody>
      </p:sp>
      <p:pic>
        <p:nvPicPr>
          <p:cNvPr id="7170" name="Picture 2" descr="Image result for article 6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224" y="2382034"/>
            <a:ext cx="6002716" cy="360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99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Banded</Template>
  <TotalTime>948</TotalTime>
  <Words>796</Words>
  <Application>Microsoft Office PowerPoint</Application>
  <PresentationFormat>Custom</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Banded</vt:lpstr>
      <vt:lpstr>Think-Pair-Share: </vt:lpstr>
      <vt:lpstr>Anatomy of the constitution</vt:lpstr>
      <vt:lpstr>I can describe the following parts of the Constitution:</vt:lpstr>
      <vt:lpstr>Article I:  </vt:lpstr>
      <vt:lpstr>Article II: </vt:lpstr>
      <vt:lpstr>Article III: </vt:lpstr>
      <vt:lpstr>Article IV: </vt:lpstr>
      <vt:lpstr>Article V: </vt:lpstr>
      <vt:lpstr>Article VI:  </vt:lpstr>
      <vt:lpstr>Article VII:  </vt:lpstr>
      <vt:lpstr>I can define the principles of Separation of Powers and Checks and Balances</vt:lpstr>
      <vt:lpstr>PowerPoint Presentation</vt:lpstr>
      <vt:lpstr>I can identify how each branch checks the powers of the others</vt:lpstr>
      <vt:lpstr>Legislative Branch (Makes the Law) </vt:lpstr>
      <vt:lpstr>Executive Branch (Enforces the Law) </vt:lpstr>
      <vt:lpstr>Judicial Branch (Interprets the Law) </vt:lpstr>
      <vt:lpstr>Add on a sheet of paper and attach to your notes:</vt:lpstr>
      <vt:lpstr>Who’s Got the Power? Chart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constitution</dc:title>
  <dc:creator>Mary</dc:creator>
  <cp:lastModifiedBy>Windows User</cp:lastModifiedBy>
  <cp:revision>21</cp:revision>
  <dcterms:created xsi:type="dcterms:W3CDTF">2016-11-02T07:53:04Z</dcterms:created>
  <dcterms:modified xsi:type="dcterms:W3CDTF">2016-11-04T17:44:04Z</dcterms:modified>
</cp:coreProperties>
</file>